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6" r:id="rId4"/>
    <p:sldId id="259" r:id="rId5"/>
    <p:sldId id="257" r:id="rId6"/>
    <p:sldId id="258" r:id="rId7"/>
    <p:sldId id="263" r:id="rId8"/>
    <p:sldId id="264" r:id="rId9"/>
    <p:sldId id="267" r:id="rId10"/>
    <p:sldId id="262" r:id="rId11"/>
    <p:sldId id="261" r:id="rId12"/>
    <p:sldId id="268" r:id="rId13"/>
    <p:sldId id="265"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4992" autoAdjust="0"/>
    <p:restoredTop sz="90707" autoAdjust="0"/>
  </p:normalViewPr>
  <p:slideViewPr>
    <p:cSldViewPr snapToGrid="0">
      <p:cViewPr>
        <p:scale>
          <a:sx n="61" d="100"/>
          <a:sy n="61" d="100"/>
        </p:scale>
        <p:origin x="-514" y="-3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391E9A-3E80-451F-ABA3-AACE72A0DBC8}" type="datetimeFigureOut">
              <a:rPr lang="en-US" smtClean="0"/>
              <a:t>1/29/2016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2C1249-B037-49DD-92D3-D1BA7A353114}" type="slidenum">
              <a:rPr lang="en-US" smtClean="0"/>
              <a:t>‹#›</a:t>
            </a:fld>
            <a:endParaRPr lang="en-US"/>
          </a:p>
        </p:txBody>
      </p:sp>
    </p:spTree>
    <p:extLst>
      <p:ext uri="{BB962C8B-B14F-4D97-AF65-F5344CB8AC3E}">
        <p14:creationId xmlns:p14="http://schemas.microsoft.com/office/powerpoint/2010/main" val="1582514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Note: the Committee requested the below revisions; I told them that the </a:t>
            </a:r>
            <a:r>
              <a:rPr lang="en-US" i="1" dirty="0" err="1" smtClean="0"/>
              <a:t>CoC</a:t>
            </a:r>
            <a:r>
              <a:rPr lang="en-US" i="1" dirty="0" smtClean="0"/>
              <a:t> had consistently revised the membership verbiage several years ago, and the Senate approved the changes to be consistent as we move forward, which is why the above request is not the exact verbiage that they requested. ~VN</a:t>
            </a:r>
            <a:endParaRPr lang="en-US" dirty="0" smtClean="0"/>
          </a:p>
          <a:p>
            <a:r>
              <a:rPr lang="en-US" dirty="0" smtClean="0"/>
              <a:t>The Committee </a:t>
            </a:r>
            <a:r>
              <a:rPr lang="en-US" strike="sngStrike" dirty="0" smtClean="0"/>
              <a:t>consists of</a:t>
            </a:r>
            <a:r>
              <a:rPr lang="en-US" dirty="0" smtClean="0"/>
              <a:t> </a:t>
            </a:r>
            <a:r>
              <a:rPr lang="en-US" b="1" dirty="0" smtClean="0"/>
              <a:t>will consist</a:t>
            </a:r>
            <a:r>
              <a:rPr lang="en-US" dirty="0" smtClean="0"/>
              <a:t> six Faculty and </a:t>
            </a:r>
            <a:r>
              <a:rPr lang="en-US" b="1" dirty="0" smtClean="0"/>
              <a:t>up to</a:t>
            </a:r>
            <a:r>
              <a:rPr lang="en-US" dirty="0" smtClean="0"/>
              <a:t> </a:t>
            </a:r>
            <a:r>
              <a:rPr lang="en-US" strike="sngStrike" dirty="0" smtClean="0"/>
              <a:t>three</a:t>
            </a:r>
            <a:r>
              <a:rPr lang="en-US" dirty="0" smtClean="0"/>
              <a:t> </a:t>
            </a:r>
            <a:r>
              <a:rPr lang="en-US" b="1" dirty="0" smtClean="0"/>
              <a:t>two</a:t>
            </a:r>
            <a:r>
              <a:rPr lang="en-US" dirty="0" smtClean="0"/>
              <a:t> Student members, one of whom shall be a graduate student</a:t>
            </a:r>
            <a:r>
              <a:rPr lang="en-US" b="1" dirty="0" smtClean="0"/>
              <a:t>.</a:t>
            </a:r>
            <a:r>
              <a:rPr lang="en-US" dirty="0" smtClean="0"/>
              <a:t> </a:t>
            </a:r>
            <a:r>
              <a:rPr lang="en-US" strike="sngStrike" dirty="0" smtClean="0"/>
              <a:t>and the</a:t>
            </a:r>
            <a:r>
              <a:rPr lang="en-US" dirty="0" smtClean="0"/>
              <a:t> </a:t>
            </a:r>
            <a:r>
              <a:rPr lang="en-US" b="1" dirty="0" err="1" smtClean="0"/>
              <a:t>The</a:t>
            </a:r>
            <a:r>
              <a:rPr lang="en-US" b="1" dirty="0" smtClean="0"/>
              <a:t> Director of the Office of Budgets and Planning shall be an</a:t>
            </a:r>
            <a:r>
              <a:rPr lang="en-US" dirty="0" smtClean="0"/>
              <a:t> ex-officio, non-voting </a:t>
            </a:r>
            <a:r>
              <a:rPr lang="en-US" b="1" dirty="0" smtClean="0"/>
              <a:t>member</a:t>
            </a:r>
            <a:r>
              <a:rPr lang="en-US" dirty="0" smtClean="0"/>
              <a:t>. </a:t>
            </a:r>
          </a:p>
          <a:p>
            <a:endParaRPr lang="en-US" dirty="0"/>
          </a:p>
        </p:txBody>
      </p:sp>
      <p:sp>
        <p:nvSpPr>
          <p:cNvPr id="4" name="Slide Number Placeholder 3"/>
          <p:cNvSpPr>
            <a:spLocks noGrp="1"/>
          </p:cNvSpPr>
          <p:nvPr>
            <p:ph type="sldNum" sz="quarter" idx="10"/>
          </p:nvPr>
        </p:nvSpPr>
        <p:spPr/>
        <p:txBody>
          <a:bodyPr/>
          <a:lstStyle/>
          <a:p>
            <a:fld id="{772C1249-B037-49DD-92D3-D1BA7A353114}" type="slidenum">
              <a:rPr lang="en-US" smtClean="0"/>
              <a:t>7</a:t>
            </a:fld>
            <a:endParaRPr lang="en-US"/>
          </a:p>
        </p:txBody>
      </p:sp>
    </p:spTree>
    <p:extLst>
      <p:ext uri="{BB962C8B-B14F-4D97-AF65-F5344CB8AC3E}">
        <p14:creationId xmlns:p14="http://schemas.microsoft.com/office/powerpoint/2010/main" val="87524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4AC67-9406-4092-9055-7A5131EDE6A4}"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99650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4AC67-9406-4092-9055-7A5131EDE6A4}"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24788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4AC67-9406-4092-9055-7A5131EDE6A4}"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192078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4AC67-9406-4092-9055-7A5131EDE6A4}"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273050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4AC67-9406-4092-9055-7A5131EDE6A4}"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11537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4AC67-9406-4092-9055-7A5131EDE6A4}"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124917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4AC67-9406-4092-9055-7A5131EDE6A4}"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105100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4AC67-9406-4092-9055-7A5131EDE6A4}"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343084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4AC67-9406-4092-9055-7A5131EDE6A4}"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3971731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4AC67-9406-4092-9055-7A5131EDE6A4}"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304317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4AC67-9406-4092-9055-7A5131EDE6A4}"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ABA17-3E7C-4E09-BBDE-64BD02AA16DD}" type="slidenum">
              <a:rPr lang="en-US" smtClean="0"/>
              <a:t>‹#›</a:t>
            </a:fld>
            <a:endParaRPr lang="en-US"/>
          </a:p>
        </p:txBody>
      </p:sp>
    </p:spTree>
    <p:extLst>
      <p:ext uri="{BB962C8B-B14F-4D97-AF65-F5344CB8AC3E}">
        <p14:creationId xmlns:p14="http://schemas.microsoft.com/office/powerpoint/2010/main" val="1779971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4AC67-9406-4092-9055-7A5131EDE6A4}" type="datetimeFigureOut">
              <a:rPr lang="en-US" smtClean="0"/>
              <a:t>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ABA17-3E7C-4E09-BBDE-64BD02AA16DD}" type="slidenum">
              <a:rPr lang="en-US" smtClean="0"/>
              <a:t>‹#›</a:t>
            </a:fld>
            <a:endParaRPr lang="en-US"/>
          </a:p>
        </p:txBody>
      </p:sp>
    </p:spTree>
    <p:extLst>
      <p:ext uri="{BB962C8B-B14F-4D97-AF65-F5344CB8AC3E}">
        <p14:creationId xmlns:p14="http://schemas.microsoft.com/office/powerpoint/2010/main" val="2930779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oregonstate.edu/dept/senate/committees/coc/ar/2012-2013/" TargetMode="External"/><Relationship Id="rId2" Type="http://schemas.openxmlformats.org/officeDocument/2006/relationships/hyperlink" Target="http://oregonstate.edu/dept/senate/committees/coc/ar/2011-201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kari.miller@oregonstate.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ate.oregonstate.edu/committees-counci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OSU Faculty Senate</a:t>
            </a:r>
            <a:br>
              <a:rPr lang="en-US" dirty="0" smtClean="0"/>
            </a:br>
            <a:r>
              <a:rPr lang="en-US" dirty="0" smtClean="0"/>
              <a:t>Committee on Committees</a:t>
            </a:r>
            <a:endParaRPr lang="en-US" dirty="0"/>
          </a:p>
        </p:txBody>
      </p:sp>
      <p:sp>
        <p:nvSpPr>
          <p:cNvPr id="3" name="Subtitle 2"/>
          <p:cNvSpPr>
            <a:spLocks noGrp="1"/>
          </p:cNvSpPr>
          <p:nvPr>
            <p:ph type="subTitle" idx="1"/>
          </p:nvPr>
        </p:nvSpPr>
        <p:spPr/>
        <p:txBody>
          <a:bodyPr/>
          <a:lstStyle/>
          <a:p>
            <a:r>
              <a:rPr lang="en-US" dirty="0" smtClean="0"/>
              <a:t>Jan 20, 2016 meeting</a:t>
            </a:r>
            <a:endParaRPr lang="en-US" dirty="0"/>
          </a:p>
        </p:txBody>
      </p:sp>
    </p:spTree>
    <p:extLst>
      <p:ext uri="{BB962C8B-B14F-4D97-AF65-F5344CB8AC3E}">
        <p14:creationId xmlns:p14="http://schemas.microsoft.com/office/powerpoint/2010/main" val="1355900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7657"/>
            <a:ext cx="10515600" cy="5509306"/>
          </a:xfrm>
        </p:spPr>
        <p:txBody>
          <a:bodyPr>
            <a:normAutofit fontScale="92500" lnSpcReduction="20000"/>
          </a:bodyPr>
          <a:lstStyle/>
          <a:p>
            <a:pPr marL="0" indent="0">
              <a:buNone/>
            </a:pPr>
            <a:r>
              <a:rPr lang="en-US" dirty="0"/>
              <a:t>Questions:</a:t>
            </a:r>
          </a:p>
          <a:p>
            <a:pPr lvl="0"/>
            <a:r>
              <a:rPr lang="en-US" dirty="0"/>
              <a:t>Do the Standing Rules clearly reflect the function &amp; composition of this committee?</a:t>
            </a:r>
          </a:p>
          <a:p>
            <a:pPr lvl="0"/>
            <a:r>
              <a:rPr lang="en-US" dirty="0"/>
              <a:t>Have the committee’s actions/function, as reported in the annual reports and based on consultation with the current chair and committee, been consistent with their Standing Rules?</a:t>
            </a:r>
          </a:p>
          <a:p>
            <a:pPr lvl="0"/>
            <a:r>
              <a:rPr lang="en-US" dirty="0"/>
              <a:t>Do the annual reports provide a memory of the issues this committee addressed, their activities and any outcomes?</a:t>
            </a:r>
          </a:p>
          <a:p>
            <a:pPr lvl="0"/>
            <a:r>
              <a:rPr lang="en-US" dirty="0"/>
              <a:t>What has been the role/benefit of the student members?</a:t>
            </a:r>
          </a:p>
          <a:p>
            <a:pPr lvl="0"/>
            <a:r>
              <a:rPr lang="en-US" dirty="0"/>
              <a:t>What connection is there to the University’s strategic plan? How does the committee add value to the University?</a:t>
            </a:r>
          </a:p>
          <a:p>
            <a:pPr lvl="0"/>
            <a:r>
              <a:rPr lang="en-US" dirty="0"/>
              <a:t>If the chair believes the committee does not add value, please explain and address the question as to whether the committee should continue to exist.</a:t>
            </a:r>
          </a:p>
          <a:p>
            <a:pPr lvl="0"/>
            <a:r>
              <a:rPr lang="en-US" dirty="0"/>
              <a:t>Does this committee’s work enhance OSU’s commitment to diversity? If so, how?</a:t>
            </a:r>
          </a:p>
          <a:p>
            <a:pPr marL="0" indent="0">
              <a:buNone/>
            </a:pPr>
            <a:endParaRPr lang="en-US" dirty="0"/>
          </a:p>
        </p:txBody>
      </p:sp>
    </p:spTree>
    <p:extLst>
      <p:ext uri="{BB962C8B-B14F-4D97-AF65-F5344CB8AC3E}">
        <p14:creationId xmlns:p14="http://schemas.microsoft.com/office/powerpoint/2010/main" val="167689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7657"/>
            <a:ext cx="10515600" cy="5509306"/>
          </a:xfrm>
        </p:spPr>
        <p:txBody>
          <a:bodyPr>
            <a:normAutofit lnSpcReduction="10000"/>
          </a:bodyPr>
          <a:lstStyle/>
          <a:p>
            <a:pPr marL="0" indent="0">
              <a:buNone/>
            </a:pPr>
            <a:r>
              <a:rPr lang="en-US" b="1" dirty="0"/>
              <a:t>Five-Year Committee Reviews</a:t>
            </a:r>
            <a:endParaRPr lang="en-US" dirty="0"/>
          </a:p>
          <a:p>
            <a:pPr lvl="0"/>
            <a:r>
              <a:rPr lang="en-US" dirty="0" smtClean="0"/>
              <a:t>Library Committee - Robert</a:t>
            </a:r>
          </a:p>
          <a:p>
            <a:pPr lvl="0"/>
            <a:r>
              <a:rPr lang="en-US" dirty="0" smtClean="0"/>
              <a:t>Promotion and Tenure Committee - Hui</a:t>
            </a:r>
          </a:p>
          <a:p>
            <a:pPr lvl="0"/>
            <a:r>
              <a:rPr lang="en-US" dirty="0" smtClean="0"/>
              <a:t>Diversity </a:t>
            </a:r>
            <a:r>
              <a:rPr lang="en-US" dirty="0"/>
              <a:t>Council </a:t>
            </a:r>
            <a:r>
              <a:rPr lang="en-US" dirty="0" smtClean="0"/>
              <a:t>– Rachel &amp; Anne or Shelly</a:t>
            </a:r>
          </a:p>
          <a:p>
            <a:pPr lvl="0"/>
            <a:r>
              <a:rPr lang="en-US" dirty="0" smtClean="0"/>
              <a:t>Faculty </a:t>
            </a:r>
            <a:r>
              <a:rPr lang="en-US" dirty="0"/>
              <a:t>Status </a:t>
            </a:r>
            <a:r>
              <a:rPr lang="en-US" dirty="0" smtClean="0"/>
              <a:t>- Bonnie</a:t>
            </a:r>
          </a:p>
          <a:p>
            <a:pPr lvl="0"/>
            <a:r>
              <a:rPr lang="en-US" dirty="0" smtClean="0"/>
              <a:t>Graduate </a:t>
            </a:r>
            <a:r>
              <a:rPr lang="en-US" dirty="0"/>
              <a:t>Council </a:t>
            </a:r>
            <a:r>
              <a:rPr lang="en-US" dirty="0" smtClean="0"/>
              <a:t>– Anne or Shelly</a:t>
            </a:r>
          </a:p>
          <a:p>
            <a:pPr lvl="0"/>
            <a:r>
              <a:rPr lang="en-US" dirty="0" smtClean="0"/>
              <a:t>Research Council - Kiera</a:t>
            </a:r>
          </a:p>
          <a:p>
            <a:pPr marL="0" lvl="0" indent="0">
              <a:buNone/>
            </a:pPr>
            <a:endParaRPr lang="en-US" dirty="0" smtClean="0"/>
          </a:p>
          <a:p>
            <a:r>
              <a:rPr lang="en-US" dirty="0" smtClean="0"/>
              <a:t>2011-2012 </a:t>
            </a:r>
            <a:r>
              <a:rPr lang="en-US" dirty="0"/>
              <a:t>Annual Report - </a:t>
            </a:r>
            <a:r>
              <a:rPr lang="en-US" u="sng" dirty="0">
                <a:hlinkClick r:id="rId2"/>
              </a:rPr>
              <a:t>http://oregonstate.edu/dept/senate/committees/coc/ar/2011-2012/</a:t>
            </a:r>
            <a:r>
              <a:rPr lang="en-US" dirty="0"/>
              <a:t> </a:t>
            </a:r>
          </a:p>
          <a:p>
            <a:r>
              <a:rPr lang="en-US" dirty="0"/>
              <a:t>2012-2013 Annual Report - </a:t>
            </a:r>
            <a:r>
              <a:rPr lang="en-US" u="sng" dirty="0">
                <a:hlinkClick r:id="rId3"/>
              </a:rPr>
              <a:t>http://oregonstate.edu/dept/senate/committees/coc/ar/2012-2013/</a:t>
            </a:r>
            <a:r>
              <a:rPr lang="en-US" dirty="0"/>
              <a:t> </a:t>
            </a:r>
          </a:p>
          <a:p>
            <a:pPr marL="0" indent="0">
              <a:buNone/>
            </a:pPr>
            <a:endParaRPr lang="en-US" dirty="0"/>
          </a:p>
        </p:txBody>
      </p:sp>
    </p:spTree>
    <p:extLst>
      <p:ext uri="{BB962C8B-B14F-4D97-AF65-F5344CB8AC3E}">
        <p14:creationId xmlns:p14="http://schemas.microsoft.com/office/powerpoint/2010/main" val="1220605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selecting a committee to review!</a:t>
            </a:r>
            <a:endParaRPr lang="en-US" dirty="0"/>
          </a:p>
        </p:txBody>
      </p:sp>
      <p:sp>
        <p:nvSpPr>
          <p:cNvPr id="3" name="Content Placeholder 2"/>
          <p:cNvSpPr>
            <a:spLocks noGrp="1"/>
          </p:cNvSpPr>
          <p:nvPr>
            <p:ph idx="1"/>
          </p:nvPr>
        </p:nvSpPr>
        <p:spPr/>
        <p:txBody>
          <a:bodyPr/>
          <a:lstStyle/>
          <a:p>
            <a:r>
              <a:rPr lang="en-US" dirty="0" smtClean="0"/>
              <a:t>Reach out to the chair</a:t>
            </a:r>
          </a:p>
          <a:p>
            <a:r>
              <a:rPr lang="en-US" dirty="0" smtClean="0"/>
              <a:t>Share the questions that you’ll be asking so that they can reflect in advance</a:t>
            </a:r>
          </a:p>
          <a:p>
            <a:r>
              <a:rPr lang="en-US" dirty="0" smtClean="0"/>
              <a:t>Meet with the chair, and anyone that they would like to join</a:t>
            </a:r>
          </a:p>
          <a:p>
            <a:r>
              <a:rPr lang="en-US" dirty="0" smtClean="0"/>
              <a:t>Review the questions, send your final review to Shelly </a:t>
            </a:r>
            <a:r>
              <a:rPr lang="en-US" b="1" dirty="0" smtClean="0"/>
              <a:t>by the end of March.</a:t>
            </a:r>
          </a:p>
          <a:p>
            <a:r>
              <a:rPr lang="en-US" dirty="0" smtClean="0"/>
              <a:t>If you have trouble meeting this deadline for whatever reason, contact Shelly</a:t>
            </a:r>
            <a:endParaRPr lang="en-US" dirty="0"/>
          </a:p>
        </p:txBody>
      </p:sp>
    </p:spTree>
    <p:extLst>
      <p:ext uri="{BB962C8B-B14F-4D97-AF65-F5344CB8AC3E}">
        <p14:creationId xmlns:p14="http://schemas.microsoft.com/office/powerpoint/2010/main" val="222707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0915"/>
            <a:ext cx="10515600" cy="5756048"/>
          </a:xfrm>
        </p:spPr>
        <p:txBody>
          <a:bodyPr numCol="2">
            <a:normAutofit fontScale="77500" lnSpcReduction="20000"/>
          </a:bodyPr>
          <a:lstStyle/>
          <a:p>
            <a:pPr marL="0" indent="0">
              <a:buNone/>
            </a:pPr>
            <a:r>
              <a:rPr lang="en-US" b="1" dirty="0"/>
              <a:t>Library Committee</a:t>
            </a:r>
          </a:p>
          <a:p>
            <a:r>
              <a:rPr lang="en-US" dirty="0"/>
              <a:t>Kari Miller, 7-7235; Recreational </a:t>
            </a:r>
            <a:r>
              <a:rPr lang="en-US" dirty="0" smtClean="0"/>
              <a:t>Sports</a:t>
            </a:r>
            <a:r>
              <a:rPr lang="en-US" dirty="0"/>
              <a:t>	</a:t>
            </a:r>
          </a:p>
          <a:p>
            <a:r>
              <a:rPr lang="en-US" dirty="0" smtClean="0">
                <a:hlinkClick r:id="rId2"/>
              </a:rPr>
              <a:t>kari.miller@oregonstate.edu</a:t>
            </a:r>
            <a:endParaRPr lang="en-US" dirty="0" smtClean="0"/>
          </a:p>
          <a:p>
            <a:endParaRPr lang="en-US" dirty="0"/>
          </a:p>
          <a:p>
            <a:pPr marL="0" indent="0">
              <a:buNone/>
            </a:pPr>
            <a:r>
              <a:rPr lang="en-US" b="1" dirty="0"/>
              <a:t>Promotion and Tenure Committee</a:t>
            </a:r>
          </a:p>
          <a:p>
            <a:r>
              <a:rPr lang="en-US" dirty="0"/>
              <a:t>Henri Jansen, 7-4645; Physics</a:t>
            </a:r>
            <a:endParaRPr lang="en-US" b="1" dirty="0"/>
          </a:p>
          <a:p>
            <a:r>
              <a:rPr lang="en-US" dirty="0"/>
              <a:t>janesenh@physics.oregonstate.edu</a:t>
            </a:r>
          </a:p>
          <a:p>
            <a:pPr marL="0" indent="0">
              <a:buNone/>
            </a:pPr>
            <a:endParaRPr lang="en-US" dirty="0"/>
          </a:p>
          <a:p>
            <a:pPr marL="0" indent="0">
              <a:buNone/>
            </a:pPr>
            <a:r>
              <a:rPr lang="en-US" b="1" dirty="0"/>
              <a:t>Diversity Council</a:t>
            </a:r>
          </a:p>
          <a:p>
            <a:r>
              <a:rPr lang="en-US" dirty="0"/>
              <a:t>Dawn Moyer, 7-3716, Business</a:t>
            </a:r>
            <a:endParaRPr lang="en-US" b="1" dirty="0"/>
          </a:p>
          <a:p>
            <a:r>
              <a:rPr lang="en-US" dirty="0"/>
              <a:t>	dawn.moyer@oregonstate.edu</a:t>
            </a:r>
          </a:p>
          <a:p>
            <a:pPr marL="0" indent="0">
              <a:buNone/>
            </a:pPr>
            <a:endParaRPr lang="en-US" dirty="0"/>
          </a:p>
          <a:p>
            <a:pPr marL="0" indent="0">
              <a:buNone/>
            </a:pPr>
            <a:r>
              <a:rPr lang="en-US" b="1" dirty="0"/>
              <a:t>Faculty Status Committee</a:t>
            </a:r>
          </a:p>
          <a:p>
            <a:r>
              <a:rPr lang="en-US" dirty="0"/>
              <a:t>Cheryl Middleton, 7-8527; Valley Library</a:t>
            </a:r>
          </a:p>
          <a:p>
            <a:r>
              <a:rPr lang="en-US" dirty="0"/>
              <a:t>cheryl.middleton@oregonstate.edu</a:t>
            </a:r>
          </a:p>
          <a:p>
            <a:pPr marL="0" indent="0">
              <a:buNone/>
            </a:pPr>
            <a:r>
              <a:rPr lang="en-US" b="1" dirty="0"/>
              <a:t>Graduate Council</a:t>
            </a:r>
          </a:p>
          <a:p>
            <a:r>
              <a:rPr lang="en-US" dirty="0"/>
              <a:t>Theresa </a:t>
            </a:r>
            <a:r>
              <a:rPr lang="en-US" dirty="0" err="1"/>
              <a:t>Filtz</a:t>
            </a:r>
            <a:r>
              <a:rPr lang="en-US" dirty="0"/>
              <a:t>, 7-5802; Pharmacy</a:t>
            </a:r>
            <a:endParaRPr lang="en-US" b="1" dirty="0"/>
          </a:p>
          <a:p>
            <a:r>
              <a:rPr lang="en-US" dirty="0"/>
              <a:t>theresa.filtz@oregonstate.edu</a:t>
            </a:r>
          </a:p>
          <a:p>
            <a:endParaRPr lang="en-US" dirty="0"/>
          </a:p>
          <a:p>
            <a:pPr marL="0" indent="0">
              <a:buNone/>
            </a:pPr>
            <a:r>
              <a:rPr lang="en-US" b="1" dirty="0"/>
              <a:t>Research Council</a:t>
            </a:r>
          </a:p>
          <a:p>
            <a:r>
              <a:rPr lang="en-US" dirty="0"/>
              <a:t>Andy Houseman, 7-3177; School of Biological</a:t>
            </a:r>
          </a:p>
          <a:p>
            <a:r>
              <a:rPr lang="en-US" dirty="0"/>
              <a:t> &amp; Population Health Sciences</a:t>
            </a:r>
          </a:p>
          <a:p>
            <a:r>
              <a:rPr lang="en-US" dirty="0"/>
              <a:t>andres.houseman@oregonstate.edu</a:t>
            </a:r>
          </a:p>
          <a:p>
            <a:r>
              <a:rPr lang="en-US" dirty="0"/>
              <a:t>Anne Nolin, 7-8051; Earth, Ocean, Atmos. Sci.</a:t>
            </a:r>
          </a:p>
          <a:p>
            <a:r>
              <a:rPr lang="en-US" dirty="0"/>
              <a:t>nolina@geo.oregonstate.edu</a:t>
            </a:r>
          </a:p>
          <a:p>
            <a:endParaRPr lang="en-US" dirty="0"/>
          </a:p>
          <a:p>
            <a:pPr marL="0" indent="0">
              <a:buNone/>
            </a:pPr>
            <a:endParaRPr lang="en-US" dirty="0"/>
          </a:p>
        </p:txBody>
      </p:sp>
    </p:spTree>
    <p:extLst>
      <p:ext uri="{BB962C8B-B14F-4D97-AF65-F5344CB8AC3E}">
        <p14:creationId xmlns:p14="http://schemas.microsoft.com/office/powerpoint/2010/main" val="2744513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help in this process</a:t>
            </a:r>
            <a:endParaRPr lang="en-US" dirty="0"/>
          </a:p>
        </p:txBody>
      </p:sp>
      <p:sp>
        <p:nvSpPr>
          <p:cNvPr id="3" name="Content Placeholder 2"/>
          <p:cNvSpPr>
            <a:spLocks noGrp="1"/>
          </p:cNvSpPr>
          <p:nvPr>
            <p:ph idx="1"/>
          </p:nvPr>
        </p:nvSpPr>
        <p:spPr/>
        <p:txBody>
          <a:bodyPr>
            <a:normAutofit/>
          </a:bodyPr>
          <a:lstStyle/>
          <a:p>
            <a:r>
              <a:rPr lang="en-US" dirty="0" smtClean="0"/>
              <a:t>Questions?</a:t>
            </a:r>
          </a:p>
          <a:p>
            <a:pPr marL="0" indent="0">
              <a:buNone/>
            </a:pPr>
            <a:endParaRPr lang="en-US" b="1" dirty="0" smtClean="0"/>
          </a:p>
          <a:p>
            <a:pPr marL="0" indent="0">
              <a:buNone/>
            </a:pPr>
            <a:r>
              <a:rPr lang="en-US" b="1" dirty="0" smtClean="0"/>
              <a:t>Shelly </a:t>
            </a:r>
            <a:r>
              <a:rPr lang="en-US" b="1" dirty="0"/>
              <a:t>Signs </a:t>
            </a:r>
            <a:endParaRPr lang="en-US" dirty="0"/>
          </a:p>
          <a:p>
            <a:pPr marL="0" indent="0">
              <a:buNone/>
            </a:pPr>
            <a:r>
              <a:rPr lang="en-US" dirty="0" smtClean="0"/>
              <a:t>205 </a:t>
            </a:r>
            <a:r>
              <a:rPr lang="en-US" dirty="0"/>
              <a:t>Adams Hall</a:t>
            </a:r>
            <a:r>
              <a:rPr lang="en-US" b="1" dirty="0"/>
              <a:t> </a:t>
            </a:r>
            <a:endParaRPr lang="en-US" b="1" dirty="0" smtClean="0"/>
          </a:p>
          <a:p>
            <a:pPr marL="0" indent="0">
              <a:buNone/>
            </a:pPr>
            <a:r>
              <a:rPr lang="en-US" dirty="0" smtClean="0"/>
              <a:t>Shelly.signs@oregonstate.edu</a:t>
            </a:r>
          </a:p>
          <a:p>
            <a:pPr marL="0" indent="0">
              <a:buNone/>
            </a:pPr>
            <a:r>
              <a:rPr lang="en-US" dirty="0" smtClean="0"/>
              <a:t>communications.oregonstate.edu/events</a:t>
            </a:r>
            <a:r>
              <a:rPr lang="en-US" dirty="0"/>
              <a:t/>
            </a:r>
            <a:br>
              <a:rPr lang="en-US" dirty="0"/>
            </a:br>
            <a:r>
              <a:rPr lang="en-US" dirty="0" smtClean="0"/>
              <a:t>Phone </a:t>
            </a:r>
            <a:r>
              <a:rPr lang="en-US" dirty="0"/>
              <a:t>541-737-0724</a:t>
            </a:r>
            <a:r>
              <a:rPr lang="en-US" b="1" dirty="0"/>
              <a:t> |</a:t>
            </a:r>
            <a:r>
              <a:rPr lang="en-US" dirty="0"/>
              <a:t> </a:t>
            </a:r>
            <a:r>
              <a:rPr lang="en-US" dirty="0" smtClean="0"/>
              <a:t>Cell </a:t>
            </a:r>
            <a:r>
              <a:rPr lang="en-US" dirty="0"/>
              <a:t>541-760-7243</a:t>
            </a:r>
          </a:p>
          <a:p>
            <a:pPr marL="0" indent="0">
              <a:buNone/>
            </a:pPr>
            <a:endParaRPr lang="en-US" dirty="0"/>
          </a:p>
        </p:txBody>
      </p:sp>
    </p:spTree>
    <p:extLst>
      <p:ext uri="{BB962C8B-B14F-4D97-AF65-F5344CB8AC3E}">
        <p14:creationId xmlns:p14="http://schemas.microsoft.com/office/powerpoint/2010/main" val="182601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Committee</a:t>
            </a:r>
            <a:endParaRPr lang="en-US" dirty="0"/>
          </a:p>
        </p:txBody>
      </p:sp>
      <p:sp>
        <p:nvSpPr>
          <p:cNvPr id="3" name="Content Placeholder 2"/>
          <p:cNvSpPr>
            <a:spLocks noGrp="1"/>
          </p:cNvSpPr>
          <p:nvPr>
            <p:ph idx="1"/>
          </p:nvPr>
        </p:nvSpPr>
        <p:spPr/>
        <p:txBody>
          <a:bodyPr>
            <a:normAutofit lnSpcReduction="10000"/>
          </a:bodyPr>
          <a:lstStyle/>
          <a:p>
            <a:r>
              <a:rPr lang="en-US" b="1" u="sng" dirty="0"/>
              <a:t>2015-2016 Membership</a:t>
            </a:r>
          </a:p>
          <a:p>
            <a:r>
              <a:rPr lang="en-US" dirty="0"/>
              <a:t>Shelly Signs, Chair ’16  	University Events </a:t>
            </a:r>
          </a:p>
          <a:p>
            <a:r>
              <a:rPr lang="en-US" dirty="0"/>
              <a:t>Kiara Goldtrap ‘16   	Printing &amp; Mailing Services   </a:t>
            </a:r>
          </a:p>
          <a:p>
            <a:r>
              <a:rPr lang="en-US" dirty="0"/>
              <a:t>Robert </a:t>
            </a:r>
            <a:r>
              <a:rPr lang="en-US" dirty="0" err="1"/>
              <a:t>Schickler</a:t>
            </a:r>
            <a:r>
              <a:rPr lang="en-US" dirty="0"/>
              <a:t> ’17  	Radiation Center</a:t>
            </a:r>
          </a:p>
          <a:p>
            <a:r>
              <a:rPr lang="en-US" dirty="0"/>
              <a:t>Bonnie Scranton ’17       </a:t>
            </a:r>
            <a:r>
              <a:rPr lang="en-US" dirty="0" smtClean="0"/>
              <a:t>College </a:t>
            </a:r>
            <a:r>
              <a:rPr lang="en-US" dirty="0"/>
              <a:t>of Business </a:t>
            </a:r>
          </a:p>
          <a:p>
            <a:r>
              <a:rPr lang="en-US" dirty="0"/>
              <a:t>Hui Zhang ‘18      </a:t>
            </a:r>
            <a:r>
              <a:rPr lang="en-US" dirty="0" smtClean="0"/>
              <a:t>		Libraries</a:t>
            </a:r>
            <a:endParaRPr lang="en-US" dirty="0"/>
          </a:p>
          <a:p>
            <a:r>
              <a:rPr lang="en-US" dirty="0" smtClean="0"/>
              <a:t>Anne Bahde </a:t>
            </a:r>
            <a:r>
              <a:rPr lang="en-US" dirty="0"/>
              <a:t>‘18   </a:t>
            </a:r>
            <a:r>
              <a:rPr lang="en-US" dirty="0" smtClean="0"/>
              <a:t>	Libraries                           </a:t>
            </a:r>
            <a:endParaRPr lang="en-US" dirty="0"/>
          </a:p>
          <a:p>
            <a:r>
              <a:rPr lang="en-US" dirty="0"/>
              <a:t>Student Member – ASOSU Exec Dir. of Operations (Rachel Grisham)</a:t>
            </a:r>
          </a:p>
          <a:p>
            <a:r>
              <a:rPr lang="en-US" dirty="0"/>
              <a:t>Executive Committee Liaison </a:t>
            </a:r>
            <a:r>
              <a:rPr lang="en-US" dirty="0" smtClean="0"/>
              <a:t>– Jay </a:t>
            </a:r>
            <a:r>
              <a:rPr lang="en-US" dirty="0" err="1" smtClean="0"/>
              <a:t>Noller</a:t>
            </a:r>
            <a:endParaRPr lang="en-US" dirty="0"/>
          </a:p>
        </p:txBody>
      </p:sp>
    </p:spTree>
    <p:extLst>
      <p:ext uri="{BB962C8B-B14F-4D97-AF65-F5344CB8AC3E}">
        <p14:creationId xmlns:p14="http://schemas.microsoft.com/office/powerpoint/2010/main" val="1890744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today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Consider, and possibly approve, submitted changes to other committee’s standing rules.</a:t>
            </a:r>
          </a:p>
          <a:p>
            <a:pPr marL="0" indent="0">
              <a:buNone/>
            </a:pPr>
            <a:endParaRPr lang="en-US" dirty="0" smtClean="0"/>
          </a:p>
          <a:p>
            <a:pPr marL="0" indent="0">
              <a:buNone/>
            </a:pPr>
            <a:r>
              <a:rPr lang="en-US" dirty="0" smtClean="0"/>
              <a:t>Committee review game plan</a:t>
            </a:r>
          </a:p>
          <a:p>
            <a:r>
              <a:rPr lang="en-US" dirty="0" smtClean="0"/>
              <a:t>Gain consensus on the questions we will ask</a:t>
            </a:r>
          </a:p>
          <a:p>
            <a:r>
              <a:rPr lang="en-US" dirty="0" smtClean="0"/>
              <a:t>Select a committee to review</a:t>
            </a:r>
          </a:p>
          <a:p>
            <a:pPr marL="0" indent="0">
              <a:buNone/>
            </a:pPr>
            <a:endParaRPr lang="en-US" dirty="0" smtClean="0"/>
          </a:p>
          <a:p>
            <a:pPr marL="0" indent="0">
              <a:buNone/>
            </a:pPr>
            <a:endParaRPr lang="en-US" dirty="0" smtClean="0"/>
          </a:p>
          <a:p>
            <a:r>
              <a:rPr lang="en-US" dirty="0" smtClean="0"/>
              <a:t>Learn more at </a:t>
            </a:r>
            <a:r>
              <a:rPr lang="en-US" dirty="0" smtClean="0">
                <a:hlinkClick r:id="rId2"/>
              </a:rPr>
              <a:t>http://senate.oregonstate.edu/committees-councils</a:t>
            </a:r>
            <a:endParaRPr lang="en-US" dirty="0" smtClean="0"/>
          </a:p>
          <a:p>
            <a:pPr marL="0" indent="0">
              <a:buNone/>
            </a:pPr>
            <a:endParaRPr lang="en-US" dirty="0"/>
          </a:p>
        </p:txBody>
      </p:sp>
    </p:spTree>
    <p:extLst>
      <p:ext uri="{BB962C8B-B14F-4D97-AF65-F5344CB8AC3E}">
        <p14:creationId xmlns:p14="http://schemas.microsoft.com/office/powerpoint/2010/main" val="3814061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standing rules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Committee on Committees maintains a continuing study of the structure and effectiveness of University councils and committees and of their relationship to responsibilities of the Faculty Senate; proposes and reviews proposals for new Senate standing committees; and makes recommendations on committee reorganization and functions to appropriate Senate and University officers.</a:t>
            </a:r>
            <a:br>
              <a:rPr lang="en-US" dirty="0"/>
            </a:br>
            <a:r>
              <a:rPr lang="en-US" dirty="0"/>
              <a:t/>
            </a:r>
            <a:br>
              <a:rPr lang="en-US" dirty="0"/>
            </a:br>
            <a:r>
              <a:rPr lang="en-US" dirty="0"/>
              <a:t>The Chair of each Committee/Council of the Faculty Senate shall, at five-year intervals, report to the Committee on Committees about its activities. This report must demonstrate activities which have enhanced the functions and objectives of the Senate. When no clearly useful functions can be identified, the abolishment of the Committee/Council shall be recommended. The Committee is composed of six Faculty and the ASOSU Executive Director of Operations.</a:t>
            </a:r>
          </a:p>
          <a:p>
            <a:pPr marL="0" indent="0">
              <a:buNone/>
            </a:pPr>
            <a:endParaRPr lang="en-US" dirty="0"/>
          </a:p>
        </p:txBody>
      </p:sp>
    </p:spTree>
    <p:extLst>
      <p:ext uri="{BB962C8B-B14F-4D97-AF65-F5344CB8AC3E}">
        <p14:creationId xmlns:p14="http://schemas.microsoft.com/office/powerpoint/2010/main" val="3517461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Recognition and Awards Committee</a:t>
            </a:r>
            <a:br>
              <a:rPr lang="en-US" dirty="0" smtClean="0"/>
            </a:br>
            <a:r>
              <a:rPr lang="en-US" sz="2800" dirty="0" smtClean="0"/>
              <a:t>current standing rules</a:t>
            </a:r>
            <a:endParaRPr lang="en-US" sz="2800"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a:t>
            </a:r>
            <a:r>
              <a:rPr lang="en-US" dirty="0"/>
              <a:t>Student Recognition and Awards Committee coordinates awards that are all-University in nature and that are awarded by faculty to students. The Committee also plans and conducts , with the support of the ex-officio, an assembly or other appropriate program for the presentation of these awards to their recipients. The ex-officio works closely with the committee and is responsible for the tasks  associated with the all-university recognition and awards program. The committee is responsible for selecting the recipients of the </a:t>
            </a:r>
            <a:r>
              <a:rPr lang="en-US" dirty="0" err="1"/>
              <a:t>Drucilla</a:t>
            </a:r>
            <a:r>
              <a:rPr lang="en-US" dirty="0"/>
              <a:t> Shepard Smith Scholastic Awards, the Clara H. Waldo and E.A. Cummings Outstanding Student Awards </a:t>
            </a:r>
            <a:r>
              <a:rPr lang="en-US" strike="sngStrike" dirty="0"/>
              <a:t>and the AAUW Senior Woman of the Year Award </a:t>
            </a:r>
            <a:r>
              <a:rPr lang="en-US" dirty="0"/>
              <a:t>. The Committee consists of ten Faculty, eight Students , and a representative from Financial Aid, ex-officio, non-voting.</a:t>
            </a:r>
          </a:p>
          <a:p>
            <a:r>
              <a:rPr lang="en-US" dirty="0"/>
              <a:t> The Student Recognition and Awards Committee does not do all of the planning and conducting. Rather, we works with the ex-officio representative from Financial Aid &amp; Scholarship and with staff from University Events on details related to the awards program.</a:t>
            </a:r>
          </a:p>
          <a:p>
            <a:r>
              <a:rPr lang="en-US" dirty="0"/>
              <a:t> “Tasks associated” specifically mean the ex-officio provides the chair of the Student Recognition and Awards Committee student data for undergraduates who qualify to apply for the Waldo Cummings Outstanding Student Award.</a:t>
            </a:r>
          </a:p>
          <a:p>
            <a:r>
              <a:rPr lang="en-US" dirty="0"/>
              <a:t> The AAUW Senior Woman of the Year Award is no longer available and should be removed to reduce confusion.</a:t>
            </a:r>
          </a:p>
          <a:p>
            <a:r>
              <a:rPr lang="en-US" dirty="0"/>
              <a:t> In the past, we have struggles to attract eight (8) students.</a:t>
            </a:r>
          </a:p>
          <a:p>
            <a:pPr marL="0" indent="0">
              <a:buNone/>
            </a:pPr>
            <a:endParaRPr lang="en-US" dirty="0"/>
          </a:p>
        </p:txBody>
      </p:sp>
    </p:spTree>
    <p:extLst>
      <p:ext uri="{BB962C8B-B14F-4D97-AF65-F5344CB8AC3E}">
        <p14:creationId xmlns:p14="http://schemas.microsoft.com/office/powerpoint/2010/main" val="1726589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Recognition and Awards Committee</a:t>
            </a:r>
            <a:br>
              <a:rPr lang="en-US" dirty="0" smtClean="0"/>
            </a:br>
            <a:r>
              <a:rPr lang="en-US" sz="2800" dirty="0" smtClean="0"/>
              <a:t>requested change to standing rules  (changes approved by COC)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Student Recognition and Awards Committee coordinates awards that are all-University in nature and that are awarded by faculty to students. The Committee also helps to plan and conduct, with the support of the ex-officio and University Events, an assembly or other appropriate program for the presentation of these awards to their recipients. The ex-officio works closely with the committee and is responsible for providing student data to the chair, and coordinating tasks associated with the all-university recognition and awards program. The committee is responsible for selecting the recipients of the </a:t>
            </a:r>
            <a:r>
              <a:rPr lang="en-US" dirty="0" err="1"/>
              <a:t>Drucilla</a:t>
            </a:r>
            <a:r>
              <a:rPr lang="en-US" dirty="0"/>
              <a:t> Shepard Smith Scholastic Awards, and the Clara H. Waldo and E.A. Cummings Outstanding Student Awards. The Committee consists of ten Faculty, up to eight Students, and a representative from Financial Aid, ex-officio, non-voting.</a:t>
            </a:r>
          </a:p>
          <a:p>
            <a:pPr marL="0" indent="0">
              <a:buNone/>
            </a:pPr>
            <a:endParaRPr lang="en-US" dirty="0"/>
          </a:p>
        </p:txBody>
      </p:sp>
    </p:spTree>
    <p:extLst>
      <p:ext uri="{BB962C8B-B14F-4D97-AF65-F5344CB8AC3E}">
        <p14:creationId xmlns:p14="http://schemas.microsoft.com/office/powerpoint/2010/main" val="2680754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&amp; Fiscal Planning Committee</a:t>
            </a:r>
            <a:br>
              <a:rPr lang="en-US" dirty="0" smtClean="0"/>
            </a:br>
            <a:r>
              <a:rPr lang="en-US" dirty="0" smtClean="0"/>
              <a:t>(additional review requested by COC)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Budgets &amp; Fiscal Planning Committee assists the Faculty Senate in development of recommendations to the President regarding the University's budget and fiscal priorities. The Committee reviews the adequacy of resources allocated to existing programs and the fiscal implications of proposed changes in programs, enrollment, and budgetary priorities and procedures. The Committee consults with administrative officers of the University and is empowered to make recommendations to them during the preparation of the Institution's budget. The Committee consists of six Faculty and </a:t>
            </a:r>
            <a:r>
              <a:rPr lang="en-US" strike="dblStrike" dirty="0"/>
              <a:t>t</a:t>
            </a:r>
            <a:r>
              <a:rPr lang="en-US" strike="sngStrike" dirty="0"/>
              <a:t>hree</a:t>
            </a:r>
            <a:r>
              <a:rPr lang="en-US" dirty="0"/>
              <a:t> </a:t>
            </a:r>
            <a:r>
              <a:rPr lang="en-US" b="1" dirty="0"/>
              <a:t>up to two</a:t>
            </a:r>
            <a:r>
              <a:rPr lang="en-US" dirty="0"/>
              <a:t> Student members, one of whom shall be a graduate student, and the Director of the Office of Budgets and Planning, ex-officio, non-voting.</a:t>
            </a:r>
          </a:p>
          <a:p>
            <a:pPr marL="0" indent="0">
              <a:buNone/>
            </a:pPr>
            <a:r>
              <a:rPr lang="en-US" dirty="0"/>
              <a:t>The Chair of the Budgets &amp; Fiscal Planning Committee shall serve as an observer on the University Budget Committee.</a:t>
            </a:r>
          </a:p>
          <a:p>
            <a:pPr marL="0" indent="0">
              <a:buNone/>
            </a:pPr>
            <a:endParaRPr lang="en-US" dirty="0"/>
          </a:p>
        </p:txBody>
      </p:sp>
    </p:spTree>
    <p:extLst>
      <p:ext uri="{BB962C8B-B14F-4D97-AF65-F5344CB8AC3E}">
        <p14:creationId xmlns:p14="http://schemas.microsoft.com/office/powerpoint/2010/main" val="16184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Council</a:t>
            </a:r>
            <a:br>
              <a:rPr lang="en-US" dirty="0" smtClean="0"/>
            </a:br>
            <a:r>
              <a:rPr lang="en-US" sz="2400" dirty="0" smtClean="0"/>
              <a:t>current standing rules paragraph 1</a:t>
            </a:r>
            <a:endParaRPr lang="en-US" sz="2400" dirty="0"/>
          </a:p>
        </p:txBody>
      </p:sp>
      <p:sp>
        <p:nvSpPr>
          <p:cNvPr id="3" name="Content Placeholder 2"/>
          <p:cNvSpPr>
            <a:spLocks noGrp="1"/>
          </p:cNvSpPr>
          <p:nvPr>
            <p:ph idx="1"/>
          </p:nvPr>
        </p:nvSpPr>
        <p:spPr>
          <a:xfrm>
            <a:off x="838200" y="1690688"/>
            <a:ext cx="10515600" cy="4681082"/>
          </a:xfrm>
        </p:spPr>
        <p:txBody>
          <a:bodyPr>
            <a:normAutofit fontScale="92500" lnSpcReduction="20000"/>
          </a:bodyPr>
          <a:lstStyle/>
          <a:p>
            <a:pPr marL="0" indent="0">
              <a:buNone/>
            </a:pPr>
            <a:r>
              <a:rPr lang="en-US" dirty="0"/>
              <a:t>The Curriculum Council reviews the University curriculum in an effort to implement the long-range educational mission of the University and to ensure high quality academic programs for students. Through careful study, it recommends establishment of new programs and/or changes in existing programs, including major and minor curricular changes proposed by the academic units of the University. It attempts by coordination to bring about a suitable and rational balance of academic programs. It formulates curricular policy and publishes, in cooperation with the Office of Academic Programs, Assessment and Accreditation, a Curricular Procedures Handbook. It has an ongoing responsibility to assure that appropriate curricular policies are implemented efficiently and effectively without becoming unduly burdensome to faculty or disadvantaging students. Also, in cooperation with the Office of Academic Programs, Assessment and Accreditation, it conducts periodic reviews of all undergraduate programs and reports the results of these reviews to the Provost.</a:t>
            </a:r>
            <a:br>
              <a:rPr lang="en-US" dirty="0"/>
            </a:br>
            <a:endParaRPr lang="en-US" dirty="0"/>
          </a:p>
        </p:txBody>
      </p:sp>
    </p:spTree>
    <p:extLst>
      <p:ext uri="{BB962C8B-B14F-4D97-AF65-F5344CB8AC3E}">
        <p14:creationId xmlns:p14="http://schemas.microsoft.com/office/powerpoint/2010/main" val="1801515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Council</a:t>
            </a:r>
            <a:br>
              <a:rPr lang="en-US" dirty="0" smtClean="0"/>
            </a:br>
            <a:r>
              <a:rPr lang="en-US" sz="2400" dirty="0" smtClean="0"/>
              <a:t>Current standing rules paragraph 2, requested changes (approved by COC)</a:t>
            </a:r>
            <a:endParaRPr lang="en-US" sz="2400" dirty="0"/>
          </a:p>
        </p:txBody>
      </p:sp>
      <p:sp>
        <p:nvSpPr>
          <p:cNvPr id="3" name="Content Placeholder 2"/>
          <p:cNvSpPr>
            <a:spLocks noGrp="1"/>
          </p:cNvSpPr>
          <p:nvPr>
            <p:ph idx="1"/>
          </p:nvPr>
        </p:nvSpPr>
        <p:spPr/>
        <p:txBody>
          <a:bodyPr>
            <a:normAutofit fontScale="92500" lnSpcReduction="10000"/>
          </a:bodyPr>
          <a:lstStyle/>
          <a:p>
            <a:pPr marL="0" indent="0">
              <a:buNone/>
            </a:pPr>
            <a:r>
              <a:rPr lang="en-US" strike="sngStrike" dirty="0" smtClean="0"/>
              <a:t>The Council consists of at least nine and up to thirteen Faculty members and two Student members.</a:t>
            </a:r>
            <a:r>
              <a:rPr lang="en-US" dirty="0" smtClean="0"/>
              <a:t> </a:t>
            </a:r>
            <a:r>
              <a:rPr lang="en-US" strike="sngStrike" dirty="0" smtClean="0"/>
              <a:t>Breadth of disciplinary backgrounds is important for the work of the Council so membership shall come from many different colleges.</a:t>
            </a:r>
            <a:r>
              <a:rPr lang="en-US" dirty="0" smtClean="0"/>
              <a:t> </a:t>
            </a:r>
            <a:r>
              <a:rPr lang="en-US" b="1" dirty="0" smtClean="0"/>
              <a:t>To achieve breadth of disciplinary backgrounds, the Council consists of at least one academic faculty member from each academic college, not to exceed 15 members,</a:t>
            </a:r>
            <a:r>
              <a:rPr lang="en-US" dirty="0" smtClean="0"/>
              <a:t> and two Student members.  In addition, the following shall be ex-officio members, non-voting: One Academic Affairs representative appointed by the Senior Vice Provost for Academic Affairs and one person appointed annually to represent </a:t>
            </a:r>
            <a:r>
              <a:rPr lang="en-US" b="1" dirty="0" smtClean="0"/>
              <a:t>each of</a:t>
            </a:r>
            <a:r>
              <a:rPr lang="en-US" dirty="0" smtClean="0"/>
              <a:t> the following: Extended Campus, </a:t>
            </a:r>
            <a:r>
              <a:rPr lang="en-US" b="1" dirty="0" smtClean="0"/>
              <a:t>Graduate School,</a:t>
            </a:r>
            <a:r>
              <a:rPr lang="en-US" dirty="0" smtClean="0"/>
              <a:t> Registrar's Office, and University Libraries. </a:t>
            </a:r>
            <a:r>
              <a:rPr lang="en-US" b="1" dirty="0" smtClean="0"/>
              <a:t>Each of</a:t>
            </a:r>
            <a:r>
              <a:rPr lang="en-US" dirty="0" smtClean="0"/>
              <a:t> </a:t>
            </a:r>
            <a:r>
              <a:rPr lang="en-US" strike="sngStrike" dirty="0" err="1" smtClean="0"/>
              <a:t>T</a:t>
            </a:r>
            <a:r>
              <a:rPr lang="en-US" b="1" dirty="0" err="1" smtClean="0"/>
              <a:t>t</a:t>
            </a:r>
            <a:r>
              <a:rPr lang="en-US" dirty="0" err="1" smtClean="0"/>
              <a:t>he</a:t>
            </a:r>
            <a:r>
              <a:rPr lang="en-US" dirty="0" smtClean="0"/>
              <a:t> following areas shall be represented by </a:t>
            </a:r>
            <a:r>
              <a:rPr lang="en-US" b="1" dirty="0" smtClean="0"/>
              <a:t>a</a:t>
            </a:r>
            <a:r>
              <a:rPr lang="en-US" dirty="0" smtClean="0"/>
              <a:t> liaison member</a:t>
            </a:r>
            <a:r>
              <a:rPr lang="en-US" strike="sngStrike" dirty="0" smtClean="0"/>
              <a:t>s</a:t>
            </a:r>
            <a:r>
              <a:rPr lang="en-US" dirty="0" smtClean="0"/>
              <a:t>, non-voting, and appointed annually: Academic Advising Council, Instructional Technology, and OSU-Cascades Campus.</a:t>
            </a:r>
          </a:p>
          <a:p>
            <a:pPr marL="0" indent="0">
              <a:buNone/>
            </a:pPr>
            <a:endParaRPr lang="en-US" dirty="0"/>
          </a:p>
        </p:txBody>
      </p:sp>
    </p:spTree>
    <p:extLst>
      <p:ext uri="{BB962C8B-B14F-4D97-AF65-F5344CB8AC3E}">
        <p14:creationId xmlns:p14="http://schemas.microsoft.com/office/powerpoint/2010/main" val="255289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82A8C138D6E45B419EB66A85AD00B" ma:contentTypeVersion="4" ma:contentTypeDescription="Create a new document." ma:contentTypeScope="" ma:versionID="0e65be8b068fa743ce3e9aadea4d09bd">
  <xsd:schema xmlns:xsd="http://www.w3.org/2001/XMLSchema" xmlns:xs="http://www.w3.org/2001/XMLSchema" xmlns:p="http://schemas.microsoft.com/office/2006/metadata/properties" xmlns:ns2="3ac55db1-c963-4c06-a9b3-5cf5d73669ba" xmlns:ns3="3dd240f0-3f21-4896-a911-9142d340d0f5" targetNamespace="http://schemas.microsoft.com/office/2006/metadata/properties" ma:root="true" ma:fieldsID="4d200eb5541027884afce90d837e617e" ns2:_="" ns3:_="">
    <xsd:import namespace="3ac55db1-c963-4c06-a9b3-5cf5d73669ba"/>
    <xsd:import namespace="3dd240f0-3f21-4896-a911-9142d340d0f5"/>
    <xsd:element name="properties">
      <xsd:complexType>
        <xsd:sequence>
          <xsd:element name="documentManagement">
            <xsd:complexType>
              <xsd:all>
                <xsd:element ref="ns2:Committee" minOccurs="0"/>
                <xsd:element ref="ns2:Content"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c55db1-c963-4c06-a9b3-5cf5d73669ba" elementFormDefault="qualified">
    <xsd:import namespace="http://schemas.microsoft.com/office/2006/documentManagement/types"/>
    <xsd:import namespace="http://schemas.microsoft.com/office/infopath/2007/PartnerControls"/>
    <xsd:element name="Committee" ma:index="2" nillable="true" ma:displayName="Committee" ma:default="Academic Advising Council" ma:description="Select committee the document belongs to." ma:format="Dropdown" ma:internalName="Committee">
      <xsd:simpleType>
        <xsd:restriction base="dms:Choice">
          <xsd:enumeration value="Academic Advising Council"/>
          <xsd:enumeration value="Academic Regulations Committee"/>
          <xsd:enumeration value="Academic Requirements Committee"/>
          <xsd:enumeration value="Academic Standing Committee"/>
          <xsd:enumeration value="Administrative Appointments Committee"/>
          <xsd:enumeration value="Advancement of Teaching Committee"/>
          <xsd:enumeration value="Baccalaureate Core Committee"/>
          <xsd:enumeration value="Budgets &amp; Fiscal Planning Committee"/>
          <xsd:enumeration value="Bylaws and Nominations Committee"/>
          <xsd:enumeration value="Committee on Committees"/>
          <xsd:enumeration value="Computing Resources Committee"/>
          <xsd:enumeration value="Curriculum Council"/>
          <xsd:enumeration value="Diversity Council"/>
          <xsd:enumeration value="Faculty Consultative Group"/>
          <xsd:enumeration value="Faculty Economic Welfare and Retirement Committee"/>
          <xsd:enumeration value="Faculty Grievance Committee"/>
          <xsd:enumeration value="Faculty Mediation Committee"/>
          <xsd:enumeration value="Faculty Panels for Hearing Committee"/>
          <xsd:enumeration value="Faculty Recognition and Awards Committee"/>
          <xsd:enumeration value="Faculty Senate"/>
          <xsd:enumeration value="Faculty Status Committee"/>
          <xsd:enumeration value="Graduate Admissions Committee"/>
          <xsd:enumeration value="Graduate Council"/>
          <xsd:enumeration value="Interinstitutional Faculty Senate"/>
          <xsd:enumeration value="Library Committee"/>
          <xsd:enumeration value="Online Education Committee"/>
          <xsd:enumeration value="Past President's Council"/>
          <xsd:enumeration value="Promotion &amp; Tenure Committee"/>
          <xsd:enumeration value="Research Council"/>
          <xsd:enumeration value="Student Recognition &amp; Awards Committee"/>
          <xsd:enumeration value="Undergraduate Admissions Committee"/>
          <xsd:enumeration value="University Honors College Council"/>
        </xsd:restriction>
      </xsd:simpleType>
    </xsd:element>
    <xsd:element name="Content" ma:index="3" nillable="true" ma:displayName="Content" ma:format="Dropdown" ma:internalName="Content">
      <xsd:simpleType>
        <xsd:restriction base="dms:Choice">
          <xsd:enumeration value="Agenda"/>
          <xsd:enumeration value="Agenda Revision"/>
          <xsd:enumeration value="Annual Report"/>
          <xsd:enumeration value="IFS Report"/>
          <xsd:enumeration value="Minutes"/>
          <xsd:enumeration value="Scheduled Meeting"/>
          <xsd:enumeration value="Website/ Content"/>
        </xsd:restriction>
      </xsd:simpleType>
    </xsd:element>
  </xsd:schema>
  <xsd:schema xmlns:xsd="http://www.w3.org/2001/XMLSchema" xmlns:xs="http://www.w3.org/2001/XMLSchema" xmlns:dms="http://schemas.microsoft.com/office/2006/documentManagement/types" xmlns:pc="http://schemas.microsoft.com/office/infopath/2007/PartnerControls" targetNamespace="3dd240f0-3f21-4896-a911-9142d340d0f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ittee xmlns="3ac55db1-c963-4c06-a9b3-5cf5d73669ba">Committee on Committees</Committee>
    <Content xmlns="3ac55db1-c963-4c06-a9b3-5cf5d73669ba">Website/ Content</Content>
  </documentManagement>
</p:properties>
</file>

<file path=customXml/itemProps1.xml><?xml version="1.0" encoding="utf-8"?>
<ds:datastoreItem xmlns:ds="http://schemas.openxmlformats.org/officeDocument/2006/customXml" ds:itemID="{5D15C549-ADED-46E2-B0E6-992F7D963B1F}"/>
</file>

<file path=customXml/itemProps2.xml><?xml version="1.0" encoding="utf-8"?>
<ds:datastoreItem xmlns:ds="http://schemas.openxmlformats.org/officeDocument/2006/customXml" ds:itemID="{BEFAED3D-665A-45EE-A2A5-2FD752CE2DFF}"/>
</file>

<file path=customXml/itemProps3.xml><?xml version="1.0" encoding="utf-8"?>
<ds:datastoreItem xmlns:ds="http://schemas.openxmlformats.org/officeDocument/2006/customXml" ds:itemID="{496152F1-C7D0-4FED-94DA-ECE5CCB966AD}"/>
</file>

<file path=docProps/app.xml><?xml version="1.0" encoding="utf-8"?>
<Properties xmlns="http://schemas.openxmlformats.org/officeDocument/2006/extended-properties" xmlns:vt="http://schemas.openxmlformats.org/officeDocument/2006/docPropsVTypes">
  <TotalTime>148</TotalTime>
  <Words>1135</Words>
  <Application>Microsoft Office PowerPoint</Application>
  <PresentationFormat>Custom</PresentationFormat>
  <Paragraphs>97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OSU Faculty Senate Committee on Committees</vt:lpstr>
      <vt:lpstr>Our Committee</vt:lpstr>
      <vt:lpstr>Agenda for today</vt:lpstr>
      <vt:lpstr>Our standing rules</vt:lpstr>
      <vt:lpstr>Student Recognition and Awards Committee current standing rules</vt:lpstr>
      <vt:lpstr>Student Recognition and Awards Committee requested change to standing rules  (changes approved by COC)</vt:lpstr>
      <vt:lpstr>Budgets &amp; Fiscal Planning Committee (additional review requested by COC)</vt:lpstr>
      <vt:lpstr>Curriculum Council current standing rules paragraph 1</vt:lpstr>
      <vt:lpstr>Curriculum Council Current standing rules paragraph 2, requested changes (approved by COC)</vt:lpstr>
      <vt:lpstr>PowerPoint Presentation</vt:lpstr>
      <vt:lpstr>PowerPoint Presentation</vt:lpstr>
      <vt:lpstr>Thanks for selecting a committee to review!</vt:lpstr>
      <vt:lpstr>PowerPoint Presentation</vt:lpstr>
      <vt:lpstr>Thank you for your help in this process</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 PPT 160120</dc:title>
  <dc:creator>Signs, Shelly</dc:creator>
  <cp:lastModifiedBy>Vickie</cp:lastModifiedBy>
  <cp:revision>10</cp:revision>
  <dcterms:created xsi:type="dcterms:W3CDTF">2016-01-20T18:08:39Z</dcterms:created>
  <dcterms:modified xsi:type="dcterms:W3CDTF">2016-01-29T23:27:14Z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0x01010043F82A8C138D6E45B419EB66A85AD00B</vt:lpwstr>
  </property>
</Properties>
</file>