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 id="2147483708" r:id="rId2"/>
  </p:sldMasterIdLst>
  <p:notesMasterIdLst>
    <p:notesMasterId r:id="rId64"/>
  </p:notesMasterIdLst>
  <p:sldIdLst>
    <p:sldId id="2147482733" r:id="rId3"/>
    <p:sldId id="2147483052" r:id="rId4"/>
    <p:sldId id="2147482772" r:id="rId5"/>
    <p:sldId id="586" r:id="rId6"/>
    <p:sldId id="2147483067" r:id="rId7"/>
    <p:sldId id="273" r:id="rId8"/>
    <p:sldId id="2147483053" r:id="rId9"/>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147483069" r:id="rId26"/>
    <p:sldId id="2147483042" r:id="rId27"/>
    <p:sldId id="2147483043" r:id="rId28"/>
    <p:sldId id="2147483044" r:id="rId29"/>
    <p:sldId id="2147483045" r:id="rId30"/>
    <p:sldId id="2147483048" r:id="rId31"/>
    <p:sldId id="2147483049" r:id="rId32"/>
    <p:sldId id="2147483051" r:id="rId33"/>
    <p:sldId id="2147483078" r:id="rId34"/>
    <p:sldId id="2147482998" r:id="rId35"/>
    <p:sldId id="2147482986" r:id="rId36"/>
    <p:sldId id="2147483071" r:id="rId37"/>
    <p:sldId id="274" r:id="rId38"/>
    <p:sldId id="2147483070" r:id="rId39"/>
    <p:sldId id="275" r:id="rId40"/>
    <p:sldId id="277" r:id="rId41"/>
    <p:sldId id="2787" r:id="rId42"/>
    <p:sldId id="2788" r:id="rId43"/>
    <p:sldId id="2789" r:id="rId44"/>
    <p:sldId id="2790" r:id="rId45"/>
    <p:sldId id="2792" r:id="rId46"/>
    <p:sldId id="2757" r:id="rId47"/>
    <p:sldId id="2147483072" r:id="rId48"/>
    <p:sldId id="272" r:id="rId49"/>
    <p:sldId id="528" r:id="rId50"/>
    <p:sldId id="530" r:id="rId51"/>
    <p:sldId id="531" r:id="rId52"/>
    <p:sldId id="532" r:id="rId53"/>
    <p:sldId id="525" r:id="rId54"/>
    <p:sldId id="2147483074" r:id="rId55"/>
    <p:sldId id="302" r:id="rId56"/>
    <p:sldId id="2147483638" r:id="rId57"/>
    <p:sldId id="2147483639" r:id="rId58"/>
    <p:sldId id="2147483643" r:id="rId59"/>
    <p:sldId id="2147483647" r:id="rId60"/>
    <p:sldId id="2147483076" r:id="rId61"/>
    <p:sldId id="2147483077" r:id="rId62"/>
    <p:sldId id="2147482779" r:id="rId6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President's Remarks" id="{C48AC4AF-3B33-4A5B-8C4D-82D62D60226D}">
          <p14:sldIdLst>
            <p14:sldId id="2147482733"/>
            <p14:sldId id="2147483052"/>
            <p14:sldId id="2147482772"/>
            <p14:sldId id="586"/>
            <p14:sldId id="2147483067"/>
            <p14:sldId id="273"/>
            <p14:sldId id="2147483053"/>
          </p14:sldIdLst>
        </p14:section>
        <p14:section name="WIC LOCR" id="{2FA472DC-A7AF-4264-B605-DBDC89C6E663}">
          <p14:sldIdLst>
            <p14:sldId id="256"/>
            <p14:sldId id="257"/>
            <p14:sldId id="258"/>
            <p14:sldId id="259"/>
            <p14:sldId id="260"/>
            <p14:sldId id="261"/>
            <p14:sldId id="262"/>
            <p14:sldId id="263"/>
            <p14:sldId id="264"/>
            <p14:sldId id="265"/>
            <p14:sldId id="266"/>
            <p14:sldId id="267"/>
            <p14:sldId id="268"/>
            <p14:sldId id="269"/>
            <p14:sldId id="270"/>
            <p14:sldId id="271"/>
            <p14:sldId id="2147483069"/>
          </p14:sldIdLst>
        </p14:section>
        <p14:section name="AMP Update" id="{E804A8EC-1F9F-4B70-8E7D-EF7F64F394E7}">
          <p14:sldIdLst>
            <p14:sldId id="2147483042"/>
            <p14:sldId id="2147483043"/>
            <p14:sldId id="2147483044"/>
            <p14:sldId id="2147483045"/>
            <p14:sldId id="2147483048"/>
            <p14:sldId id="2147483049"/>
            <p14:sldId id="2147483051"/>
            <p14:sldId id="2147483078"/>
          </p14:sldIdLst>
        </p14:section>
        <p14:section name="AMP Appendix" id="{6E53253C-BA17-47FF-A555-FBC3F84EDC78}">
          <p14:sldIdLst>
            <p14:sldId id="2147482998"/>
            <p14:sldId id="2147482986"/>
            <p14:sldId id="2147483071"/>
            <p14:sldId id="274"/>
            <p14:sldId id="2147483070"/>
          </p14:sldIdLst>
        </p14:section>
        <p14:section name="Accreditation Site Visit Re-Cap" id="{84305485-8CEA-4A78-B235-B5FD29BE4A3F}">
          <p14:sldIdLst>
            <p14:sldId id="275"/>
            <p14:sldId id="277"/>
            <p14:sldId id="2787"/>
            <p14:sldId id="2788"/>
            <p14:sldId id="2789"/>
            <p14:sldId id="2790"/>
            <p14:sldId id="2792"/>
            <p14:sldId id="2757"/>
            <p14:sldId id="2147483072"/>
          </p14:sldIdLst>
        </p14:section>
        <p14:section name="Action Item: Curricular Proposals" id="{00B94B65-6BE4-4C7E-A6DD-5A754965B4C2}">
          <p14:sldIdLst>
            <p14:sldId id="272"/>
            <p14:sldId id="528"/>
            <p14:sldId id="530"/>
            <p14:sldId id="531"/>
            <p14:sldId id="532"/>
            <p14:sldId id="525"/>
            <p14:sldId id="2147483074"/>
          </p14:sldIdLst>
        </p14:section>
        <p14:section name="SRR Update" id="{D23702EB-B05B-4249-BDA7-BFB547810BFC}">
          <p14:sldIdLst>
            <p14:sldId id="302"/>
            <p14:sldId id="2147483638"/>
            <p14:sldId id="2147483639"/>
            <p14:sldId id="2147483643"/>
            <p14:sldId id="2147483647"/>
            <p14:sldId id="2147483076"/>
          </p14:sldIdLst>
        </p14:section>
        <p14:section name="New Business" id="{F8C5BF26-473C-434A-9D13-672D2391CF12}">
          <p14:sldIdLst>
            <p14:sldId id="2147483077"/>
          </p14:sldIdLst>
        </p14:section>
        <p14:section name="Adjourn" id="{05D5087C-FF18-432C-B917-F199ED56A776}">
          <p14:sldIdLst>
            <p14:sldId id="21474827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94E70D-2818-3E0F-FC32-36EFBCD32080}" name="Sprinson, Susie" initials="SS" userId="S::sprinsos@oregonstate.edu::46083843-dc10-48e1-8336-a80e414364a2" providerId="AD"/>
  <p188:author id="{178EA216-8C82-1C90-BB1D-1727F2940827}" name="Doolen, Toni L" initials="DT" userId="S::doolent@oregonstate.edu::5de9eddd-f3fb-4cd0-9f19-13b9858a5593" providerId="AD"/>
  <p188:author id="{30F63A5C-341C-148A-7F9A-E73C895CB1E1}" name="Susie Sprinson" initials="SS" userId="JjNyKbAUFFnV3YLcInpAyiNgXgbXWjXAqzQKnch4cn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F09"/>
    <a:srgbClr val="4472C4"/>
    <a:srgbClr val="C3C3C3"/>
    <a:srgbClr val="44546A"/>
    <a:srgbClr val="58575A"/>
    <a:srgbClr val="164A6E"/>
    <a:srgbClr val="D76213"/>
    <a:srgbClr val="0000FF"/>
    <a:srgbClr val="FF0066"/>
    <a:srgbClr val="8C3D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41FD0-9BD6-4DB9-9A5F-1D65C9493F9C}" v="62" dt="2026-04-15T17:16:57.751"/>
    <p1510:client id="{23C384A8-F261-402E-8054-1A1024EBE64F}" v="1" dt="2026-04-15T17:19:25.163"/>
    <p1510:client id="{398368E7-9639-4999-BDAD-B45E35670D6C}" v="11" dt="2026-04-15T15:58:11.408"/>
    <p1510:client id="{7B252E85-8FE4-4E98-9658-AFD073E050D9}" v="17" dt="2026-04-16T22:04:51.842"/>
    <p1510:client id="{BA68F4FD-C143-42BC-B739-0378AA95A50F}" v="447" dt="2026-04-15T18:39:46.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346" autoAdjust="0"/>
  </p:normalViewPr>
  <p:slideViewPr>
    <p:cSldViewPr snapToGrid="0">
      <p:cViewPr>
        <p:scale>
          <a:sx n="100" d="100"/>
          <a:sy n="100" d="100"/>
        </p:scale>
        <p:origin x="85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ie Sprinson" userId="JjNyKbAUFFnV3YLcInpAyiNgXgbXWjXAqzQKnch4cnI=" providerId="None" clId="Web-{90205EB7-A6BC-4E56-916B-4744D0449258}"/>
    <pc:docChg chg="modSld">
      <pc:chgData name="Susie Sprinson" userId="JjNyKbAUFFnV3YLcInpAyiNgXgbXWjXAqzQKnch4cnI=" providerId="None" clId="Web-{90205EB7-A6BC-4E56-916B-4744D0449258}" dt="2026-04-14T18:29:12.525" v="0" actId="20577"/>
      <pc:docMkLst>
        <pc:docMk/>
      </pc:docMkLst>
      <pc:sldChg chg="modSp">
        <pc:chgData name="Susie Sprinson" userId="JjNyKbAUFFnV3YLcInpAyiNgXgbXWjXAqzQKnch4cnI=" providerId="None" clId="Web-{90205EB7-A6BC-4E56-916B-4744D0449258}" dt="2026-04-14T18:29:12.525" v="0" actId="20577"/>
        <pc:sldMkLst>
          <pc:docMk/>
          <pc:sldMk cId="1595858644" sldId="2790"/>
        </pc:sldMkLst>
        <pc:spChg chg="mod">
          <ac:chgData name="Susie Sprinson" userId="JjNyKbAUFFnV3YLcInpAyiNgXgbXWjXAqzQKnch4cnI=" providerId="None" clId="Web-{90205EB7-A6BC-4E56-916B-4744D0449258}" dt="2026-04-14T18:29:12.525" v="0" actId="20577"/>
          <ac:spMkLst>
            <pc:docMk/>
            <pc:sldMk cId="1595858644" sldId="2790"/>
            <ac:spMk id="4" creationId="{17916AE1-59CC-AC70-E170-F183B4C3976B}"/>
          </ac:spMkLst>
        </pc:spChg>
      </pc:sldChg>
    </pc:docChg>
  </pc:docChgLst>
  <pc:docChgLst>
    <pc:chgData name="Susie Sprinson" userId="JjNyKbAUFFnV3YLcInpAyiNgXgbXWjXAqzQKnch4cnI=" providerId="None" clId="Web-{BA68F4FD-C143-42BC-B739-0378AA95A50F}"/>
    <pc:docChg chg="addSld modSld sldOrd modSection">
      <pc:chgData name="Susie Sprinson" userId="JjNyKbAUFFnV3YLcInpAyiNgXgbXWjXAqzQKnch4cnI=" providerId="None" clId="Web-{BA68F4FD-C143-42BC-B739-0378AA95A50F}" dt="2026-04-15T18:39:42.683" v="266" actId="20577"/>
      <pc:docMkLst>
        <pc:docMk/>
      </pc:docMkLst>
      <pc:sldChg chg="modSp">
        <pc:chgData name="Susie Sprinson" userId="JjNyKbAUFFnV3YLcInpAyiNgXgbXWjXAqzQKnch4cnI=" providerId="None" clId="Web-{BA68F4FD-C143-42BC-B739-0378AA95A50F}" dt="2026-04-15T17:27:39.661" v="265" actId="20577"/>
        <pc:sldMkLst>
          <pc:docMk/>
          <pc:sldMk cId="2087322620" sldId="272"/>
        </pc:sldMkLst>
        <pc:spChg chg="mod">
          <ac:chgData name="Susie Sprinson" userId="JjNyKbAUFFnV3YLcInpAyiNgXgbXWjXAqzQKnch4cnI=" providerId="None" clId="Web-{BA68F4FD-C143-42BC-B739-0378AA95A50F}" dt="2026-04-15T17:27:39.661" v="265" actId="20577"/>
          <ac:spMkLst>
            <pc:docMk/>
            <pc:sldMk cId="2087322620" sldId="272"/>
            <ac:spMk id="9" creationId="{00000000-0000-0000-0000-000000000000}"/>
          </ac:spMkLst>
        </pc:spChg>
      </pc:sldChg>
      <pc:sldChg chg="modSp add">
        <pc:chgData name="Susie Sprinson" userId="JjNyKbAUFFnV3YLcInpAyiNgXgbXWjXAqzQKnch4cnI=" providerId="None" clId="Web-{BA68F4FD-C143-42BC-B739-0378AA95A50F}" dt="2026-04-15T17:24:55.942" v="194" actId="20577"/>
        <pc:sldMkLst>
          <pc:docMk/>
          <pc:sldMk cId="51757950" sldId="273"/>
        </pc:sldMkLst>
        <pc:spChg chg="mod">
          <ac:chgData name="Susie Sprinson" userId="JjNyKbAUFFnV3YLcInpAyiNgXgbXWjXAqzQKnch4cnI=" providerId="None" clId="Web-{BA68F4FD-C143-42BC-B739-0378AA95A50F}" dt="2026-04-15T17:19:06.614" v="57" actId="20577"/>
          <ac:spMkLst>
            <pc:docMk/>
            <pc:sldMk cId="51757950" sldId="273"/>
            <ac:spMk id="2" creationId="{9E7572B6-69FF-0150-D70A-9AE3C1539C04}"/>
          </ac:spMkLst>
        </pc:spChg>
        <pc:spChg chg="mod">
          <ac:chgData name="Susie Sprinson" userId="JjNyKbAUFFnV3YLcInpAyiNgXgbXWjXAqzQKnch4cnI=" providerId="None" clId="Web-{BA68F4FD-C143-42BC-B739-0378AA95A50F}" dt="2026-04-15T17:24:55.942" v="194" actId="20577"/>
          <ac:spMkLst>
            <pc:docMk/>
            <pc:sldMk cId="51757950" sldId="273"/>
            <ac:spMk id="5" creationId="{8E71667C-098D-DE9D-5A73-ED39D76BD94F}"/>
          </ac:spMkLst>
        </pc:spChg>
      </pc:sldChg>
      <pc:sldChg chg="add replId">
        <pc:chgData name="Susie Sprinson" userId="JjNyKbAUFFnV3YLcInpAyiNgXgbXWjXAqzQKnch4cnI=" providerId="None" clId="Web-{BA68F4FD-C143-42BC-B739-0378AA95A50F}" dt="2026-04-15T17:25:46.739" v="195"/>
        <pc:sldMkLst>
          <pc:docMk/>
          <pc:sldMk cId="4114345192" sldId="274"/>
        </pc:sldMkLst>
      </pc:sldChg>
      <pc:sldChg chg="modSp add ord replId">
        <pc:chgData name="Susie Sprinson" userId="JjNyKbAUFFnV3YLcInpAyiNgXgbXWjXAqzQKnch4cnI=" providerId="None" clId="Web-{BA68F4FD-C143-42BC-B739-0378AA95A50F}" dt="2026-04-15T17:27:13.099" v="264"/>
        <pc:sldMkLst>
          <pc:docMk/>
          <pc:sldMk cId="513861934" sldId="275"/>
        </pc:sldMkLst>
        <pc:spChg chg="mod">
          <ac:chgData name="Susie Sprinson" userId="JjNyKbAUFFnV3YLcInpAyiNgXgbXWjXAqzQKnch4cnI=" providerId="None" clId="Web-{BA68F4FD-C143-42BC-B739-0378AA95A50F}" dt="2026-04-15T17:26:43.208" v="243" actId="20577"/>
          <ac:spMkLst>
            <pc:docMk/>
            <pc:sldMk cId="513861934" sldId="275"/>
            <ac:spMk id="3" creationId="{E5EEC8BC-8B78-ACC7-9067-12C6DCB4DD93}"/>
          </ac:spMkLst>
        </pc:spChg>
        <pc:spChg chg="mod">
          <ac:chgData name="Susie Sprinson" userId="JjNyKbAUFFnV3YLcInpAyiNgXgbXWjXAqzQKnch4cnI=" providerId="None" clId="Web-{BA68F4FD-C143-42BC-B739-0378AA95A50F}" dt="2026-04-15T17:27:13.099" v="264"/>
          <ac:spMkLst>
            <pc:docMk/>
            <pc:sldMk cId="513861934" sldId="275"/>
            <ac:spMk id="8" creationId="{780EEFA0-6C44-6661-6B75-D0F70D843989}"/>
          </ac:spMkLst>
        </pc:spChg>
      </pc:sldChg>
      <pc:sldChg chg="modSp">
        <pc:chgData name="Susie Sprinson" userId="JjNyKbAUFFnV3YLcInpAyiNgXgbXWjXAqzQKnch4cnI=" providerId="None" clId="Web-{BA68F4FD-C143-42BC-B739-0378AA95A50F}" dt="2026-04-15T18:39:42.683" v="266" actId="20577"/>
        <pc:sldMkLst>
          <pc:docMk/>
          <pc:sldMk cId="1684217337" sldId="2147482772"/>
        </pc:sldMkLst>
        <pc:spChg chg="mod">
          <ac:chgData name="Susie Sprinson" userId="JjNyKbAUFFnV3YLcInpAyiNgXgbXWjXAqzQKnch4cnI=" providerId="None" clId="Web-{BA68F4FD-C143-42BC-B739-0378AA95A50F}" dt="2026-04-15T18:39:42.683" v="266" actId="20577"/>
          <ac:spMkLst>
            <pc:docMk/>
            <pc:sldMk cId="1684217337" sldId="2147482772"/>
            <ac:spMk id="2" creationId="{B42505DD-2B7E-236E-2318-37479F301FBF}"/>
          </ac:spMkLst>
        </pc:spChg>
      </pc:sldChg>
      <pc:sldChg chg="modSp">
        <pc:chgData name="Susie Sprinson" userId="JjNyKbAUFFnV3YLcInpAyiNgXgbXWjXAqzQKnch4cnI=" providerId="None" clId="Web-{BA68F4FD-C143-42BC-B739-0378AA95A50F}" dt="2026-04-15T17:23:39.974" v="180" actId="20577"/>
        <pc:sldMkLst>
          <pc:docMk/>
          <pc:sldMk cId="1697257567" sldId="2147483067"/>
        </pc:sldMkLst>
        <pc:spChg chg="mod">
          <ac:chgData name="Susie Sprinson" userId="JjNyKbAUFFnV3YLcInpAyiNgXgbXWjXAqzQKnch4cnI=" providerId="None" clId="Web-{BA68F4FD-C143-42BC-B739-0378AA95A50F}" dt="2026-04-15T17:23:39.974" v="180" actId="20577"/>
          <ac:spMkLst>
            <pc:docMk/>
            <pc:sldMk cId="1697257567" sldId="2147483067"/>
            <ac:spMk id="2" creationId="{9E7572B6-69FF-0150-D70A-9AE3C1539C04}"/>
          </ac:spMkLst>
        </pc:spChg>
      </pc:sldChg>
    </pc:docChg>
  </pc:docChgLst>
  <pc:docChgLst>
    <pc:chgData name="Susie Sprinson" userId="JjNyKbAUFFnV3YLcInpAyiNgXgbXWjXAqzQKnch4cnI=" providerId="None" clId="Web-{7B252E85-8FE4-4E98-9658-AFD073E050D9}"/>
    <pc:docChg chg="modSld">
      <pc:chgData name="Susie Sprinson" userId="JjNyKbAUFFnV3YLcInpAyiNgXgbXWjXAqzQKnch4cnI=" providerId="None" clId="Web-{7B252E85-8FE4-4E98-9658-AFD073E050D9}" dt="2026-04-16T22:03:48.904" v="9"/>
      <pc:docMkLst>
        <pc:docMk/>
      </pc:docMkLst>
      <pc:sldChg chg="modSp">
        <pc:chgData name="Susie Sprinson" userId="JjNyKbAUFFnV3YLcInpAyiNgXgbXWjXAqzQKnch4cnI=" providerId="None" clId="Web-{7B252E85-8FE4-4E98-9658-AFD073E050D9}" dt="2026-04-16T21:51:15.428" v="7" actId="20577"/>
        <pc:sldMkLst>
          <pc:docMk/>
          <pc:sldMk cId="3505708522" sldId="2788"/>
        </pc:sldMkLst>
        <pc:spChg chg="mod">
          <ac:chgData name="Susie Sprinson" userId="JjNyKbAUFFnV3YLcInpAyiNgXgbXWjXAqzQKnch4cnI=" providerId="None" clId="Web-{7B252E85-8FE4-4E98-9658-AFD073E050D9}" dt="2026-04-16T21:51:15.428" v="7" actId="20577"/>
          <ac:spMkLst>
            <pc:docMk/>
            <pc:sldMk cId="3505708522" sldId="2788"/>
            <ac:spMk id="79" creationId="{9EBEA5FE-82C1-E948-CB7C-4D42FAF9860F}"/>
          </ac:spMkLst>
        </pc:spChg>
      </pc:sldChg>
      <pc:sldChg chg="modSp">
        <pc:chgData name="Susie Sprinson" userId="JjNyKbAUFFnV3YLcInpAyiNgXgbXWjXAqzQKnch4cnI=" providerId="None" clId="Web-{7B252E85-8FE4-4E98-9658-AFD073E050D9}" dt="2026-04-16T22:03:48.904" v="9"/>
        <pc:sldMkLst>
          <pc:docMk/>
          <pc:sldMk cId="1684217337" sldId="2147482772"/>
        </pc:sldMkLst>
        <pc:graphicFrameChg chg="mod modGraphic">
          <ac:chgData name="Susie Sprinson" userId="JjNyKbAUFFnV3YLcInpAyiNgXgbXWjXAqzQKnch4cnI=" providerId="None" clId="Web-{7B252E85-8FE4-4E98-9658-AFD073E050D9}" dt="2026-04-16T22:03:48.904" v="9"/>
          <ac:graphicFrameMkLst>
            <pc:docMk/>
            <pc:sldMk cId="1684217337" sldId="2147482772"/>
            <ac:graphicFrameMk id="8" creationId="{96BFC418-BBD3-889D-E796-EC04694B3110}"/>
          </ac:graphicFrameMkLst>
        </pc:graphicFrameChg>
      </pc:sldChg>
    </pc:docChg>
  </pc:docChgLst>
  <pc:docChgLst>
    <pc:chgData name="Caitlin Calascibetta" userId="1p3fyOIIvtxnQUd+5fUdf+i555bNaSqsfGk+dw2FDuQ=" providerId="None" clId="Web-{23C384A8-F261-402E-8054-1A1024EBE64F}"/>
    <pc:docChg chg="delSld modSection">
      <pc:chgData name="Caitlin Calascibetta" userId="1p3fyOIIvtxnQUd+5fUdf+i555bNaSqsfGk+dw2FDuQ=" providerId="None" clId="Web-{23C384A8-F261-402E-8054-1A1024EBE64F}" dt="2026-04-15T17:19:25.163" v="0"/>
      <pc:docMkLst>
        <pc:docMk/>
      </pc:docMkLst>
      <pc:sldChg chg="del">
        <pc:chgData name="Caitlin Calascibetta" userId="1p3fyOIIvtxnQUd+5fUdf+i555bNaSqsfGk+dw2FDuQ=" providerId="None" clId="Web-{23C384A8-F261-402E-8054-1A1024EBE64F}" dt="2026-04-15T17:19:25.163" v="0"/>
        <pc:sldMkLst>
          <pc:docMk/>
          <pc:sldMk cId="3951956171" sldId="2147483073"/>
        </pc:sldMkLst>
      </pc:sldChg>
    </pc:docChg>
  </pc:docChgLst>
  <pc:docChgLst>
    <pc:chgData name="Susie Sprinson" userId="JjNyKbAUFFnV3YLcInpAyiNgXgbXWjXAqzQKnch4cnI=" providerId="None" clId="Web-{398368E7-9639-4999-BDAD-B45E35670D6C}"/>
    <pc:docChg chg="modSld">
      <pc:chgData name="Susie Sprinson" userId="JjNyKbAUFFnV3YLcInpAyiNgXgbXWjXAqzQKnch4cnI=" providerId="None" clId="Web-{398368E7-9639-4999-BDAD-B45E35670D6C}" dt="2026-04-15T15:58:11.361" v="5" actId="20577"/>
      <pc:docMkLst>
        <pc:docMk/>
      </pc:docMkLst>
      <pc:sldChg chg="modSp">
        <pc:chgData name="Susie Sprinson" userId="JjNyKbAUFFnV3YLcInpAyiNgXgbXWjXAqzQKnch4cnI=" providerId="None" clId="Web-{398368E7-9639-4999-BDAD-B45E35670D6C}" dt="2026-04-15T15:58:11.361" v="5" actId="20577"/>
        <pc:sldMkLst>
          <pc:docMk/>
          <pc:sldMk cId="1697257567" sldId="2147483067"/>
        </pc:sldMkLst>
        <pc:spChg chg="mod">
          <ac:chgData name="Susie Sprinson" userId="JjNyKbAUFFnV3YLcInpAyiNgXgbXWjXAqzQKnch4cnI=" providerId="None" clId="Web-{398368E7-9639-4999-BDAD-B45E35670D6C}" dt="2026-04-15T15:57:27.439" v="1" actId="20577"/>
          <ac:spMkLst>
            <pc:docMk/>
            <pc:sldMk cId="1697257567" sldId="2147483067"/>
            <ac:spMk id="2" creationId="{9E7572B6-69FF-0150-D70A-9AE3C1539C04}"/>
          </ac:spMkLst>
        </pc:spChg>
        <pc:spChg chg="mod">
          <ac:chgData name="Susie Sprinson" userId="JjNyKbAUFFnV3YLcInpAyiNgXgbXWjXAqzQKnch4cnI=" providerId="None" clId="Web-{398368E7-9639-4999-BDAD-B45E35670D6C}" dt="2026-04-15T15:58:11.361" v="5" actId="20577"/>
          <ac:spMkLst>
            <pc:docMk/>
            <pc:sldMk cId="1697257567" sldId="2147483067"/>
            <ac:spMk id="5" creationId="{8E71667C-098D-DE9D-5A73-ED39D76BD94F}"/>
          </ac:spMkLst>
        </pc:spChg>
      </pc:sldChg>
    </pc:docChg>
  </pc:docChgLst>
  <pc:docChgLst>
    <pc:chgData name="Caitlin Calascibetta" userId="1p3fyOIIvtxnQUd+5fUdf+i555bNaSqsfGk+dw2FDuQ=" providerId="None" clId="Web-{1FB41FD0-9BD6-4DB9-9A5F-1D65C9493F9C}"/>
    <pc:docChg chg="addSld modSld modSection">
      <pc:chgData name="Caitlin Calascibetta" userId="1p3fyOIIvtxnQUd+5fUdf+i555bNaSqsfGk+dw2FDuQ=" providerId="None" clId="Web-{1FB41FD0-9BD6-4DB9-9A5F-1D65C9493F9C}" dt="2026-04-15T17:16:57.751" v="61" actId="20577"/>
      <pc:docMkLst>
        <pc:docMk/>
      </pc:docMkLst>
      <pc:sldChg chg="delSp modSp add">
        <pc:chgData name="Caitlin Calascibetta" userId="1p3fyOIIvtxnQUd+5fUdf+i555bNaSqsfGk+dw2FDuQ=" providerId="None" clId="Web-{1FB41FD0-9BD6-4DB9-9A5F-1D65C9493F9C}" dt="2026-04-15T17:16:57.751" v="61" actId="20577"/>
        <pc:sldMkLst>
          <pc:docMk/>
          <pc:sldMk cId="2087322620" sldId="272"/>
        </pc:sldMkLst>
        <pc:spChg chg="del">
          <ac:chgData name="Caitlin Calascibetta" userId="1p3fyOIIvtxnQUd+5fUdf+i555bNaSqsfGk+dw2FDuQ=" providerId="None" clId="Web-{1FB41FD0-9BD6-4DB9-9A5F-1D65C9493F9C}" dt="2026-04-15T17:14:15.219" v="6"/>
          <ac:spMkLst>
            <pc:docMk/>
            <pc:sldMk cId="2087322620" sldId="272"/>
            <ac:spMk id="2" creationId="{00000000-0000-0000-0000-000000000000}"/>
          </ac:spMkLst>
        </pc:spChg>
        <pc:spChg chg="mod">
          <ac:chgData name="Caitlin Calascibetta" userId="1p3fyOIIvtxnQUd+5fUdf+i555bNaSqsfGk+dw2FDuQ=" providerId="None" clId="Web-{1FB41FD0-9BD6-4DB9-9A5F-1D65C9493F9C}" dt="2026-04-15T17:16:57.751" v="61" actId="20577"/>
          <ac:spMkLst>
            <pc:docMk/>
            <pc:sldMk cId="2087322620" sldId="272"/>
            <ac:spMk id="9" creationId="{00000000-0000-0000-0000-000000000000}"/>
          </ac:spMkLst>
        </pc:spChg>
      </pc:sldChg>
      <pc:sldChg chg="delSp modSp add">
        <pc:chgData name="Caitlin Calascibetta" userId="1p3fyOIIvtxnQUd+5fUdf+i555bNaSqsfGk+dw2FDuQ=" providerId="None" clId="Web-{1FB41FD0-9BD6-4DB9-9A5F-1D65C9493F9C}" dt="2026-04-15T17:16:41.954" v="59" actId="20577"/>
        <pc:sldMkLst>
          <pc:docMk/>
          <pc:sldMk cId="1978906506" sldId="525"/>
        </pc:sldMkLst>
        <pc:spChg chg="mod">
          <ac:chgData name="Caitlin Calascibetta" userId="1p3fyOIIvtxnQUd+5fUdf+i555bNaSqsfGk+dw2FDuQ=" providerId="None" clId="Web-{1FB41FD0-9BD6-4DB9-9A5F-1D65C9493F9C}" dt="2026-04-15T17:16:10.766" v="48"/>
          <ac:spMkLst>
            <pc:docMk/>
            <pc:sldMk cId="1978906506" sldId="525"/>
            <ac:spMk id="2" creationId="{C6B1FC8E-E3A2-C41F-EE76-9048213E0106}"/>
          </ac:spMkLst>
        </pc:spChg>
        <pc:spChg chg="mod">
          <ac:chgData name="Caitlin Calascibetta" userId="1p3fyOIIvtxnQUd+5fUdf+i555bNaSqsfGk+dw2FDuQ=" providerId="None" clId="Web-{1FB41FD0-9BD6-4DB9-9A5F-1D65C9493F9C}" dt="2026-04-15T17:16:41.954" v="59" actId="20577"/>
          <ac:spMkLst>
            <pc:docMk/>
            <pc:sldMk cId="1978906506" sldId="525"/>
            <ac:spMk id="3" creationId="{203EEDCF-6E75-F19D-52E9-5A0927EC3AE2}"/>
          </ac:spMkLst>
        </pc:spChg>
        <pc:spChg chg="del">
          <ac:chgData name="Caitlin Calascibetta" userId="1p3fyOIIvtxnQUd+5fUdf+i555bNaSqsfGk+dw2FDuQ=" providerId="None" clId="Web-{1FB41FD0-9BD6-4DB9-9A5F-1D65C9493F9C}" dt="2026-04-15T17:16:01.391" v="45"/>
          <ac:spMkLst>
            <pc:docMk/>
            <pc:sldMk cId="1978906506" sldId="525"/>
            <ac:spMk id="4" creationId="{271AFD9A-A441-F84A-5AF5-8AF9C40A3129}"/>
          </ac:spMkLst>
        </pc:spChg>
        <pc:spChg chg="del">
          <ac:chgData name="Caitlin Calascibetta" userId="1p3fyOIIvtxnQUd+5fUdf+i555bNaSqsfGk+dw2FDuQ=" providerId="None" clId="Web-{1FB41FD0-9BD6-4DB9-9A5F-1D65C9493F9C}" dt="2026-04-15T17:16:01.391" v="44"/>
          <ac:spMkLst>
            <pc:docMk/>
            <pc:sldMk cId="1978906506" sldId="525"/>
            <ac:spMk id="5" creationId="{A3ECFB66-3969-53AF-7DD4-1EC97D9AB7FD}"/>
          </ac:spMkLst>
        </pc:spChg>
      </pc:sldChg>
      <pc:sldChg chg="delSp modSp add">
        <pc:chgData name="Caitlin Calascibetta" userId="1p3fyOIIvtxnQUd+5fUdf+i555bNaSqsfGk+dw2FDuQ=" providerId="None" clId="Web-{1FB41FD0-9BD6-4DB9-9A5F-1D65C9493F9C}" dt="2026-04-15T17:14:59.173" v="22" actId="20577"/>
        <pc:sldMkLst>
          <pc:docMk/>
          <pc:sldMk cId="2653118379" sldId="528"/>
        </pc:sldMkLst>
        <pc:spChg chg="del mod">
          <ac:chgData name="Caitlin Calascibetta" userId="1p3fyOIIvtxnQUd+5fUdf+i555bNaSqsfGk+dw2FDuQ=" providerId="None" clId="Web-{1FB41FD0-9BD6-4DB9-9A5F-1D65C9493F9C}" dt="2026-04-15T17:14:47.298" v="19"/>
          <ac:spMkLst>
            <pc:docMk/>
            <pc:sldMk cId="2653118379" sldId="528"/>
            <ac:spMk id="4" creationId="{84C1B4CD-DACE-9FFC-924F-7A5EA5E6F51D}"/>
          </ac:spMkLst>
        </pc:spChg>
        <pc:spChg chg="del mod">
          <ac:chgData name="Caitlin Calascibetta" userId="1p3fyOIIvtxnQUd+5fUdf+i555bNaSqsfGk+dw2FDuQ=" providerId="None" clId="Web-{1FB41FD0-9BD6-4DB9-9A5F-1D65C9493F9C}" dt="2026-04-15T17:14:48.516" v="20"/>
          <ac:spMkLst>
            <pc:docMk/>
            <pc:sldMk cId="2653118379" sldId="528"/>
            <ac:spMk id="5" creationId="{8D622836-680B-DF72-08EB-515F5B023DAF}"/>
          </ac:spMkLst>
        </pc:spChg>
        <pc:spChg chg="mod">
          <ac:chgData name="Caitlin Calascibetta" userId="1p3fyOIIvtxnQUd+5fUdf+i555bNaSqsfGk+dw2FDuQ=" providerId="None" clId="Web-{1FB41FD0-9BD6-4DB9-9A5F-1D65C9493F9C}" dt="2026-04-15T17:14:40.501" v="17"/>
          <ac:spMkLst>
            <pc:docMk/>
            <pc:sldMk cId="2653118379" sldId="528"/>
            <ac:spMk id="6" creationId="{30E266AC-15AC-398E-6D02-B2D8CFBFC06F}"/>
          </ac:spMkLst>
        </pc:spChg>
        <pc:spChg chg="mod">
          <ac:chgData name="Caitlin Calascibetta" userId="1p3fyOIIvtxnQUd+5fUdf+i555bNaSqsfGk+dw2FDuQ=" providerId="None" clId="Web-{1FB41FD0-9BD6-4DB9-9A5F-1D65C9493F9C}" dt="2026-04-15T17:14:59.173" v="22" actId="20577"/>
          <ac:spMkLst>
            <pc:docMk/>
            <pc:sldMk cId="2653118379" sldId="528"/>
            <ac:spMk id="7" creationId="{936F7F05-8176-9B8E-FFC1-74FF39FDBC3C}"/>
          </ac:spMkLst>
        </pc:spChg>
      </pc:sldChg>
      <pc:sldChg chg="delSp modSp add">
        <pc:chgData name="Caitlin Calascibetta" userId="1p3fyOIIvtxnQUd+5fUdf+i555bNaSqsfGk+dw2FDuQ=" providerId="None" clId="Web-{1FB41FD0-9BD6-4DB9-9A5F-1D65C9493F9C}" dt="2026-04-15T17:15:20.344" v="30"/>
        <pc:sldMkLst>
          <pc:docMk/>
          <pc:sldMk cId="2725920643" sldId="530"/>
        </pc:sldMkLst>
        <pc:spChg chg="del mod">
          <ac:chgData name="Caitlin Calascibetta" userId="1p3fyOIIvtxnQUd+5fUdf+i555bNaSqsfGk+dw2FDuQ=" providerId="None" clId="Web-{1FB41FD0-9BD6-4DB9-9A5F-1D65C9493F9C}" dt="2026-04-15T17:15:08.188" v="27"/>
          <ac:spMkLst>
            <pc:docMk/>
            <pc:sldMk cId="2725920643" sldId="530"/>
            <ac:spMk id="4" creationId="{45B763F9-DC3E-E1C6-A463-30A90E351D4F}"/>
          </ac:spMkLst>
        </pc:spChg>
        <pc:spChg chg="del mod">
          <ac:chgData name="Caitlin Calascibetta" userId="1p3fyOIIvtxnQUd+5fUdf+i555bNaSqsfGk+dw2FDuQ=" providerId="None" clId="Web-{1FB41FD0-9BD6-4DB9-9A5F-1D65C9493F9C}" dt="2026-04-15T17:15:09.641" v="28"/>
          <ac:spMkLst>
            <pc:docMk/>
            <pc:sldMk cId="2725920643" sldId="530"/>
            <ac:spMk id="5" creationId="{2E83044D-5E2F-FC9E-F8DA-AEF25970E9DD}"/>
          </ac:spMkLst>
        </pc:spChg>
        <pc:spChg chg="mod">
          <ac:chgData name="Caitlin Calascibetta" userId="1p3fyOIIvtxnQUd+5fUdf+i555bNaSqsfGk+dw2FDuQ=" providerId="None" clId="Web-{1FB41FD0-9BD6-4DB9-9A5F-1D65C9493F9C}" dt="2026-04-15T17:15:04.891" v="25"/>
          <ac:spMkLst>
            <pc:docMk/>
            <pc:sldMk cId="2725920643" sldId="530"/>
            <ac:spMk id="6" creationId="{9C6C3A88-4ED6-91BB-04C5-461637ABE896}"/>
          </ac:spMkLst>
        </pc:spChg>
        <pc:spChg chg="mod">
          <ac:chgData name="Caitlin Calascibetta" userId="1p3fyOIIvtxnQUd+5fUdf+i555bNaSqsfGk+dw2FDuQ=" providerId="None" clId="Web-{1FB41FD0-9BD6-4DB9-9A5F-1D65C9493F9C}" dt="2026-04-15T17:15:20.344" v="30"/>
          <ac:spMkLst>
            <pc:docMk/>
            <pc:sldMk cId="2725920643" sldId="530"/>
            <ac:spMk id="7" creationId="{CCA85C67-70AB-AB45-4251-7AE48C711897}"/>
          </ac:spMkLst>
        </pc:spChg>
      </pc:sldChg>
      <pc:sldChg chg="delSp modSp add">
        <pc:chgData name="Caitlin Calascibetta" userId="1p3fyOIIvtxnQUd+5fUdf+i555bNaSqsfGk+dw2FDuQ=" providerId="None" clId="Web-{1FB41FD0-9BD6-4DB9-9A5F-1D65C9493F9C}" dt="2026-04-15T17:15:36.704" v="37"/>
        <pc:sldMkLst>
          <pc:docMk/>
          <pc:sldMk cId="3296899173" sldId="531"/>
        </pc:sldMkLst>
        <pc:spChg chg="del">
          <ac:chgData name="Caitlin Calascibetta" userId="1p3fyOIIvtxnQUd+5fUdf+i555bNaSqsfGk+dw2FDuQ=" providerId="None" clId="Web-{1FB41FD0-9BD6-4DB9-9A5F-1D65C9493F9C}" dt="2026-04-15T17:15:25.719" v="32"/>
          <ac:spMkLst>
            <pc:docMk/>
            <pc:sldMk cId="3296899173" sldId="531"/>
            <ac:spMk id="4" creationId="{771BBB8C-470D-0253-3840-12D67FF8583B}"/>
          </ac:spMkLst>
        </pc:spChg>
        <pc:spChg chg="del">
          <ac:chgData name="Caitlin Calascibetta" userId="1p3fyOIIvtxnQUd+5fUdf+i555bNaSqsfGk+dw2FDuQ=" providerId="None" clId="Web-{1FB41FD0-9BD6-4DB9-9A5F-1D65C9493F9C}" dt="2026-04-15T17:15:25.719" v="31"/>
          <ac:spMkLst>
            <pc:docMk/>
            <pc:sldMk cId="3296899173" sldId="531"/>
            <ac:spMk id="5" creationId="{FFDA4518-68F8-B1A8-051D-2A760AB6CF68}"/>
          </ac:spMkLst>
        </pc:spChg>
        <pc:spChg chg="mod">
          <ac:chgData name="Caitlin Calascibetta" userId="1p3fyOIIvtxnQUd+5fUdf+i555bNaSqsfGk+dw2FDuQ=" providerId="None" clId="Web-{1FB41FD0-9BD6-4DB9-9A5F-1D65C9493F9C}" dt="2026-04-15T17:15:36.704" v="37"/>
          <ac:spMkLst>
            <pc:docMk/>
            <pc:sldMk cId="3296899173" sldId="531"/>
            <ac:spMk id="6" creationId="{E8C012F4-7CCB-1D30-3A67-8FBE06A08B77}"/>
          </ac:spMkLst>
        </pc:spChg>
        <pc:spChg chg="mod">
          <ac:chgData name="Caitlin Calascibetta" userId="1p3fyOIIvtxnQUd+5fUdf+i555bNaSqsfGk+dw2FDuQ=" providerId="None" clId="Web-{1FB41FD0-9BD6-4DB9-9A5F-1D65C9493F9C}" dt="2026-04-15T17:15:30.688" v="36"/>
          <ac:spMkLst>
            <pc:docMk/>
            <pc:sldMk cId="3296899173" sldId="531"/>
            <ac:spMk id="7" creationId="{1EDFB7C4-D4DE-C11E-E963-8F8EA86720B3}"/>
          </ac:spMkLst>
        </pc:spChg>
      </pc:sldChg>
      <pc:sldChg chg="delSp modSp add">
        <pc:chgData name="Caitlin Calascibetta" userId="1p3fyOIIvtxnQUd+5fUdf+i555bNaSqsfGk+dw2FDuQ=" providerId="None" clId="Web-{1FB41FD0-9BD6-4DB9-9A5F-1D65C9493F9C}" dt="2026-04-15T17:15:52.266" v="43"/>
        <pc:sldMkLst>
          <pc:docMk/>
          <pc:sldMk cId="202128661" sldId="532"/>
        </pc:sldMkLst>
        <pc:spChg chg="del">
          <ac:chgData name="Caitlin Calascibetta" userId="1p3fyOIIvtxnQUd+5fUdf+i555bNaSqsfGk+dw2FDuQ=" providerId="None" clId="Web-{1FB41FD0-9BD6-4DB9-9A5F-1D65C9493F9C}" dt="2026-04-15T17:15:42.423" v="39"/>
          <ac:spMkLst>
            <pc:docMk/>
            <pc:sldMk cId="202128661" sldId="532"/>
            <ac:spMk id="4" creationId="{595EEFC5-6DF9-D7DF-7EE1-17AB42845FDB}"/>
          </ac:spMkLst>
        </pc:spChg>
        <pc:spChg chg="del">
          <ac:chgData name="Caitlin Calascibetta" userId="1p3fyOIIvtxnQUd+5fUdf+i555bNaSqsfGk+dw2FDuQ=" providerId="None" clId="Web-{1FB41FD0-9BD6-4DB9-9A5F-1D65C9493F9C}" dt="2026-04-15T17:15:42.423" v="38"/>
          <ac:spMkLst>
            <pc:docMk/>
            <pc:sldMk cId="202128661" sldId="532"/>
            <ac:spMk id="5" creationId="{C0B4E989-F404-9FA0-A5B5-14D378AB6A10}"/>
          </ac:spMkLst>
        </pc:spChg>
        <pc:spChg chg="mod">
          <ac:chgData name="Caitlin Calascibetta" userId="1p3fyOIIvtxnQUd+5fUdf+i555bNaSqsfGk+dw2FDuQ=" providerId="None" clId="Web-{1FB41FD0-9BD6-4DB9-9A5F-1D65C9493F9C}" dt="2026-04-15T17:15:46.798" v="40"/>
          <ac:spMkLst>
            <pc:docMk/>
            <pc:sldMk cId="202128661" sldId="532"/>
            <ac:spMk id="6" creationId="{0D070006-2463-DC46-F210-ED9183F584ED}"/>
          </ac:spMkLst>
        </pc:spChg>
        <pc:spChg chg="mod">
          <ac:chgData name="Caitlin Calascibetta" userId="1p3fyOIIvtxnQUd+5fUdf+i555bNaSqsfGk+dw2FDuQ=" providerId="None" clId="Web-{1FB41FD0-9BD6-4DB9-9A5F-1D65C9493F9C}" dt="2026-04-15T17:15:52.266" v="43"/>
          <ac:spMkLst>
            <pc:docMk/>
            <pc:sldMk cId="202128661" sldId="532"/>
            <ac:spMk id="7" creationId="{90E50DD4-6408-C011-23B7-80447E677DD8}"/>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mailto:faculty.senate@oregonstate.edu"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faculty.senate@oregonstate.edu"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0AAF0-4DCD-4CF2-B90C-75E7B5DBD003}"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B48BD94-D8EE-41B3-8348-FC11B0CB40B6}">
      <dgm:prSet phldrT="[Text]" phldr="0"/>
      <dgm:spPr/>
      <dgm:t>
        <a:bodyPr/>
        <a:lstStyle/>
        <a:p>
          <a:r>
            <a:rPr lang="en-US" dirty="0">
              <a:latin typeface="Calibri"/>
              <a:ea typeface="Calibri"/>
              <a:cs typeface="Calibri"/>
            </a:rPr>
            <a:t>Attendance</a:t>
          </a:r>
        </a:p>
      </dgm:t>
    </dgm:pt>
    <dgm:pt modelId="{2CA22639-3402-4467-A47E-922FB2E8E478}" type="parTrans" cxnId="{511999DA-6510-4BB1-9E65-4D09EBB59953}">
      <dgm:prSet/>
      <dgm:spPr/>
      <dgm:t>
        <a:bodyPr/>
        <a:lstStyle/>
        <a:p>
          <a:endParaRPr lang="en-US"/>
        </a:p>
      </dgm:t>
    </dgm:pt>
    <dgm:pt modelId="{BCB67047-EF03-4321-85C6-F9E9AD7BEF2E}" type="sibTrans" cxnId="{511999DA-6510-4BB1-9E65-4D09EBB59953}">
      <dgm:prSet/>
      <dgm:spPr/>
      <dgm:t>
        <a:bodyPr/>
        <a:lstStyle/>
        <a:p>
          <a:endParaRPr lang="en-US"/>
        </a:p>
      </dgm:t>
    </dgm:pt>
    <dgm:pt modelId="{0B569C44-174F-4941-B9AF-213EF7EA11A7}">
      <dgm:prSet phldrT="[Text]" phldr="0"/>
      <dgm:spPr/>
      <dgm:t>
        <a:bodyPr/>
        <a:lstStyle/>
        <a:p>
          <a:pPr algn="l"/>
          <a:r>
            <a:rPr lang="en-US" sz="1000" dirty="0">
              <a:latin typeface="Calibri"/>
              <a:ea typeface="Calibri"/>
              <a:cs typeface="Calibri"/>
            </a:rPr>
            <a:t>Virtual attendance will be captured through Zoom (no sign-in required)</a:t>
          </a:r>
        </a:p>
      </dgm:t>
    </dgm:pt>
    <dgm:pt modelId="{245547DB-F37B-4E86-B377-DAF3BBC09D78}" type="parTrans" cxnId="{F8D47E6B-376D-4931-8BAD-3DDB558FA10F}">
      <dgm:prSet/>
      <dgm:spPr/>
      <dgm:t>
        <a:bodyPr/>
        <a:lstStyle/>
        <a:p>
          <a:endParaRPr lang="en-US"/>
        </a:p>
      </dgm:t>
    </dgm:pt>
    <dgm:pt modelId="{44EF43EB-1237-48F6-B19C-387C0B814F44}" type="sibTrans" cxnId="{F8D47E6B-376D-4931-8BAD-3DDB558FA10F}">
      <dgm:prSet/>
      <dgm:spPr/>
      <dgm:t>
        <a:bodyPr/>
        <a:lstStyle/>
        <a:p>
          <a:endParaRPr lang="en-US"/>
        </a:p>
      </dgm:t>
    </dgm:pt>
    <dgm:pt modelId="{E081C9D6-9BBD-4700-A679-74C0362FD294}">
      <dgm:prSet phldrT="[Text]" phldr="0"/>
      <dgm:spPr/>
      <dgm:t>
        <a:bodyPr/>
        <a:lstStyle/>
        <a:p>
          <a:r>
            <a:rPr lang="en-US" sz="1400" dirty="0">
              <a:latin typeface="Calibri"/>
              <a:ea typeface="Calibri"/>
              <a:cs typeface="Calibri"/>
            </a:rPr>
            <a:t>Proxies</a:t>
          </a:r>
          <a:endParaRPr lang="en-US" dirty="0">
            <a:latin typeface="Calibri"/>
            <a:ea typeface="Calibri"/>
            <a:cs typeface="Calibri"/>
          </a:endParaRPr>
        </a:p>
      </dgm:t>
    </dgm:pt>
    <dgm:pt modelId="{BC21B6C7-63F7-4798-B91C-A3076E7BADF0}" type="parTrans" cxnId="{310FA9AC-62FE-40F2-AEED-0051B273E357}">
      <dgm:prSet/>
      <dgm:spPr/>
      <dgm:t>
        <a:bodyPr/>
        <a:lstStyle/>
        <a:p>
          <a:endParaRPr lang="en-US"/>
        </a:p>
      </dgm:t>
    </dgm:pt>
    <dgm:pt modelId="{D9DFEC05-C644-467D-9E88-6107050D3399}" type="sibTrans" cxnId="{310FA9AC-62FE-40F2-AEED-0051B273E357}">
      <dgm:prSet/>
      <dgm:spPr/>
      <dgm:t>
        <a:bodyPr/>
        <a:lstStyle/>
        <a:p>
          <a:endParaRPr lang="en-US"/>
        </a:p>
      </dgm:t>
    </dgm:pt>
    <dgm:pt modelId="{FBB55EC6-C0D4-4AC6-B328-E30BE41747C5}">
      <dgm:prSet phldrT="[Text]" phldr="0"/>
      <dgm:spPr/>
      <dgm:t>
        <a:bodyPr/>
        <a:lstStyle/>
        <a:p>
          <a:pPr rtl="0"/>
          <a:r>
            <a:rPr lang="en-US" sz="1400" dirty="0">
              <a:latin typeface="Calibri"/>
              <a:ea typeface="Calibri"/>
              <a:cs typeface="Calibri"/>
            </a:rPr>
            <a:t>Proxies who have NOT notified the office prior to the meeting should notify </a:t>
          </a:r>
          <a:r>
            <a:rPr lang="en-US" sz="1400" dirty="0">
              <a:latin typeface="Calibri"/>
              <a:ea typeface="Calibri"/>
              <a:cs typeface="Arial"/>
              <a:hlinkClick xmlns:r="http://schemas.openxmlformats.org/officeDocument/2006/relationships" r:id="rId1"/>
            </a:rPr>
            <a:t>faculty.senate@oregonstate.edu</a:t>
          </a:r>
          <a:r>
            <a:rPr lang="en-US" sz="1400" dirty="0">
              <a:latin typeface="Calibri"/>
              <a:ea typeface="Calibri"/>
              <a:cs typeface="Calibri"/>
            </a:rPr>
            <a:t> NOW so that they can be added to Canvas before any motions are opened.</a:t>
          </a:r>
        </a:p>
      </dgm:t>
    </dgm:pt>
    <dgm:pt modelId="{6FCF73F3-5F7D-4756-96C3-C685E1D283FD}" type="parTrans" cxnId="{FB7B107B-DD70-4FE0-801E-345F8D26CC77}">
      <dgm:prSet/>
      <dgm:spPr/>
      <dgm:t>
        <a:bodyPr/>
        <a:lstStyle/>
        <a:p>
          <a:endParaRPr lang="en-US"/>
        </a:p>
      </dgm:t>
    </dgm:pt>
    <dgm:pt modelId="{5CD380C6-5B44-4548-922F-FB2BA72E4279}" type="sibTrans" cxnId="{FB7B107B-DD70-4FE0-801E-345F8D26CC77}">
      <dgm:prSet/>
      <dgm:spPr/>
      <dgm:t>
        <a:bodyPr/>
        <a:lstStyle/>
        <a:p>
          <a:endParaRPr lang="en-US"/>
        </a:p>
      </dgm:t>
    </dgm:pt>
    <dgm:pt modelId="{3D97CFAD-E2C4-40D9-A796-A8F8361CE1F9}">
      <dgm:prSet phldr="0"/>
      <dgm:spPr/>
      <dgm:t>
        <a:bodyPr/>
        <a:lstStyle/>
        <a:p>
          <a:pPr algn="l" rtl="0"/>
          <a:r>
            <a:rPr lang="en-US" sz="1000" dirty="0">
              <a:latin typeface="Calibri"/>
              <a:ea typeface="Calibri"/>
              <a:cs typeface="Calibri"/>
            </a:rPr>
            <a:t>In-person attendees should sign in on the paper sheets at the back of the room.</a:t>
          </a:r>
        </a:p>
      </dgm:t>
    </dgm:pt>
    <dgm:pt modelId="{E1C7C189-B520-468A-AFDC-2AC2B7AE52D7}" type="parTrans" cxnId="{5083A3E1-07E1-4825-A226-2CA63D7E2C62}">
      <dgm:prSet/>
      <dgm:spPr/>
    </dgm:pt>
    <dgm:pt modelId="{06BA2E9A-7DE8-4B7D-A8EF-1C5FA89906E5}" type="sibTrans" cxnId="{5083A3E1-07E1-4825-A226-2CA63D7E2C62}">
      <dgm:prSet/>
      <dgm:spPr/>
    </dgm:pt>
    <dgm:pt modelId="{7E4DBC7B-3130-43F8-8321-83D52A875CC1}">
      <dgm:prSet phldr="0"/>
      <dgm:spPr/>
      <dgm:t>
        <a:bodyPr/>
        <a:lstStyle/>
        <a:p>
          <a:pPr rtl="0"/>
          <a:r>
            <a:rPr lang="en-US" sz="1400" dirty="0">
              <a:latin typeface="Calibri"/>
              <a:ea typeface="Calibri"/>
              <a:cs typeface="Calibri"/>
            </a:rPr>
            <a:t>Online Participation</a:t>
          </a:r>
        </a:p>
      </dgm:t>
    </dgm:pt>
    <dgm:pt modelId="{01044BC8-8E70-45B6-8993-E45090C5F765}" type="parTrans" cxnId="{73B40FFA-4ADD-41DB-90DB-33859193DCAF}">
      <dgm:prSet/>
      <dgm:spPr/>
    </dgm:pt>
    <dgm:pt modelId="{308D7E65-4A9D-4863-B575-3A9A1039B1C7}" type="sibTrans" cxnId="{73B40FFA-4ADD-41DB-90DB-33859193DCAF}">
      <dgm:prSet/>
      <dgm:spPr/>
    </dgm:pt>
    <dgm:pt modelId="{22749A99-DCB4-41F5-9DF0-DF3EB3CCD9D5}">
      <dgm:prSet phldr="0"/>
      <dgm:spPr/>
      <dgm:t>
        <a:bodyPr/>
        <a:lstStyle/>
        <a:p>
          <a:r>
            <a:rPr lang="en-US" sz="1400" dirty="0">
              <a:latin typeface="Calibri"/>
              <a:ea typeface="Calibri"/>
              <a:cs typeface="Calibri"/>
            </a:rPr>
            <a:t>Senators and guests online may submit their questions either through the Q&amp;A feature or, if they wish to speak, through raising their hand to be unmuted. Please do NOT use the chat to submit your question.</a:t>
          </a:r>
          <a:endParaRPr lang="en-US" sz="1000" dirty="0">
            <a:latin typeface="Calibri"/>
            <a:ea typeface="Calibri"/>
            <a:cs typeface="Calibri"/>
          </a:endParaRPr>
        </a:p>
      </dgm:t>
    </dgm:pt>
    <dgm:pt modelId="{BCEEAF13-4671-47A5-9399-72B2438E36A2}" type="parTrans" cxnId="{0FC16BC6-5CEA-40E1-AF46-CF4E6CF284C1}">
      <dgm:prSet/>
      <dgm:spPr/>
    </dgm:pt>
    <dgm:pt modelId="{BAFD531C-2784-4F4E-97C9-AF3F5D558138}" type="sibTrans" cxnId="{0FC16BC6-5CEA-40E1-AF46-CF4E6CF284C1}">
      <dgm:prSet/>
      <dgm:spPr/>
    </dgm:pt>
    <dgm:pt modelId="{4DF59FBE-F5BB-457D-BC44-2A8566A4E830}">
      <dgm:prSet phldr="0"/>
      <dgm:spPr/>
      <dgm:t>
        <a:bodyPr/>
        <a:lstStyle/>
        <a:p>
          <a:r>
            <a:rPr lang="en-US" sz="1800" dirty="0">
              <a:latin typeface="Calibri"/>
              <a:ea typeface="Calibri"/>
              <a:cs typeface="Calibri"/>
            </a:rPr>
            <a:t>Voting</a:t>
          </a:r>
        </a:p>
      </dgm:t>
    </dgm:pt>
    <dgm:pt modelId="{BEF57B95-122F-4EAC-A981-CE14DDC985CE}" type="parTrans" cxnId="{42CE9662-F2CD-4B01-B8EF-A82A92B38AD2}">
      <dgm:prSet/>
      <dgm:spPr/>
    </dgm:pt>
    <dgm:pt modelId="{D6C5B777-7FB5-4F63-A002-7C0FF8B3F620}" type="sibTrans" cxnId="{42CE9662-F2CD-4B01-B8EF-A82A92B38AD2}">
      <dgm:prSet/>
      <dgm:spPr/>
    </dgm:pt>
    <dgm:pt modelId="{3760F5FF-5C6F-4A6C-A5B2-79DC91687991}">
      <dgm:prSet phldr="0"/>
      <dgm:spPr/>
      <dgm:t>
        <a:bodyPr/>
        <a:lstStyle/>
        <a:p>
          <a:pPr rtl="0"/>
          <a:r>
            <a:rPr lang="en-US" sz="1400" dirty="0">
              <a:latin typeface="Calibri"/>
              <a:ea typeface="Calibri Light"/>
              <a:cs typeface="Calibri Light"/>
            </a:rPr>
            <a:t>Motions</a:t>
          </a:r>
          <a:r>
            <a:rPr lang="en-US" sz="1400" dirty="0">
              <a:latin typeface="Calibri"/>
              <a:ea typeface="Calibri"/>
              <a:cs typeface="Calibri"/>
            </a:rPr>
            <a:t> from the Floor</a:t>
          </a:r>
          <a:endParaRPr lang="en-US" sz="1800" dirty="0">
            <a:latin typeface="Calibri"/>
            <a:ea typeface="Calibri"/>
            <a:cs typeface="Calibri"/>
          </a:endParaRPr>
        </a:p>
      </dgm:t>
    </dgm:pt>
    <dgm:pt modelId="{5C4CB19B-475F-4791-A22F-0BE3B42A1049}" type="parTrans" cxnId="{F7914F35-0784-400C-A876-2076D6FE3019}">
      <dgm:prSet/>
      <dgm:spPr/>
    </dgm:pt>
    <dgm:pt modelId="{D78DF6D0-99ED-4469-A6A1-35F83BC2B513}" type="sibTrans" cxnId="{F7914F35-0784-400C-A876-2076D6FE3019}">
      <dgm:prSet/>
      <dgm:spPr/>
    </dgm:pt>
    <dgm:pt modelId="{DC1161A3-9343-4530-8CC4-75D775C26690}">
      <dgm:prSet phldr="0"/>
      <dgm:spPr/>
      <dgm:t>
        <a:bodyPr/>
        <a:lstStyle/>
        <a:p>
          <a:pPr algn="l" rtl="0"/>
          <a:r>
            <a:rPr lang="en-US" sz="1000" dirty="0">
              <a:latin typeface="Calibri"/>
              <a:ea typeface="Calibri"/>
              <a:cs typeface="Arial"/>
            </a:rPr>
            <a:t>Please make sure your Canvas is open throughout the meeting. </a:t>
          </a:r>
        </a:p>
      </dgm:t>
    </dgm:pt>
    <dgm:pt modelId="{053C57C1-2C7F-48F3-8CEB-B0A31A43734C}" type="parTrans" cxnId="{7E637C30-043F-47A9-A8F5-B85AF4180D4C}">
      <dgm:prSet/>
      <dgm:spPr/>
    </dgm:pt>
    <dgm:pt modelId="{827953D8-6CC1-4D63-9858-4D25A62BCC45}" type="sibTrans" cxnId="{7E637C30-043F-47A9-A8F5-B85AF4180D4C}">
      <dgm:prSet/>
      <dgm:spPr/>
    </dgm:pt>
    <dgm:pt modelId="{C3B926B4-7C03-4630-842A-227B60A4791C}">
      <dgm:prSet phldr="0"/>
      <dgm:spPr/>
      <dgm:t>
        <a:bodyPr/>
        <a:lstStyle/>
        <a:p>
          <a:pPr algn="l"/>
          <a:r>
            <a:rPr lang="en-US" sz="1000" dirty="0">
              <a:latin typeface="Calibri"/>
              <a:ea typeface="Calibri"/>
              <a:cs typeface="Arial"/>
            </a:rPr>
            <a:t>When a vote has been announced, refresh the page to see the open motion.</a:t>
          </a:r>
        </a:p>
      </dgm:t>
    </dgm:pt>
    <dgm:pt modelId="{0D96B81C-F405-46F6-98DE-EEC7714BE986}" type="parTrans" cxnId="{9FD5ACA3-8C67-4946-AB19-3565B26B6A9C}">
      <dgm:prSet/>
      <dgm:spPr/>
    </dgm:pt>
    <dgm:pt modelId="{8FF46C95-45EB-4325-9271-0D0D428361C2}" type="sibTrans" cxnId="{9FD5ACA3-8C67-4946-AB19-3565B26B6A9C}">
      <dgm:prSet/>
      <dgm:spPr/>
    </dgm:pt>
    <dgm:pt modelId="{3A7DE980-CDF0-4E44-87EC-58D2A4EAEAE1}">
      <dgm:prSet phldr="0"/>
      <dgm:spPr/>
      <dgm:t>
        <a:bodyPr/>
        <a:lstStyle/>
        <a:p>
          <a:pPr rtl="0"/>
          <a:r>
            <a:rPr lang="en-US" sz="1400" dirty="0">
              <a:latin typeface="Calibri"/>
              <a:ea typeface="Calibri"/>
              <a:cs typeface="Calibri"/>
            </a:rPr>
            <a:t>If you plan to make a motion from the floor at today's meeting, please send the language of your proposed amendment to </a:t>
          </a:r>
          <a:r>
            <a:rPr lang="en-US" sz="1400" dirty="0">
              <a:latin typeface="Calibri"/>
              <a:ea typeface="Calibri"/>
              <a:cs typeface="Arial"/>
              <a:hlinkClick xmlns:r="http://schemas.openxmlformats.org/officeDocument/2006/relationships" r:id="rId1"/>
            </a:rPr>
            <a:t>faculty.senate@oregonstate.edu</a:t>
          </a:r>
          <a:r>
            <a:rPr lang="en-US" sz="1400" dirty="0">
              <a:latin typeface="Calibri"/>
              <a:ea typeface="Calibri"/>
              <a:cs typeface="Calibri"/>
            </a:rPr>
            <a:t>. </a:t>
          </a:r>
          <a:endParaRPr lang="en-US" sz="1000" dirty="0">
            <a:latin typeface="Calibri"/>
            <a:ea typeface="Calibri"/>
            <a:cs typeface="Calibri"/>
          </a:endParaRPr>
        </a:p>
      </dgm:t>
    </dgm:pt>
    <dgm:pt modelId="{0BAD34A8-13BE-4D7A-B356-157F51EEA577}" type="parTrans" cxnId="{CC5DCB35-4792-4DB9-85EB-40760E2A9A22}">
      <dgm:prSet/>
      <dgm:spPr/>
    </dgm:pt>
    <dgm:pt modelId="{741BBBDA-C22D-45C1-B303-89757C4868BD}" type="sibTrans" cxnId="{CC5DCB35-4792-4DB9-85EB-40760E2A9A22}">
      <dgm:prSet/>
      <dgm:spPr/>
    </dgm:pt>
    <dgm:pt modelId="{FF6E1F78-D298-46F2-A490-1F003DCF61AB}">
      <dgm:prSet phldr="0"/>
      <dgm:spPr/>
      <dgm:t>
        <a:bodyPr/>
        <a:lstStyle/>
        <a:p>
          <a:pPr algn="l" rtl="0"/>
          <a:r>
            <a:rPr lang="en-US" sz="1000" dirty="0">
              <a:latin typeface="Calibri"/>
              <a:ea typeface="Calibri Light"/>
              <a:cs typeface="Arial"/>
            </a:rPr>
            <a:t>Voting will be open in Canvas for ~1 minute per motion.</a:t>
          </a:r>
          <a:endParaRPr lang="en-US" sz="1000" dirty="0">
            <a:latin typeface="Calibri"/>
            <a:ea typeface="Calibri Light"/>
            <a:cs typeface="Calibri Light"/>
          </a:endParaRPr>
        </a:p>
      </dgm:t>
    </dgm:pt>
    <dgm:pt modelId="{CC28A027-583F-43F3-9957-43110DD4B597}" type="parTrans" cxnId="{DB16D822-54FC-47F8-B9EC-4BA0EFC1DC33}">
      <dgm:prSet/>
      <dgm:spPr/>
    </dgm:pt>
    <dgm:pt modelId="{3CD746D3-55FC-4D1D-92E0-22320C8AE6B3}" type="sibTrans" cxnId="{DB16D822-54FC-47F8-B9EC-4BA0EFC1DC33}">
      <dgm:prSet/>
      <dgm:spPr/>
    </dgm:pt>
    <dgm:pt modelId="{3E24E326-FE4C-4131-968C-76B7D31E62A7}" type="pres">
      <dgm:prSet presAssocID="{88B0AAF0-4DCD-4CF2-B90C-75E7B5DBD003}" presName="linear" presStyleCnt="0">
        <dgm:presLayoutVars>
          <dgm:animLvl val="lvl"/>
          <dgm:resizeHandles val="exact"/>
        </dgm:presLayoutVars>
      </dgm:prSet>
      <dgm:spPr/>
    </dgm:pt>
    <dgm:pt modelId="{F29663AC-24F7-4042-ABFC-68462A7A865A}" type="pres">
      <dgm:prSet presAssocID="{AB48BD94-D8EE-41B3-8348-FC11B0CB40B6}" presName="parentText" presStyleLbl="node1" presStyleIdx="0" presStyleCnt="5">
        <dgm:presLayoutVars>
          <dgm:chMax val="0"/>
          <dgm:bulletEnabled val="1"/>
        </dgm:presLayoutVars>
      </dgm:prSet>
      <dgm:spPr/>
    </dgm:pt>
    <dgm:pt modelId="{D06C254C-BC8B-46B2-AF1F-7B63EC289D7D}" type="pres">
      <dgm:prSet presAssocID="{AB48BD94-D8EE-41B3-8348-FC11B0CB40B6}" presName="childText" presStyleLbl="revTx" presStyleIdx="0" presStyleCnt="5">
        <dgm:presLayoutVars>
          <dgm:bulletEnabled val="1"/>
        </dgm:presLayoutVars>
      </dgm:prSet>
      <dgm:spPr/>
    </dgm:pt>
    <dgm:pt modelId="{58C0562C-31E8-435C-8607-6715BB6B0D59}" type="pres">
      <dgm:prSet presAssocID="{E081C9D6-9BBD-4700-A679-74C0362FD294}" presName="parentText" presStyleLbl="node1" presStyleIdx="1" presStyleCnt="5">
        <dgm:presLayoutVars>
          <dgm:chMax val="0"/>
          <dgm:bulletEnabled val="1"/>
        </dgm:presLayoutVars>
      </dgm:prSet>
      <dgm:spPr/>
    </dgm:pt>
    <dgm:pt modelId="{65584C19-CD4C-4640-8CDB-791C32791B9B}" type="pres">
      <dgm:prSet presAssocID="{E081C9D6-9BBD-4700-A679-74C0362FD294}" presName="childText" presStyleLbl="revTx" presStyleIdx="1" presStyleCnt="5">
        <dgm:presLayoutVars>
          <dgm:bulletEnabled val="1"/>
        </dgm:presLayoutVars>
      </dgm:prSet>
      <dgm:spPr/>
    </dgm:pt>
    <dgm:pt modelId="{4DDB3629-4998-4466-8DAF-768CA92467F5}" type="pres">
      <dgm:prSet presAssocID="{7E4DBC7B-3130-43F8-8321-83D52A875CC1}" presName="parentText" presStyleLbl="node1" presStyleIdx="2" presStyleCnt="5">
        <dgm:presLayoutVars>
          <dgm:chMax val="0"/>
          <dgm:bulletEnabled val="1"/>
        </dgm:presLayoutVars>
      </dgm:prSet>
      <dgm:spPr/>
    </dgm:pt>
    <dgm:pt modelId="{4A426EFD-0F17-4833-ACE8-4647B6FAD6AF}" type="pres">
      <dgm:prSet presAssocID="{7E4DBC7B-3130-43F8-8321-83D52A875CC1}" presName="childText" presStyleLbl="revTx" presStyleIdx="2" presStyleCnt="5">
        <dgm:presLayoutVars>
          <dgm:bulletEnabled val="1"/>
        </dgm:presLayoutVars>
      </dgm:prSet>
      <dgm:spPr/>
    </dgm:pt>
    <dgm:pt modelId="{C9EAAF57-B763-4B68-9AAD-B7C76EEAE15E}" type="pres">
      <dgm:prSet presAssocID="{4DF59FBE-F5BB-457D-BC44-2A8566A4E830}" presName="parentText" presStyleLbl="node1" presStyleIdx="3" presStyleCnt="5">
        <dgm:presLayoutVars>
          <dgm:chMax val="0"/>
          <dgm:bulletEnabled val="1"/>
        </dgm:presLayoutVars>
      </dgm:prSet>
      <dgm:spPr/>
    </dgm:pt>
    <dgm:pt modelId="{B6D395B1-089E-41B5-A237-7B5D88626D41}" type="pres">
      <dgm:prSet presAssocID="{4DF59FBE-F5BB-457D-BC44-2A8566A4E830}" presName="childText" presStyleLbl="revTx" presStyleIdx="3" presStyleCnt="5">
        <dgm:presLayoutVars>
          <dgm:bulletEnabled val="1"/>
        </dgm:presLayoutVars>
      </dgm:prSet>
      <dgm:spPr/>
    </dgm:pt>
    <dgm:pt modelId="{AB23A9A8-CD53-43AE-A6B3-D5209444BBC6}" type="pres">
      <dgm:prSet presAssocID="{3760F5FF-5C6F-4A6C-A5B2-79DC91687991}" presName="parentText" presStyleLbl="node1" presStyleIdx="4" presStyleCnt="5">
        <dgm:presLayoutVars>
          <dgm:chMax val="0"/>
          <dgm:bulletEnabled val="1"/>
        </dgm:presLayoutVars>
      </dgm:prSet>
      <dgm:spPr/>
    </dgm:pt>
    <dgm:pt modelId="{DEC3D181-FA0E-456C-857B-6934046F6371}" type="pres">
      <dgm:prSet presAssocID="{3760F5FF-5C6F-4A6C-A5B2-79DC91687991}" presName="childText" presStyleLbl="revTx" presStyleIdx="4" presStyleCnt="5">
        <dgm:presLayoutVars>
          <dgm:bulletEnabled val="1"/>
        </dgm:presLayoutVars>
      </dgm:prSet>
      <dgm:spPr/>
    </dgm:pt>
  </dgm:ptLst>
  <dgm:cxnLst>
    <dgm:cxn modelId="{DB16D822-54FC-47F8-B9EC-4BA0EFC1DC33}" srcId="{4DF59FBE-F5BB-457D-BC44-2A8566A4E830}" destId="{FF6E1F78-D298-46F2-A490-1F003DCF61AB}" srcOrd="2" destOrd="0" parTransId="{CC28A027-583F-43F3-9957-43110DD4B597}" sibTransId="{3CD746D3-55FC-4D1D-92E0-22320C8AE6B3}"/>
    <dgm:cxn modelId="{7E637C30-043F-47A9-A8F5-B85AF4180D4C}" srcId="{4DF59FBE-F5BB-457D-BC44-2A8566A4E830}" destId="{DC1161A3-9343-4530-8CC4-75D775C26690}" srcOrd="0" destOrd="0" parTransId="{053C57C1-2C7F-48F3-8CEB-B0A31A43734C}" sibTransId="{827953D8-6CC1-4D63-9858-4D25A62BCC45}"/>
    <dgm:cxn modelId="{A19CA932-1353-4BA2-91AB-B00A1FA493A4}" type="presOf" srcId="{0B569C44-174F-4941-B9AF-213EF7EA11A7}" destId="{D06C254C-BC8B-46B2-AF1F-7B63EC289D7D}" srcOrd="0" destOrd="1" presId="urn:microsoft.com/office/officeart/2005/8/layout/vList2"/>
    <dgm:cxn modelId="{F7914F35-0784-400C-A876-2076D6FE3019}" srcId="{88B0AAF0-4DCD-4CF2-B90C-75E7B5DBD003}" destId="{3760F5FF-5C6F-4A6C-A5B2-79DC91687991}" srcOrd="4" destOrd="0" parTransId="{5C4CB19B-475F-4791-A22F-0BE3B42A1049}" sibTransId="{D78DF6D0-99ED-4469-A6A1-35F83BC2B513}"/>
    <dgm:cxn modelId="{CC5DCB35-4792-4DB9-85EB-40760E2A9A22}" srcId="{3760F5FF-5C6F-4A6C-A5B2-79DC91687991}" destId="{3A7DE980-CDF0-4E44-87EC-58D2A4EAEAE1}" srcOrd="0" destOrd="0" parTransId="{0BAD34A8-13BE-4D7A-B356-157F51EEA577}" sibTransId="{741BBBDA-C22D-45C1-B303-89757C4868BD}"/>
    <dgm:cxn modelId="{DCE07E41-58CB-40DC-8DDC-BBABFFE29F9E}" type="presOf" srcId="{22749A99-DCB4-41F5-9DF0-DF3EB3CCD9D5}" destId="{4A426EFD-0F17-4833-ACE8-4647B6FAD6AF}" srcOrd="0" destOrd="0" presId="urn:microsoft.com/office/officeart/2005/8/layout/vList2"/>
    <dgm:cxn modelId="{42CE9662-F2CD-4B01-B8EF-A82A92B38AD2}" srcId="{88B0AAF0-4DCD-4CF2-B90C-75E7B5DBD003}" destId="{4DF59FBE-F5BB-457D-BC44-2A8566A4E830}" srcOrd="3" destOrd="0" parTransId="{BEF57B95-122F-4EAC-A981-CE14DDC985CE}" sibTransId="{D6C5B777-7FB5-4F63-A002-7C0FF8B3F620}"/>
    <dgm:cxn modelId="{F8D47E6B-376D-4931-8BAD-3DDB558FA10F}" srcId="{AB48BD94-D8EE-41B3-8348-FC11B0CB40B6}" destId="{0B569C44-174F-4941-B9AF-213EF7EA11A7}" srcOrd="1" destOrd="0" parTransId="{245547DB-F37B-4E86-B377-DAF3BBC09D78}" sibTransId="{44EF43EB-1237-48F6-B19C-387C0B814F44}"/>
    <dgm:cxn modelId="{306B8370-F985-4B45-BDEC-F79F1EEF08C6}" type="presOf" srcId="{4DF59FBE-F5BB-457D-BC44-2A8566A4E830}" destId="{C9EAAF57-B763-4B68-9AAD-B7C76EEAE15E}" srcOrd="0" destOrd="0" presId="urn:microsoft.com/office/officeart/2005/8/layout/vList2"/>
    <dgm:cxn modelId="{2C72EA59-DDC3-4329-879A-117BDBDDA499}" type="presOf" srcId="{FBB55EC6-C0D4-4AC6-B328-E30BE41747C5}" destId="{65584C19-CD4C-4640-8CDB-791C32791B9B}" srcOrd="0" destOrd="0" presId="urn:microsoft.com/office/officeart/2005/8/layout/vList2"/>
    <dgm:cxn modelId="{FB7B107B-DD70-4FE0-801E-345F8D26CC77}" srcId="{E081C9D6-9BBD-4700-A679-74C0362FD294}" destId="{FBB55EC6-C0D4-4AC6-B328-E30BE41747C5}" srcOrd="0" destOrd="0" parTransId="{6FCF73F3-5F7D-4756-96C3-C685E1D283FD}" sibTransId="{5CD380C6-5B44-4548-922F-FB2BA72E4279}"/>
    <dgm:cxn modelId="{5287087D-5EFB-4600-AC18-60BCB2756629}" type="presOf" srcId="{C3B926B4-7C03-4630-842A-227B60A4791C}" destId="{B6D395B1-089E-41B5-A237-7B5D88626D41}" srcOrd="0" destOrd="1" presId="urn:microsoft.com/office/officeart/2005/8/layout/vList2"/>
    <dgm:cxn modelId="{E43D8A83-82C0-47F3-9B42-5375D871AE45}" type="presOf" srcId="{FF6E1F78-D298-46F2-A490-1F003DCF61AB}" destId="{B6D395B1-089E-41B5-A237-7B5D88626D41}" srcOrd="0" destOrd="2" presId="urn:microsoft.com/office/officeart/2005/8/layout/vList2"/>
    <dgm:cxn modelId="{163E3195-2B77-434A-9948-B27324A157A5}" type="presOf" srcId="{DC1161A3-9343-4530-8CC4-75D775C26690}" destId="{B6D395B1-089E-41B5-A237-7B5D88626D41}" srcOrd="0" destOrd="0" presId="urn:microsoft.com/office/officeart/2005/8/layout/vList2"/>
    <dgm:cxn modelId="{73C90D98-FF75-4EDA-83CF-55890BC0E714}" type="presOf" srcId="{3A7DE980-CDF0-4E44-87EC-58D2A4EAEAE1}" destId="{DEC3D181-FA0E-456C-857B-6934046F6371}" srcOrd="0" destOrd="0" presId="urn:microsoft.com/office/officeart/2005/8/layout/vList2"/>
    <dgm:cxn modelId="{9FD5ACA3-8C67-4946-AB19-3565B26B6A9C}" srcId="{4DF59FBE-F5BB-457D-BC44-2A8566A4E830}" destId="{C3B926B4-7C03-4630-842A-227B60A4791C}" srcOrd="1" destOrd="0" parTransId="{0D96B81C-F405-46F6-98DE-EEC7714BE986}" sibTransId="{8FF46C95-45EB-4325-9271-0D0D428361C2}"/>
    <dgm:cxn modelId="{B48C9EA6-3F45-4469-8B7A-5DF4797921D0}" type="presOf" srcId="{AB48BD94-D8EE-41B3-8348-FC11B0CB40B6}" destId="{F29663AC-24F7-4042-ABFC-68462A7A865A}" srcOrd="0" destOrd="0" presId="urn:microsoft.com/office/officeart/2005/8/layout/vList2"/>
    <dgm:cxn modelId="{310FA9AC-62FE-40F2-AEED-0051B273E357}" srcId="{88B0AAF0-4DCD-4CF2-B90C-75E7B5DBD003}" destId="{E081C9D6-9BBD-4700-A679-74C0362FD294}" srcOrd="1" destOrd="0" parTransId="{BC21B6C7-63F7-4798-B91C-A3076E7BADF0}" sibTransId="{D9DFEC05-C644-467D-9E88-6107050D3399}"/>
    <dgm:cxn modelId="{9F1CEBAE-1879-448B-99A1-69EA04B2E448}" type="presOf" srcId="{3D97CFAD-E2C4-40D9-A796-A8F8361CE1F9}" destId="{D06C254C-BC8B-46B2-AF1F-7B63EC289D7D}" srcOrd="0" destOrd="0" presId="urn:microsoft.com/office/officeart/2005/8/layout/vList2"/>
    <dgm:cxn modelId="{1043EEBD-D25D-4DA6-B903-BD204798B140}" type="presOf" srcId="{7E4DBC7B-3130-43F8-8321-83D52A875CC1}" destId="{4DDB3629-4998-4466-8DAF-768CA92467F5}" srcOrd="0" destOrd="0" presId="urn:microsoft.com/office/officeart/2005/8/layout/vList2"/>
    <dgm:cxn modelId="{6BAE8EBF-5D08-433F-9A2B-9ADDC18508B8}" type="presOf" srcId="{E081C9D6-9BBD-4700-A679-74C0362FD294}" destId="{58C0562C-31E8-435C-8607-6715BB6B0D59}" srcOrd="0" destOrd="0" presId="urn:microsoft.com/office/officeart/2005/8/layout/vList2"/>
    <dgm:cxn modelId="{0FC16BC6-5CEA-40E1-AF46-CF4E6CF284C1}" srcId="{7E4DBC7B-3130-43F8-8321-83D52A875CC1}" destId="{22749A99-DCB4-41F5-9DF0-DF3EB3CCD9D5}" srcOrd="0" destOrd="0" parTransId="{BCEEAF13-4671-47A5-9399-72B2438E36A2}" sibTransId="{BAFD531C-2784-4F4E-97C9-AF3F5D558138}"/>
    <dgm:cxn modelId="{75AB97CF-4A91-446C-82DC-6EF6A77FE0B6}" type="presOf" srcId="{3760F5FF-5C6F-4A6C-A5B2-79DC91687991}" destId="{AB23A9A8-CD53-43AE-A6B3-D5209444BBC6}" srcOrd="0" destOrd="0" presId="urn:microsoft.com/office/officeart/2005/8/layout/vList2"/>
    <dgm:cxn modelId="{511999DA-6510-4BB1-9E65-4D09EBB59953}" srcId="{88B0AAF0-4DCD-4CF2-B90C-75E7B5DBD003}" destId="{AB48BD94-D8EE-41B3-8348-FC11B0CB40B6}" srcOrd="0" destOrd="0" parTransId="{2CA22639-3402-4467-A47E-922FB2E8E478}" sibTransId="{BCB67047-EF03-4321-85C6-F9E9AD7BEF2E}"/>
    <dgm:cxn modelId="{58D417DC-8258-404B-AD89-CE5EAC968696}" type="presOf" srcId="{88B0AAF0-4DCD-4CF2-B90C-75E7B5DBD003}" destId="{3E24E326-FE4C-4131-968C-76B7D31E62A7}" srcOrd="0" destOrd="0" presId="urn:microsoft.com/office/officeart/2005/8/layout/vList2"/>
    <dgm:cxn modelId="{5083A3E1-07E1-4825-A226-2CA63D7E2C62}" srcId="{AB48BD94-D8EE-41B3-8348-FC11B0CB40B6}" destId="{3D97CFAD-E2C4-40D9-A796-A8F8361CE1F9}" srcOrd="0" destOrd="0" parTransId="{E1C7C189-B520-468A-AFDC-2AC2B7AE52D7}" sibTransId="{06BA2E9A-7DE8-4B7D-A8EF-1C5FA89906E5}"/>
    <dgm:cxn modelId="{73B40FFA-4ADD-41DB-90DB-33859193DCAF}" srcId="{88B0AAF0-4DCD-4CF2-B90C-75E7B5DBD003}" destId="{7E4DBC7B-3130-43F8-8321-83D52A875CC1}" srcOrd="2" destOrd="0" parTransId="{01044BC8-8E70-45B6-8993-E45090C5F765}" sibTransId="{308D7E65-4A9D-4863-B575-3A9A1039B1C7}"/>
    <dgm:cxn modelId="{09E8DF96-40B0-4423-936E-FA887DBCB2B9}" type="presParOf" srcId="{3E24E326-FE4C-4131-968C-76B7D31E62A7}" destId="{F29663AC-24F7-4042-ABFC-68462A7A865A}" srcOrd="0" destOrd="0" presId="urn:microsoft.com/office/officeart/2005/8/layout/vList2"/>
    <dgm:cxn modelId="{154105E4-4F47-4132-A285-07D752084769}" type="presParOf" srcId="{3E24E326-FE4C-4131-968C-76B7D31E62A7}" destId="{D06C254C-BC8B-46B2-AF1F-7B63EC289D7D}" srcOrd="1" destOrd="0" presId="urn:microsoft.com/office/officeart/2005/8/layout/vList2"/>
    <dgm:cxn modelId="{CECD22A7-AD26-437A-9A3B-09F8E6875D5C}" type="presParOf" srcId="{3E24E326-FE4C-4131-968C-76B7D31E62A7}" destId="{58C0562C-31E8-435C-8607-6715BB6B0D59}" srcOrd="2" destOrd="0" presId="urn:microsoft.com/office/officeart/2005/8/layout/vList2"/>
    <dgm:cxn modelId="{C262D093-FD36-4312-98FB-241E0EB3A69A}" type="presParOf" srcId="{3E24E326-FE4C-4131-968C-76B7D31E62A7}" destId="{65584C19-CD4C-4640-8CDB-791C32791B9B}" srcOrd="3" destOrd="0" presId="urn:microsoft.com/office/officeart/2005/8/layout/vList2"/>
    <dgm:cxn modelId="{1DD1E570-58A3-493B-B0E9-01AC5AB8A5B9}" type="presParOf" srcId="{3E24E326-FE4C-4131-968C-76B7D31E62A7}" destId="{4DDB3629-4998-4466-8DAF-768CA92467F5}" srcOrd="4" destOrd="0" presId="urn:microsoft.com/office/officeart/2005/8/layout/vList2"/>
    <dgm:cxn modelId="{28F7DB14-EE52-4BD4-94E8-A595EF0BCC6B}" type="presParOf" srcId="{3E24E326-FE4C-4131-968C-76B7D31E62A7}" destId="{4A426EFD-0F17-4833-ACE8-4647B6FAD6AF}" srcOrd="5" destOrd="0" presId="urn:microsoft.com/office/officeart/2005/8/layout/vList2"/>
    <dgm:cxn modelId="{34BFE83A-7CC4-43F4-9580-0CABA3AD58D7}" type="presParOf" srcId="{3E24E326-FE4C-4131-968C-76B7D31E62A7}" destId="{C9EAAF57-B763-4B68-9AAD-B7C76EEAE15E}" srcOrd="6" destOrd="0" presId="urn:microsoft.com/office/officeart/2005/8/layout/vList2"/>
    <dgm:cxn modelId="{00C787D1-FE2A-4757-A085-78CB1063758E}" type="presParOf" srcId="{3E24E326-FE4C-4131-968C-76B7D31E62A7}" destId="{B6D395B1-089E-41B5-A237-7B5D88626D41}" srcOrd="7" destOrd="0" presId="urn:microsoft.com/office/officeart/2005/8/layout/vList2"/>
    <dgm:cxn modelId="{1DF8573F-2DC0-416D-A7AB-7E3EA2378936}" type="presParOf" srcId="{3E24E326-FE4C-4131-968C-76B7D31E62A7}" destId="{AB23A9A8-CD53-43AE-A6B3-D5209444BBC6}" srcOrd="8" destOrd="0" presId="urn:microsoft.com/office/officeart/2005/8/layout/vList2"/>
    <dgm:cxn modelId="{65AF5D65-87CB-421E-8B39-ED5148EEEA63}" type="presParOf" srcId="{3E24E326-FE4C-4131-968C-76B7D31E62A7}" destId="{DEC3D181-FA0E-456C-857B-6934046F6371}"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663AC-24F7-4042-ABFC-68462A7A865A}">
      <dsp:nvSpPr>
        <dsp:cNvPr id="0" name=""/>
        <dsp:cNvSpPr/>
      </dsp:nvSpPr>
      <dsp:spPr>
        <a:xfrm>
          <a:off x="0" y="55074"/>
          <a:ext cx="10090728" cy="4557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libri"/>
              <a:ea typeface="Calibri"/>
              <a:cs typeface="Calibri"/>
            </a:rPr>
            <a:t>Attendance</a:t>
          </a:r>
        </a:p>
      </dsp:txBody>
      <dsp:txXfrm>
        <a:off x="22246" y="77320"/>
        <a:ext cx="10046236" cy="411223"/>
      </dsp:txXfrm>
    </dsp:sp>
    <dsp:sp modelId="{D06C254C-BC8B-46B2-AF1F-7B63EC289D7D}">
      <dsp:nvSpPr>
        <dsp:cNvPr id="0" name=""/>
        <dsp:cNvSpPr/>
      </dsp:nvSpPr>
      <dsp:spPr>
        <a:xfrm>
          <a:off x="0" y="510789"/>
          <a:ext cx="10090728"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381"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dirty="0">
              <a:latin typeface="Calibri"/>
              <a:ea typeface="Calibri"/>
              <a:cs typeface="Calibri"/>
            </a:rPr>
            <a:t>In-person attendees should sign in on the paper sheets at the back of the room.</a:t>
          </a:r>
        </a:p>
        <a:p>
          <a:pPr marL="114300" lvl="1" indent="-114300" algn="l" defTabSz="666750">
            <a:lnSpc>
              <a:spcPct val="90000"/>
            </a:lnSpc>
            <a:spcBef>
              <a:spcPct val="0"/>
            </a:spcBef>
            <a:spcAft>
              <a:spcPct val="20000"/>
            </a:spcAft>
            <a:buChar char="•"/>
          </a:pPr>
          <a:r>
            <a:rPr lang="en-US" sz="1500" kern="1200" dirty="0">
              <a:latin typeface="Calibri"/>
              <a:ea typeface="Calibri"/>
              <a:cs typeface="Calibri"/>
            </a:rPr>
            <a:t>Virtual attendance will be captured through Zoom (no sign-in required)</a:t>
          </a:r>
        </a:p>
      </dsp:txBody>
      <dsp:txXfrm>
        <a:off x="0" y="510789"/>
        <a:ext cx="10090728" cy="521122"/>
      </dsp:txXfrm>
    </dsp:sp>
    <dsp:sp modelId="{58C0562C-31E8-435C-8607-6715BB6B0D59}">
      <dsp:nvSpPr>
        <dsp:cNvPr id="0" name=""/>
        <dsp:cNvSpPr/>
      </dsp:nvSpPr>
      <dsp:spPr>
        <a:xfrm>
          <a:off x="0" y="1031912"/>
          <a:ext cx="10090728" cy="4557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libri"/>
              <a:ea typeface="Calibri"/>
              <a:cs typeface="Calibri"/>
            </a:rPr>
            <a:t>Proxies</a:t>
          </a:r>
        </a:p>
      </dsp:txBody>
      <dsp:txXfrm>
        <a:off x="22246" y="1054158"/>
        <a:ext cx="10046236" cy="411223"/>
      </dsp:txXfrm>
    </dsp:sp>
    <dsp:sp modelId="{65584C19-CD4C-4640-8CDB-791C32791B9B}">
      <dsp:nvSpPr>
        <dsp:cNvPr id="0" name=""/>
        <dsp:cNvSpPr/>
      </dsp:nvSpPr>
      <dsp:spPr>
        <a:xfrm>
          <a:off x="0" y="1487627"/>
          <a:ext cx="10090728"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381"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dirty="0">
              <a:latin typeface="Calibri"/>
              <a:ea typeface="Calibri"/>
              <a:cs typeface="Calibri"/>
            </a:rPr>
            <a:t>Proxies who have NOT notified the office prior to the meeting should notify </a:t>
          </a:r>
          <a:r>
            <a:rPr lang="en-US" sz="1500" kern="1200" dirty="0">
              <a:latin typeface="Calibri"/>
              <a:ea typeface="Calibri"/>
              <a:cs typeface="Arial"/>
              <a:hlinkClick xmlns:r="http://schemas.openxmlformats.org/officeDocument/2006/relationships" r:id="rId1"/>
            </a:rPr>
            <a:t>faculty.senate@oregonstate.edu</a:t>
          </a:r>
          <a:r>
            <a:rPr lang="en-US" sz="1500" kern="1200" dirty="0">
              <a:latin typeface="Calibri"/>
              <a:ea typeface="Calibri"/>
              <a:cs typeface="Calibri"/>
            </a:rPr>
            <a:t> NOW so that they can be added to Canvas before any motions are opened.</a:t>
          </a:r>
        </a:p>
      </dsp:txBody>
      <dsp:txXfrm>
        <a:off x="0" y="1487627"/>
        <a:ext cx="10090728" cy="471960"/>
      </dsp:txXfrm>
    </dsp:sp>
    <dsp:sp modelId="{4DDB3629-4998-4466-8DAF-768CA92467F5}">
      <dsp:nvSpPr>
        <dsp:cNvPr id="0" name=""/>
        <dsp:cNvSpPr/>
      </dsp:nvSpPr>
      <dsp:spPr>
        <a:xfrm>
          <a:off x="0" y="1959587"/>
          <a:ext cx="10090728" cy="4557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Calibri"/>
              <a:ea typeface="Calibri"/>
              <a:cs typeface="Calibri"/>
            </a:rPr>
            <a:t>Online Participation</a:t>
          </a:r>
        </a:p>
      </dsp:txBody>
      <dsp:txXfrm>
        <a:off x="22246" y="1981833"/>
        <a:ext cx="10046236" cy="411223"/>
      </dsp:txXfrm>
    </dsp:sp>
    <dsp:sp modelId="{4A426EFD-0F17-4833-ACE8-4647B6FAD6AF}">
      <dsp:nvSpPr>
        <dsp:cNvPr id="0" name=""/>
        <dsp:cNvSpPr/>
      </dsp:nvSpPr>
      <dsp:spPr>
        <a:xfrm>
          <a:off x="0" y="2415302"/>
          <a:ext cx="10090728"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38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latin typeface="Calibri"/>
              <a:ea typeface="Calibri"/>
              <a:cs typeface="Calibri"/>
            </a:rPr>
            <a:t>Senators and guests online may submit their questions either through the Q&amp;A feature or, if they wish to speak, through raising their hand to be unmuted. Please do NOT use the chat to submit your question.</a:t>
          </a:r>
        </a:p>
      </dsp:txBody>
      <dsp:txXfrm>
        <a:off x="0" y="2415302"/>
        <a:ext cx="10090728" cy="471960"/>
      </dsp:txXfrm>
    </dsp:sp>
    <dsp:sp modelId="{C9EAAF57-B763-4B68-9AAD-B7C76EEAE15E}">
      <dsp:nvSpPr>
        <dsp:cNvPr id="0" name=""/>
        <dsp:cNvSpPr/>
      </dsp:nvSpPr>
      <dsp:spPr>
        <a:xfrm>
          <a:off x="0" y="2887262"/>
          <a:ext cx="10090728" cy="4557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libri"/>
              <a:ea typeface="Calibri"/>
              <a:cs typeface="Calibri"/>
            </a:rPr>
            <a:t>Voting</a:t>
          </a:r>
        </a:p>
      </dsp:txBody>
      <dsp:txXfrm>
        <a:off x="22246" y="2909508"/>
        <a:ext cx="10046236" cy="411223"/>
      </dsp:txXfrm>
    </dsp:sp>
    <dsp:sp modelId="{B6D395B1-089E-41B5-A237-7B5D88626D41}">
      <dsp:nvSpPr>
        <dsp:cNvPr id="0" name=""/>
        <dsp:cNvSpPr/>
      </dsp:nvSpPr>
      <dsp:spPr>
        <a:xfrm>
          <a:off x="0" y="3342977"/>
          <a:ext cx="10090728"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381"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dirty="0">
              <a:latin typeface="Calibri"/>
              <a:ea typeface="Calibri"/>
              <a:cs typeface="Arial"/>
            </a:rPr>
            <a:t>Please make sure your Canvas is open throughout the meeting. </a:t>
          </a:r>
        </a:p>
        <a:p>
          <a:pPr marL="114300" lvl="1" indent="-114300" algn="l" defTabSz="666750">
            <a:lnSpc>
              <a:spcPct val="90000"/>
            </a:lnSpc>
            <a:spcBef>
              <a:spcPct val="0"/>
            </a:spcBef>
            <a:spcAft>
              <a:spcPct val="20000"/>
            </a:spcAft>
            <a:buChar char="•"/>
          </a:pPr>
          <a:r>
            <a:rPr lang="en-US" sz="1500" kern="1200" dirty="0">
              <a:latin typeface="Calibri"/>
              <a:ea typeface="Calibri"/>
              <a:cs typeface="Arial"/>
            </a:rPr>
            <a:t>When a vote has been announced, refresh the page to see the open motion.</a:t>
          </a:r>
        </a:p>
        <a:p>
          <a:pPr marL="114300" lvl="1" indent="-114300" algn="l" defTabSz="666750" rtl="0">
            <a:lnSpc>
              <a:spcPct val="90000"/>
            </a:lnSpc>
            <a:spcBef>
              <a:spcPct val="0"/>
            </a:spcBef>
            <a:spcAft>
              <a:spcPct val="20000"/>
            </a:spcAft>
            <a:buChar char="•"/>
          </a:pPr>
          <a:r>
            <a:rPr lang="en-US" sz="1500" kern="1200" dirty="0">
              <a:latin typeface="Calibri"/>
              <a:ea typeface="Calibri Light"/>
              <a:cs typeface="Arial"/>
            </a:rPr>
            <a:t>Voting will be open in Canvas for ~1 minute per motion.</a:t>
          </a:r>
          <a:endParaRPr lang="en-US" sz="1500" kern="1200" dirty="0">
            <a:latin typeface="Calibri"/>
            <a:ea typeface="Calibri Light"/>
            <a:cs typeface="Calibri Light"/>
          </a:endParaRPr>
        </a:p>
      </dsp:txBody>
      <dsp:txXfrm>
        <a:off x="0" y="3342977"/>
        <a:ext cx="10090728" cy="786599"/>
      </dsp:txXfrm>
    </dsp:sp>
    <dsp:sp modelId="{AB23A9A8-CD53-43AE-A6B3-D5209444BBC6}">
      <dsp:nvSpPr>
        <dsp:cNvPr id="0" name=""/>
        <dsp:cNvSpPr/>
      </dsp:nvSpPr>
      <dsp:spPr>
        <a:xfrm>
          <a:off x="0" y="4129577"/>
          <a:ext cx="10090728" cy="4557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Calibri"/>
              <a:ea typeface="Calibri Light"/>
              <a:cs typeface="Calibri Light"/>
            </a:rPr>
            <a:t>Motions</a:t>
          </a:r>
          <a:r>
            <a:rPr lang="en-US" sz="1900" kern="1200" dirty="0">
              <a:latin typeface="Calibri"/>
              <a:ea typeface="Calibri"/>
              <a:cs typeface="Calibri"/>
            </a:rPr>
            <a:t> from the Floor</a:t>
          </a:r>
        </a:p>
      </dsp:txBody>
      <dsp:txXfrm>
        <a:off x="22246" y="4151823"/>
        <a:ext cx="10046236" cy="411223"/>
      </dsp:txXfrm>
    </dsp:sp>
    <dsp:sp modelId="{DEC3D181-FA0E-456C-857B-6934046F6371}">
      <dsp:nvSpPr>
        <dsp:cNvPr id="0" name=""/>
        <dsp:cNvSpPr/>
      </dsp:nvSpPr>
      <dsp:spPr>
        <a:xfrm>
          <a:off x="0" y="4585292"/>
          <a:ext cx="10090728"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381"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dirty="0">
              <a:latin typeface="Calibri"/>
              <a:ea typeface="Calibri"/>
              <a:cs typeface="Calibri"/>
            </a:rPr>
            <a:t>If you plan to make a motion from the floor at today's meeting, please send the language of your proposed amendment to </a:t>
          </a:r>
          <a:r>
            <a:rPr lang="en-US" sz="1500" kern="1200" dirty="0">
              <a:latin typeface="Calibri"/>
              <a:ea typeface="Calibri"/>
              <a:cs typeface="Arial"/>
              <a:hlinkClick xmlns:r="http://schemas.openxmlformats.org/officeDocument/2006/relationships" r:id="rId1"/>
            </a:rPr>
            <a:t>faculty.senate@oregonstate.edu</a:t>
          </a:r>
          <a:r>
            <a:rPr lang="en-US" sz="1500" kern="1200" dirty="0">
              <a:latin typeface="Calibri"/>
              <a:ea typeface="Calibri"/>
              <a:cs typeface="Calibri"/>
            </a:rPr>
            <a:t>. </a:t>
          </a:r>
        </a:p>
      </dsp:txBody>
      <dsp:txXfrm>
        <a:off x="0" y="4585292"/>
        <a:ext cx="10090728" cy="4719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010A1F40-8DB0-4352-814A-38663773D5CE}" type="datetimeFigureOut">
              <a:rPr lang="en-US" smtClean="0"/>
              <a:t>4/16/2026</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7D27030-32D9-44F9-B6FE-77F3B65DBE88}" type="slidenum">
              <a:rPr lang="en-US" smtClean="0"/>
              <a:t>‹#›</a:t>
            </a:fld>
            <a:endParaRPr lang="en-US"/>
          </a:p>
        </p:txBody>
      </p:sp>
    </p:spTree>
    <p:extLst>
      <p:ext uri="{BB962C8B-B14F-4D97-AF65-F5344CB8AC3E}">
        <p14:creationId xmlns:p14="http://schemas.microsoft.com/office/powerpoint/2010/main" val="373971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5"/>
          </p:nvPr>
        </p:nvSpPr>
        <p:spPr/>
        <p:txBody>
          <a:bodyPr/>
          <a:lstStyle/>
          <a:p>
            <a:fld id="{E7D27030-32D9-44F9-B6FE-77F3B65DBE88}" type="slidenum">
              <a:rPr lang="en-US" smtClean="0"/>
              <a:t>4</a:t>
            </a:fld>
            <a:endParaRPr lang="en-US"/>
          </a:p>
        </p:txBody>
      </p:sp>
    </p:spTree>
    <p:extLst>
      <p:ext uri="{BB962C8B-B14F-4D97-AF65-F5344CB8AC3E}">
        <p14:creationId xmlns:p14="http://schemas.microsoft.com/office/powerpoint/2010/main" val="392225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c9e528b7e8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c9e528b7e8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
              <a:t>We include a clause that GTA training must be regularly offered.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c9e528b7e8_0_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c9e528b7e8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c9e528b7e8_0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c9e528b7e8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c9e528b7e8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c9e528b7e8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c9e528b7e8_0_1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c9e528b7e8_0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d14a484ed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d14a484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d4dad3617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d4dad361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c9e528b7e8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c9e528b7e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2" indent="0" algn="l" defTabSz="1217628" rtl="0" eaLnBrk="1" fontAlgn="base" latinLnBrk="0" hangingPunct="1">
              <a:spcBef>
                <a:spcPts val="600"/>
              </a:spcBef>
              <a:spcAft>
                <a:spcPts val="600"/>
              </a:spcAft>
              <a:buClrTx/>
              <a:buSzPct val="100000"/>
              <a:buNone/>
              <a:tabLst/>
              <a:defRPr/>
            </a:pPr>
            <a:endParaRPr kumimoji="0" lang="en-US" sz="1800" b="0" i="0" u="none" strike="noStrike" kern="1200" cap="none" spc="0" normalizeH="0" baseline="0" noProof="0">
              <a:ln>
                <a:noFill/>
              </a:ln>
              <a:solidFill>
                <a:sysClr val="windowText" lastClr="000000"/>
              </a:solidFill>
              <a:effectLst/>
              <a:uLnTx/>
              <a:uFillTx/>
              <a:latin typeface="Kievit Offc" panose="020B0504030101020102"/>
              <a:ea typeface="Times New Roman" panose="02020603050405020304" pitchFamily="18"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D1F3B76A-638E-40AE-908A-292D07672AC2}" type="slidenum">
              <a:rPr lang="en-US" smtClean="0"/>
              <a:t>26</a:t>
            </a:fld>
            <a:endParaRPr lang="en-US"/>
          </a:p>
        </p:txBody>
      </p:sp>
    </p:spTree>
    <p:extLst>
      <p:ext uri="{BB962C8B-B14F-4D97-AF65-F5344CB8AC3E}">
        <p14:creationId xmlns:p14="http://schemas.microsoft.com/office/powerpoint/2010/main" val="484434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F3B76A-638E-40AE-908A-292D07672AC2}" type="slidenum">
              <a:rPr lang="en-US" smtClean="0"/>
              <a:t>27</a:t>
            </a:fld>
            <a:endParaRPr lang="en-US"/>
          </a:p>
        </p:txBody>
      </p:sp>
    </p:spTree>
    <p:extLst>
      <p:ext uri="{BB962C8B-B14F-4D97-AF65-F5344CB8AC3E}">
        <p14:creationId xmlns:p14="http://schemas.microsoft.com/office/powerpoint/2010/main" val="331540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c9e528b7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c9e528b7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5D1E9-A4A2-D2D8-1EED-B654EB486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B1463-781C-4430-2ECF-D1E3B4C8A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2FD5B-7FBF-B5A0-93D5-FBBB8280504C}"/>
              </a:ext>
            </a:extLst>
          </p:cNvPr>
          <p:cNvSpPr>
            <a:spLocks noGrp="1"/>
          </p:cNvSpPr>
          <p:nvPr>
            <p:ph type="body" idx="1"/>
          </p:nvPr>
        </p:nvSpPr>
        <p:spPr/>
        <p:txBody>
          <a:bodyPr/>
          <a:lstStyle/>
          <a:p>
            <a:pPr marL="171450" indent="-171450">
              <a:buFont typeface="Wingdings" panose="05000000000000000000" pitchFamily="2" charset="2"/>
              <a:buChar char="§"/>
            </a:pPr>
            <a:endParaRPr lang="en-US"/>
          </a:p>
        </p:txBody>
      </p:sp>
      <p:sp>
        <p:nvSpPr>
          <p:cNvPr id="4" name="Slide Number Placeholder 3">
            <a:extLst>
              <a:ext uri="{FF2B5EF4-FFF2-40B4-BE49-F238E27FC236}">
                <a16:creationId xmlns:a16="http://schemas.microsoft.com/office/drawing/2014/main" id="{925F1A32-93AC-A275-4356-5195B9645724}"/>
              </a:ext>
            </a:extLst>
          </p:cNvPr>
          <p:cNvSpPr>
            <a:spLocks noGrp="1"/>
          </p:cNvSpPr>
          <p:nvPr>
            <p:ph type="sldNum" sz="quarter" idx="5"/>
          </p:nvPr>
        </p:nvSpPr>
        <p:spPr/>
        <p:txBody>
          <a:bodyPr/>
          <a:lstStyle/>
          <a:p>
            <a:fld id="{D1F3B76A-638E-40AE-908A-292D07672AC2}" type="slidenum">
              <a:rPr lang="en-US" smtClean="0"/>
              <a:t>28</a:t>
            </a:fld>
            <a:endParaRPr lang="en-US"/>
          </a:p>
        </p:txBody>
      </p:sp>
    </p:spTree>
    <p:extLst>
      <p:ext uri="{BB962C8B-B14F-4D97-AF65-F5344CB8AC3E}">
        <p14:creationId xmlns:p14="http://schemas.microsoft.com/office/powerpoint/2010/main" val="2644668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FF116-D4E9-5632-FCC8-936B51389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3885E-F452-34FD-8D7A-BF794B809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A4C42-9713-C005-A59F-73F9DF485B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C3C521-B5EB-97EF-C274-F1AA1C05A666}"/>
              </a:ext>
            </a:extLst>
          </p:cNvPr>
          <p:cNvSpPr>
            <a:spLocks noGrp="1"/>
          </p:cNvSpPr>
          <p:nvPr>
            <p:ph type="sldNum" sz="quarter" idx="5"/>
          </p:nvPr>
        </p:nvSpPr>
        <p:spPr/>
        <p:txBody>
          <a:bodyPr/>
          <a:lstStyle/>
          <a:p>
            <a:fld id="{D1F3B76A-638E-40AE-908A-292D07672AC2}" type="slidenum">
              <a:rPr lang="en-US" smtClean="0"/>
              <a:t>29</a:t>
            </a:fld>
            <a:endParaRPr lang="en-US"/>
          </a:p>
        </p:txBody>
      </p:sp>
    </p:spTree>
    <p:extLst>
      <p:ext uri="{BB962C8B-B14F-4D97-AF65-F5344CB8AC3E}">
        <p14:creationId xmlns:p14="http://schemas.microsoft.com/office/powerpoint/2010/main" val="2936648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10E3F-6AA3-1ADD-C551-731DF8DBB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7239E-0C10-40F0-FFA1-6BD041207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4ECBD-A405-E252-898D-74F702E63C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E13E3E-0F62-64D0-0D51-C940F0288889}"/>
              </a:ext>
            </a:extLst>
          </p:cNvPr>
          <p:cNvSpPr>
            <a:spLocks noGrp="1"/>
          </p:cNvSpPr>
          <p:nvPr>
            <p:ph type="sldNum" sz="quarter" idx="5"/>
          </p:nvPr>
        </p:nvSpPr>
        <p:spPr/>
        <p:txBody>
          <a:bodyPr/>
          <a:lstStyle/>
          <a:p>
            <a:fld id="{D1F3B76A-638E-40AE-908A-292D07672AC2}" type="slidenum">
              <a:rPr lang="en-US" smtClean="0"/>
              <a:t>30</a:t>
            </a:fld>
            <a:endParaRPr lang="en-US"/>
          </a:p>
        </p:txBody>
      </p:sp>
    </p:spTree>
    <p:extLst>
      <p:ext uri="{BB962C8B-B14F-4D97-AF65-F5344CB8AC3E}">
        <p14:creationId xmlns:p14="http://schemas.microsoft.com/office/powerpoint/2010/main" val="197532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A42C-E328-8790-22FC-D3C806051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ECE16-6450-3DD4-62BD-91478E74D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BAF3E-6425-A118-1702-910C0EDF69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07CF31-3465-1643-B0E8-9F1BBBBE50AA}"/>
              </a:ext>
            </a:extLst>
          </p:cNvPr>
          <p:cNvSpPr>
            <a:spLocks noGrp="1"/>
          </p:cNvSpPr>
          <p:nvPr>
            <p:ph type="sldNum" sz="quarter" idx="5"/>
          </p:nvPr>
        </p:nvSpPr>
        <p:spPr/>
        <p:txBody>
          <a:bodyPr/>
          <a:lstStyle/>
          <a:p>
            <a:fld id="{D1F3B76A-638E-40AE-908A-292D07672AC2}" type="slidenum">
              <a:rPr lang="en-US" smtClean="0"/>
              <a:t>31</a:t>
            </a:fld>
            <a:endParaRPr lang="en-US"/>
          </a:p>
        </p:txBody>
      </p:sp>
    </p:spTree>
    <p:extLst>
      <p:ext uri="{BB962C8B-B14F-4D97-AF65-F5344CB8AC3E}">
        <p14:creationId xmlns:p14="http://schemas.microsoft.com/office/powerpoint/2010/main" val="1182923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D50C0-62F9-383B-65A7-984DA733B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A5C27-C95D-FF73-4DE0-9BCCF4F2D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3B08E-D3D8-6F2A-3553-3684255858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C0D83E-9C66-3726-BF8C-2A0BE6E62363}"/>
              </a:ext>
            </a:extLst>
          </p:cNvPr>
          <p:cNvSpPr>
            <a:spLocks noGrp="1"/>
          </p:cNvSpPr>
          <p:nvPr>
            <p:ph type="sldNum" sz="quarter" idx="5"/>
          </p:nvPr>
        </p:nvSpPr>
        <p:spPr/>
        <p:txBody>
          <a:bodyPr/>
          <a:lstStyle/>
          <a:p>
            <a:pPr marL="0" marR="0" lvl="0" indent="0" algn="r" defTabSz="608625" rtl="0" eaLnBrk="1" fontAlgn="auto" latinLnBrk="0" hangingPunct="1">
              <a:lnSpc>
                <a:spcPct val="100000"/>
              </a:lnSpc>
              <a:spcBef>
                <a:spcPts val="0"/>
              </a:spcBef>
              <a:spcAft>
                <a:spcPts val="0"/>
              </a:spcAft>
              <a:buClrTx/>
              <a:buSzTx/>
              <a:buFontTx/>
              <a:buNone/>
              <a:tabLst/>
              <a:defRPr/>
            </a:pPr>
            <a:fld id="{74399E87-05E3-4639-8028-143D94A5DB22}" type="slidenum">
              <a:rPr kumimoji="0" lang="en-US" sz="1200" b="0" i="0" u="none" strike="noStrike" kern="1200" cap="none" spc="0" normalizeH="0" baseline="0" noProof="0" smtClean="0">
                <a:ln>
                  <a:noFill/>
                </a:ln>
                <a:solidFill>
                  <a:prstClr val="black"/>
                </a:solidFill>
                <a:effectLst/>
                <a:uLnTx/>
                <a:uFillTx/>
                <a:latin typeface="Encode Sans Normal Black"/>
                <a:ea typeface="+mn-ea"/>
                <a:cs typeface="+mn-cs"/>
              </a:rPr>
              <a:pPr marL="0" marR="0" lvl="0" indent="0" algn="r" defTabSz="608625"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Encode Sans Normal Black"/>
              <a:ea typeface="+mn-ea"/>
              <a:cs typeface="+mn-cs"/>
            </a:endParaRPr>
          </a:p>
        </p:txBody>
      </p:sp>
    </p:spTree>
    <p:extLst>
      <p:ext uri="{BB962C8B-B14F-4D97-AF65-F5344CB8AC3E}">
        <p14:creationId xmlns:p14="http://schemas.microsoft.com/office/powerpoint/2010/main" val="3722498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D598A-E6EC-F0CC-8F9A-DCF6383A6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9AC48-B19D-BBE5-D9CC-9052446B3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170D9-8519-E5D2-5326-C0601B4C8D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5A0FF1-0082-BDAA-4F3C-106BA2361C47}"/>
              </a:ext>
            </a:extLst>
          </p:cNvPr>
          <p:cNvSpPr>
            <a:spLocks noGrp="1"/>
          </p:cNvSpPr>
          <p:nvPr>
            <p:ph type="sldNum" sz="quarter" idx="5"/>
          </p:nvPr>
        </p:nvSpPr>
        <p:spPr/>
        <p:txBody>
          <a:bodyPr/>
          <a:lstStyle/>
          <a:p>
            <a:pPr marL="0" marR="0" lvl="0" indent="0" algn="r" defTabSz="608625" rtl="0" eaLnBrk="1" fontAlgn="auto" latinLnBrk="0" hangingPunct="1">
              <a:lnSpc>
                <a:spcPct val="100000"/>
              </a:lnSpc>
              <a:spcBef>
                <a:spcPts val="0"/>
              </a:spcBef>
              <a:spcAft>
                <a:spcPts val="0"/>
              </a:spcAft>
              <a:buClrTx/>
              <a:buSzTx/>
              <a:buFontTx/>
              <a:buNone/>
              <a:tabLst/>
              <a:defRPr/>
            </a:pPr>
            <a:fld id="{74399E87-05E3-4639-8028-143D94A5DB22}" type="slidenum">
              <a:rPr kumimoji="0" lang="en-US" sz="1200" b="0" i="0" u="none" strike="noStrike" kern="1200" cap="none" spc="0" normalizeH="0" baseline="0" noProof="0" smtClean="0">
                <a:ln>
                  <a:noFill/>
                </a:ln>
                <a:solidFill>
                  <a:prstClr val="black"/>
                </a:solidFill>
                <a:effectLst/>
                <a:uLnTx/>
                <a:uFillTx/>
                <a:latin typeface="Encode Sans Normal Black"/>
                <a:ea typeface="+mn-ea"/>
                <a:cs typeface="+mn-cs"/>
              </a:rPr>
              <a:pPr marL="0" marR="0" lvl="0" indent="0" algn="r" defTabSz="60862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Encode Sans Normal Black"/>
              <a:ea typeface="+mn-ea"/>
              <a:cs typeface="+mn-cs"/>
            </a:endParaRPr>
          </a:p>
        </p:txBody>
      </p:sp>
    </p:spTree>
    <p:extLst>
      <p:ext uri="{BB962C8B-B14F-4D97-AF65-F5344CB8AC3E}">
        <p14:creationId xmlns:p14="http://schemas.microsoft.com/office/powerpoint/2010/main" val="3579548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C187-5048-A568-911B-F9AC37C3D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9F738-78DD-168E-6D65-8FF5A27B2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192AE-6358-AEE9-79F7-FC9946AD96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DC5576-4D6E-2305-55C4-0D79027E2C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10AEF-D44A-4C21-8630-1878445977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326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21674-3B54-26F0-C8A5-413D0506E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8547A-A8A9-4546-4162-8270378C6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D71B1-89DB-8229-A692-279A56AECDFC}"/>
              </a:ext>
            </a:extLst>
          </p:cNvPr>
          <p:cNvSpPr>
            <a:spLocks noGrp="1"/>
          </p:cNvSpPr>
          <p:nvPr>
            <p:ph type="body" idx="1"/>
          </p:nvPr>
        </p:nvSpPr>
        <p:spPr/>
        <p:txBody>
          <a:bodyPr/>
          <a:lstStyle/>
          <a:p>
            <a:pPr marL="174708" indent="-174708">
              <a:buFontTx/>
              <a:buChar char="-"/>
            </a:pPr>
            <a:endParaRPr lang="en-US" dirty="0"/>
          </a:p>
        </p:txBody>
      </p:sp>
      <p:sp>
        <p:nvSpPr>
          <p:cNvPr id="4" name="Slide Number Placeholder 3">
            <a:extLst>
              <a:ext uri="{FF2B5EF4-FFF2-40B4-BE49-F238E27FC236}">
                <a16:creationId xmlns:a16="http://schemas.microsoft.com/office/drawing/2014/main" id="{330AF892-103A-A595-1A73-2417B282C63A}"/>
              </a:ext>
            </a:extLst>
          </p:cNvPr>
          <p:cNvSpPr>
            <a:spLocks noGrp="1"/>
          </p:cNvSpPr>
          <p:nvPr>
            <p:ph type="sldNum" sz="quarter" idx="5"/>
          </p:nvPr>
        </p:nvSpPr>
        <p:spPr/>
        <p:txBody>
          <a:bodyPr/>
          <a:lstStyle/>
          <a:p>
            <a:fld id="{E7D27030-32D9-44F9-B6FE-77F3B65DBE88}" type="slidenum">
              <a:rPr lang="en-US" smtClean="0"/>
              <a:t>38</a:t>
            </a:fld>
            <a:endParaRPr lang="en-US"/>
          </a:p>
        </p:txBody>
      </p:sp>
    </p:spTree>
    <p:extLst>
      <p:ext uri="{BB962C8B-B14F-4D97-AF65-F5344CB8AC3E}">
        <p14:creationId xmlns:p14="http://schemas.microsoft.com/office/powerpoint/2010/main" val="1877740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47</a:t>
            </a:fld>
            <a:endParaRPr lang="en-US" dirty="0"/>
          </a:p>
        </p:txBody>
      </p:sp>
    </p:spTree>
    <p:extLst>
      <p:ext uri="{BB962C8B-B14F-4D97-AF65-F5344CB8AC3E}">
        <p14:creationId xmlns:p14="http://schemas.microsoft.com/office/powerpoint/2010/main" val="338416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B7AA1-89D0-BED7-0237-D98592AD0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E1C95-240D-9D24-775D-BBBEBBB82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7C7E3-1F77-BD36-E3F4-C1D268CA6032}"/>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9FEB582-80FA-7FFD-A14D-C6563AE821B5}"/>
              </a:ext>
            </a:extLst>
          </p:cNvPr>
          <p:cNvSpPr>
            <a:spLocks noGrp="1"/>
          </p:cNvSpPr>
          <p:nvPr>
            <p:ph type="sldNum" sz="quarter" idx="10"/>
          </p:nvPr>
        </p:nvSpPr>
        <p:spPr/>
        <p:txBody>
          <a:bodyPr/>
          <a:lstStyle/>
          <a:p>
            <a:fld id="{D4A39D37-EB39-9B49-85DF-DD837FDB43E8}" type="slidenum">
              <a:rPr lang="en-US" smtClean="0"/>
              <a:t>48</a:t>
            </a:fld>
            <a:endParaRPr lang="en-US" dirty="0"/>
          </a:p>
        </p:txBody>
      </p:sp>
    </p:spTree>
    <p:extLst>
      <p:ext uri="{BB962C8B-B14F-4D97-AF65-F5344CB8AC3E}">
        <p14:creationId xmlns:p14="http://schemas.microsoft.com/office/powerpoint/2010/main" val="350918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c9e528b7e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c9e528b7e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F51A9-780E-A678-02C6-AD3B707EF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5ACB7-B032-8B5D-FA57-45643E614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06FE5-2530-3A1C-BE98-E9B4D7EA825B}"/>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263ED1A-EE91-C6C3-DE3A-C35EA27125C9}"/>
              </a:ext>
            </a:extLst>
          </p:cNvPr>
          <p:cNvSpPr>
            <a:spLocks noGrp="1"/>
          </p:cNvSpPr>
          <p:nvPr>
            <p:ph type="sldNum" sz="quarter" idx="10"/>
          </p:nvPr>
        </p:nvSpPr>
        <p:spPr/>
        <p:txBody>
          <a:bodyPr/>
          <a:lstStyle/>
          <a:p>
            <a:fld id="{D4A39D37-EB39-9B49-85DF-DD837FDB43E8}" type="slidenum">
              <a:rPr lang="en-US" smtClean="0"/>
              <a:t>49</a:t>
            </a:fld>
            <a:endParaRPr lang="en-US" dirty="0"/>
          </a:p>
        </p:txBody>
      </p:sp>
    </p:spTree>
    <p:extLst>
      <p:ext uri="{BB962C8B-B14F-4D97-AF65-F5344CB8AC3E}">
        <p14:creationId xmlns:p14="http://schemas.microsoft.com/office/powerpoint/2010/main" val="3687208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55A60-61B1-CE78-670F-7070D312D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D09E6-3107-96FD-DE85-F1963881E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FFEFE-D6CE-F04B-4C93-37A2B1226B84}"/>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2F0ED03-51DF-D612-B997-A53D2BAF5165}"/>
              </a:ext>
            </a:extLst>
          </p:cNvPr>
          <p:cNvSpPr>
            <a:spLocks noGrp="1"/>
          </p:cNvSpPr>
          <p:nvPr>
            <p:ph type="sldNum" sz="quarter" idx="10"/>
          </p:nvPr>
        </p:nvSpPr>
        <p:spPr/>
        <p:txBody>
          <a:bodyPr/>
          <a:lstStyle/>
          <a:p>
            <a:fld id="{D4A39D37-EB39-9B49-85DF-DD837FDB43E8}" type="slidenum">
              <a:rPr lang="en-US" smtClean="0"/>
              <a:t>50</a:t>
            </a:fld>
            <a:endParaRPr lang="en-US" dirty="0"/>
          </a:p>
        </p:txBody>
      </p:sp>
    </p:spTree>
    <p:extLst>
      <p:ext uri="{BB962C8B-B14F-4D97-AF65-F5344CB8AC3E}">
        <p14:creationId xmlns:p14="http://schemas.microsoft.com/office/powerpoint/2010/main" val="546658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49834-3319-F7F0-9817-CB0CC8FCC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BE909-174E-3DF8-42A8-FA452DD53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6456B-6468-9217-20F4-0412A80AAD2C}"/>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2C78BE7-D197-DAE2-27FD-20F2C52A1D01}"/>
              </a:ext>
            </a:extLst>
          </p:cNvPr>
          <p:cNvSpPr>
            <a:spLocks noGrp="1"/>
          </p:cNvSpPr>
          <p:nvPr>
            <p:ph type="sldNum" sz="quarter" idx="10"/>
          </p:nvPr>
        </p:nvSpPr>
        <p:spPr/>
        <p:txBody>
          <a:bodyPr/>
          <a:lstStyle/>
          <a:p>
            <a:fld id="{D4A39D37-EB39-9B49-85DF-DD837FDB43E8}" type="slidenum">
              <a:rPr lang="en-US" smtClean="0"/>
              <a:t>51</a:t>
            </a:fld>
            <a:endParaRPr lang="en-US" dirty="0"/>
          </a:p>
        </p:txBody>
      </p:sp>
    </p:spTree>
    <p:extLst>
      <p:ext uri="{BB962C8B-B14F-4D97-AF65-F5344CB8AC3E}">
        <p14:creationId xmlns:p14="http://schemas.microsoft.com/office/powerpoint/2010/main" val="373106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52</a:t>
            </a:fld>
            <a:endParaRPr lang="en-US" dirty="0"/>
          </a:p>
        </p:txBody>
      </p:sp>
    </p:spTree>
    <p:extLst>
      <p:ext uri="{BB962C8B-B14F-4D97-AF65-F5344CB8AC3E}">
        <p14:creationId xmlns:p14="http://schemas.microsoft.com/office/powerpoint/2010/main" val="2865424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defTabSz="937884">
              <a:defRPr/>
            </a:pPr>
            <a:fld id="{AF34B085-9985-4E80-A3C4-1D4EDEF47347}" type="datetime3">
              <a:rPr lang="en-US">
                <a:solidFill>
                  <a:srgbClr val="000000"/>
                </a:solidFill>
                <a:latin typeface="Arial"/>
              </a:rPr>
              <a:pPr defTabSz="937884">
                <a:defRPr/>
              </a:pPr>
              <a:t>16 April 2026</a:t>
            </a:fld>
            <a:endParaRPr lang="en-US">
              <a:solidFill>
                <a:srgbClr val="000000"/>
              </a:solidFill>
              <a:latin typeface="Arial"/>
            </a:endParaRPr>
          </a:p>
        </p:txBody>
      </p:sp>
      <p:sp>
        <p:nvSpPr>
          <p:cNvPr id="5" name="Slide Number Placeholder 4"/>
          <p:cNvSpPr>
            <a:spLocks noGrp="1"/>
          </p:cNvSpPr>
          <p:nvPr>
            <p:ph type="sldNum" sz="quarter" idx="5"/>
          </p:nvPr>
        </p:nvSpPr>
        <p:spPr/>
        <p:txBody>
          <a:bodyPr/>
          <a:lstStyle/>
          <a:p>
            <a:pPr defTabSz="937884">
              <a:defRPr/>
            </a:pPr>
            <a:fld id="{CF5EBCF4-26FC-4F76-8DA1-52FDDC328D44}" type="slidenum">
              <a:rPr lang="en-US">
                <a:solidFill>
                  <a:srgbClr val="000000"/>
                </a:solidFill>
                <a:latin typeface="Arial"/>
              </a:rPr>
              <a:pPr defTabSz="937884">
                <a:defRPr/>
              </a:pPr>
              <a:t>54</a:t>
            </a:fld>
            <a:endParaRPr lang="en-US">
              <a:solidFill>
                <a:srgbClr val="000000"/>
              </a:solidFill>
              <a:latin typeface="Arial"/>
            </a:endParaRPr>
          </a:p>
        </p:txBody>
      </p:sp>
    </p:spTree>
    <p:extLst>
      <p:ext uri="{BB962C8B-B14F-4D97-AF65-F5344CB8AC3E}">
        <p14:creationId xmlns:p14="http://schemas.microsoft.com/office/powerpoint/2010/main" val="3174106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6571E-527A-BF0F-AE10-38BC1A598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3A404-F1C0-190E-60C0-87EF0EBC24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670361-529B-4583-77E4-66A9E00AA0A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1C0D13A-2B16-FCBB-7E29-F6EE29CF7D27}"/>
              </a:ext>
            </a:extLst>
          </p:cNvPr>
          <p:cNvSpPr>
            <a:spLocks noGrp="1"/>
          </p:cNvSpPr>
          <p:nvPr>
            <p:ph type="dt" idx="1"/>
          </p:nvPr>
        </p:nvSpPr>
        <p:spPr/>
        <p:txBody>
          <a:bodyPr/>
          <a:lstStyle/>
          <a:p>
            <a:pPr defTabSz="904159">
              <a:defRPr/>
            </a:pPr>
            <a:fld id="{1DF34805-1F01-4BDA-A8CA-FCEA2B4BC8D0}" type="datetime3">
              <a:rPr lang="en-US">
                <a:solidFill>
                  <a:srgbClr val="000000"/>
                </a:solidFill>
                <a:latin typeface="Arial"/>
              </a:rPr>
              <a:pPr defTabSz="904159">
                <a:defRPr/>
              </a:pPr>
              <a:t>16 April 2026</a:t>
            </a:fld>
            <a:endParaRPr lang="en-US">
              <a:solidFill>
                <a:srgbClr val="000000"/>
              </a:solidFill>
              <a:latin typeface="Arial"/>
            </a:endParaRPr>
          </a:p>
        </p:txBody>
      </p:sp>
      <p:sp>
        <p:nvSpPr>
          <p:cNvPr id="5" name="Slide Number Placeholder 4">
            <a:extLst>
              <a:ext uri="{FF2B5EF4-FFF2-40B4-BE49-F238E27FC236}">
                <a16:creationId xmlns:a16="http://schemas.microsoft.com/office/drawing/2014/main" id="{24EA31D3-6567-4DD8-F041-7C155030ECF4}"/>
              </a:ext>
            </a:extLst>
          </p:cNvPr>
          <p:cNvSpPr>
            <a:spLocks noGrp="1"/>
          </p:cNvSpPr>
          <p:nvPr>
            <p:ph type="sldNum" sz="quarter" idx="5"/>
          </p:nvPr>
        </p:nvSpPr>
        <p:spPr/>
        <p:txBody>
          <a:bodyPr/>
          <a:lstStyle/>
          <a:p>
            <a:pPr defTabSz="904159">
              <a:defRPr/>
            </a:pPr>
            <a:fld id="{CF5EBCF4-26FC-4F76-8DA1-52FDDC328D44}" type="slidenum">
              <a:rPr lang="en-US">
                <a:solidFill>
                  <a:srgbClr val="000000"/>
                </a:solidFill>
                <a:latin typeface="Arial"/>
              </a:rPr>
              <a:pPr defTabSz="904159">
                <a:defRPr/>
              </a:pPr>
              <a:t>55</a:t>
            </a:fld>
            <a:endParaRPr lang="en-US">
              <a:solidFill>
                <a:srgbClr val="000000"/>
              </a:solidFill>
              <a:latin typeface="Arial"/>
            </a:endParaRPr>
          </a:p>
        </p:txBody>
      </p:sp>
    </p:spTree>
    <p:extLst>
      <p:ext uri="{BB962C8B-B14F-4D97-AF65-F5344CB8AC3E}">
        <p14:creationId xmlns:p14="http://schemas.microsoft.com/office/powerpoint/2010/main" val="597813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28FA8-EF58-4F12-5582-4C63A897F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63488-491F-6392-3EA5-98E5B0FC93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33A446-7DF0-5DBC-CD8E-A8E9713E4F0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F9FBB9E-EB58-AB58-8993-6C0B0003A06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80F4A-A04A-4687-B973-49EF2D1BE47E}"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 April 2026</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9D911C52-381D-D79E-3437-5464181B47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14444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57B52-6713-E06C-8456-4E1109E76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10145-293E-B780-4309-69628F472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4EAFA-5DAE-32F0-59E8-266E188F79C0}"/>
              </a:ext>
            </a:extLst>
          </p:cNvPr>
          <p:cNvSpPr>
            <a:spLocks noGrp="1"/>
          </p:cNvSpPr>
          <p:nvPr>
            <p:ph type="body" idx="1"/>
          </p:nvPr>
        </p:nvSpPr>
        <p:spPr/>
        <p:txBody>
          <a:bodyPr/>
          <a:lstStyle/>
          <a:p>
            <a:pPr marL="174708" indent="-174708">
              <a:buFontTx/>
              <a:buChar char="-"/>
            </a:pPr>
            <a:endParaRPr lang="en-US" dirty="0"/>
          </a:p>
        </p:txBody>
      </p:sp>
      <p:sp>
        <p:nvSpPr>
          <p:cNvPr id="4" name="Slide Number Placeholder 3">
            <a:extLst>
              <a:ext uri="{FF2B5EF4-FFF2-40B4-BE49-F238E27FC236}">
                <a16:creationId xmlns:a16="http://schemas.microsoft.com/office/drawing/2014/main" id="{8FB8B021-A4D7-44FD-331B-CBE7B9FABF1B}"/>
              </a:ext>
            </a:extLst>
          </p:cNvPr>
          <p:cNvSpPr>
            <a:spLocks noGrp="1"/>
          </p:cNvSpPr>
          <p:nvPr>
            <p:ph type="sldNum" sz="quarter" idx="5"/>
          </p:nvPr>
        </p:nvSpPr>
        <p:spPr/>
        <p:txBody>
          <a:bodyPr/>
          <a:lstStyle/>
          <a:p>
            <a:fld id="{E7D27030-32D9-44F9-B6FE-77F3B65DBE88}" type="slidenum">
              <a:rPr lang="en-US" smtClean="0"/>
              <a:t>60</a:t>
            </a:fld>
            <a:endParaRPr lang="en-US"/>
          </a:p>
        </p:txBody>
      </p:sp>
    </p:spTree>
    <p:extLst>
      <p:ext uri="{BB962C8B-B14F-4D97-AF65-F5344CB8AC3E}">
        <p14:creationId xmlns:p14="http://schemas.microsoft.com/office/powerpoint/2010/main" val="192799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cacaf0906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cacaf0906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9e528b7e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c9e528b7e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9e528b7e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c9e528b7e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c9e528b7e8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c9e528b7e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c9e528b7e8_0_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c9e528b7e8_0_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c9e528b7e8_0_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c9e528b7e8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10" Type="http://schemas.openxmlformats.org/officeDocument/2006/relationships/image" Target="../media/image6.svg"/><Relationship Id="rId4" Type="http://schemas.openxmlformats.org/officeDocument/2006/relationships/tags" Target="../tags/tag4.xml"/><Relationship Id="rId9"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7.emf"/><Relationship Id="rId4" Type="http://schemas.openxmlformats.org/officeDocument/2006/relationships/tags" Target="../tags/tag9.xml"/><Relationship Id="rId9" Type="http://schemas.openxmlformats.org/officeDocument/2006/relationships/oleObject" Target="../embeddings/oleObject2.bin"/></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6.sv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7.emf"/><Relationship Id="rId5" Type="http://schemas.openxmlformats.org/officeDocument/2006/relationships/tags" Target="../tags/tag17.xml"/><Relationship Id="rId10" Type="http://schemas.openxmlformats.org/officeDocument/2006/relationships/oleObject" Target="../embeddings/oleObject3.bin"/><Relationship Id="rId4" Type="http://schemas.openxmlformats.org/officeDocument/2006/relationships/tags" Target="../tags/tag16.xml"/><Relationship Id="rId9"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6.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7.emf"/><Relationship Id="rId5" Type="http://schemas.openxmlformats.org/officeDocument/2006/relationships/tags" Target="../tags/tag25.xml"/><Relationship Id="rId10" Type="http://schemas.openxmlformats.org/officeDocument/2006/relationships/oleObject" Target="../embeddings/oleObject4.bin"/><Relationship Id="rId4" Type="http://schemas.openxmlformats.org/officeDocument/2006/relationships/tags" Target="../tags/tag24.xml"/><Relationship Id="rId9"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EC09-CBC6-CE3C-1346-2C4925CEB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6012E9-1003-D00F-4C46-81623617A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3A3D1-D78D-2125-FF34-3922A355FDA4}"/>
              </a:ext>
            </a:extLst>
          </p:cNvPr>
          <p:cNvSpPr>
            <a:spLocks noGrp="1"/>
          </p:cNvSpPr>
          <p:nvPr>
            <p:ph type="dt" sz="half" idx="10"/>
          </p:nvPr>
        </p:nvSpPr>
        <p:spPr/>
        <p:txBody>
          <a:bodyPr/>
          <a:lstStyle/>
          <a:p>
            <a:fld id="{92538219-6E45-4D12-B767-46F92D5844D4}" type="datetime1">
              <a:rPr lang="en-US" smtClean="0"/>
              <a:t>4/16/2026</a:t>
            </a:fld>
            <a:endParaRPr lang="en-US"/>
          </a:p>
        </p:txBody>
      </p:sp>
      <p:sp>
        <p:nvSpPr>
          <p:cNvPr id="5" name="Footer Placeholder 4">
            <a:extLst>
              <a:ext uri="{FF2B5EF4-FFF2-40B4-BE49-F238E27FC236}">
                <a16:creationId xmlns:a16="http://schemas.microsoft.com/office/drawing/2014/main" id="{1C4E75BD-A4EC-35D6-6C59-D01F3BDFA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1042B-B898-3FC8-A95A-73DFE23CFD8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817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CEF05-BEAA-BBD6-9ECE-10BC66920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EC13F3-4A93-EE73-FF06-8EA3D4E0F5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72F73-8BA1-D106-CF89-BCDB2EDF4FB6}"/>
              </a:ext>
            </a:extLst>
          </p:cNvPr>
          <p:cNvSpPr>
            <a:spLocks noGrp="1"/>
          </p:cNvSpPr>
          <p:nvPr>
            <p:ph type="dt" sz="half" idx="10"/>
          </p:nvPr>
        </p:nvSpPr>
        <p:spPr/>
        <p:txBody>
          <a:bodyPr/>
          <a:lstStyle/>
          <a:p>
            <a:fld id="{836430B8-6059-41E5-A5DC-C07A76F5859A}" type="datetime1">
              <a:rPr lang="en-US" smtClean="0"/>
              <a:t>4/16/2026</a:t>
            </a:fld>
            <a:endParaRPr lang="en-US"/>
          </a:p>
        </p:txBody>
      </p:sp>
      <p:sp>
        <p:nvSpPr>
          <p:cNvPr id="5" name="Footer Placeholder 4">
            <a:extLst>
              <a:ext uri="{FF2B5EF4-FFF2-40B4-BE49-F238E27FC236}">
                <a16:creationId xmlns:a16="http://schemas.microsoft.com/office/drawing/2014/main" id="{2214BA34-5D22-75BC-B6AF-8E059AD66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94599-FA76-06BB-FC6D-90C40C7D2237}"/>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2416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27AF85-FF02-8ABB-847D-BD86D19CDB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A4F136-68C1-D231-4821-E52F7B65CA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FE250-6471-39F9-A941-7E52DE16E579}"/>
              </a:ext>
            </a:extLst>
          </p:cNvPr>
          <p:cNvSpPr>
            <a:spLocks noGrp="1"/>
          </p:cNvSpPr>
          <p:nvPr>
            <p:ph type="dt" sz="half" idx="10"/>
          </p:nvPr>
        </p:nvSpPr>
        <p:spPr/>
        <p:txBody>
          <a:bodyPr/>
          <a:lstStyle/>
          <a:p>
            <a:fld id="{A09D0CB7-D16E-4358-B7F4-EA4A24554592}" type="datetime1">
              <a:rPr lang="en-US" smtClean="0"/>
              <a:t>4/16/2026</a:t>
            </a:fld>
            <a:endParaRPr lang="en-US"/>
          </a:p>
        </p:txBody>
      </p:sp>
      <p:sp>
        <p:nvSpPr>
          <p:cNvPr id="5" name="Footer Placeholder 4">
            <a:extLst>
              <a:ext uri="{FF2B5EF4-FFF2-40B4-BE49-F238E27FC236}">
                <a16:creationId xmlns:a16="http://schemas.microsoft.com/office/drawing/2014/main" id="{A3530B3A-06D6-9B46-104C-C448EC6EDF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72D270-11E3-19CE-6479-9688748D5CB0}"/>
              </a:ext>
            </a:extLst>
          </p:cNvPr>
          <p:cNvSpPr>
            <a:spLocks noGrp="1"/>
          </p:cNvSpPr>
          <p:nvPr>
            <p:ph type="sldNum" sz="quarter" idx="12"/>
          </p:nvPr>
        </p:nvSpPr>
        <p:spPr/>
        <p:txBody>
          <a:body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19402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extLst>
      <p:ext uri="{BB962C8B-B14F-4D97-AF65-F5344CB8AC3E}">
        <p14:creationId xmlns:p14="http://schemas.microsoft.com/office/powerpoint/2010/main" val="276968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A8271F-576B-012C-5521-ED58DFD8D60B}"/>
              </a:ext>
            </a:extLst>
          </p:cNvPr>
          <p:cNvSpPr/>
          <p:nvPr userDrawn="1"/>
        </p:nvSpPr>
        <p:spPr>
          <a:xfrm>
            <a:off x="0" y="5184662"/>
            <a:ext cx="12192000" cy="1673338"/>
          </a:xfrm>
          <a:prstGeom prst="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text&#10;&#10;Description automatically generated">
            <a:extLst>
              <a:ext uri="{FF2B5EF4-FFF2-40B4-BE49-F238E27FC236}">
                <a16:creationId xmlns:a16="http://schemas.microsoft.com/office/drawing/2014/main" id="{28B37A10-3F3D-61B8-47F6-ED17711DBB53}"/>
              </a:ext>
            </a:extLst>
          </p:cNvPr>
          <p:cNvPicPr>
            <a:picLocks noChangeAspect="1"/>
          </p:cNvPicPr>
          <p:nvPr userDrawn="1"/>
        </p:nvPicPr>
        <p:blipFill>
          <a:blip r:embed="rId2"/>
          <a:stretch>
            <a:fillRect/>
          </a:stretch>
        </p:blipFill>
        <p:spPr>
          <a:xfrm>
            <a:off x="8885567" y="5596533"/>
            <a:ext cx="2950834" cy="913621"/>
          </a:xfrm>
          <a:prstGeom prst="rect">
            <a:avLst/>
          </a:prstGeom>
        </p:spPr>
      </p:pic>
      <p:pic>
        <p:nvPicPr>
          <p:cNvPr id="5" name="Picture 4">
            <a:extLst>
              <a:ext uri="{FF2B5EF4-FFF2-40B4-BE49-F238E27FC236}">
                <a16:creationId xmlns:a16="http://schemas.microsoft.com/office/drawing/2014/main" id="{330E39F0-5EF4-CD2D-065A-54865F4EA183}"/>
              </a:ext>
            </a:extLst>
          </p:cNvPr>
          <p:cNvPicPr>
            <a:picLocks noChangeAspect="1"/>
          </p:cNvPicPr>
          <p:nvPr userDrawn="1"/>
        </p:nvPicPr>
        <p:blipFill rotWithShape="1">
          <a:blip r:embed="rId3">
            <a:clrChange>
              <a:clrFrom>
                <a:srgbClr val="FFFFFF"/>
              </a:clrFrom>
              <a:clrTo>
                <a:srgbClr val="FFFFFF">
                  <a:alpha val="0"/>
                </a:srgbClr>
              </a:clrTo>
            </a:clrChange>
          </a:blip>
          <a:srcRect l="24587" b="16123"/>
          <a:stretch/>
        </p:blipFill>
        <p:spPr>
          <a:xfrm>
            <a:off x="0" y="5184662"/>
            <a:ext cx="8389257" cy="1737364"/>
          </a:xfrm>
          <a:prstGeom prst="rect">
            <a:avLst/>
          </a:prstGeom>
        </p:spPr>
      </p:pic>
    </p:spTree>
    <p:extLst>
      <p:ext uri="{BB962C8B-B14F-4D97-AF65-F5344CB8AC3E}">
        <p14:creationId xmlns:p14="http://schemas.microsoft.com/office/powerpoint/2010/main" val="1589247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882650" y="1914525"/>
            <a:ext cx="10452100" cy="4549775"/>
          </a:xfrm>
        </p:spPr>
        <p:txBody>
          <a:bodyPr>
            <a:normAutofit/>
          </a:bodyPr>
          <a:lstStyle>
            <a:lvl1pPr marL="514350" indent="-514350">
              <a:buFont typeface="Arial" panose="020B0604020202020204" pitchFamily="34" charset="0"/>
              <a:buChar char="•"/>
              <a:defRPr sz="3600" baseline="0">
                <a:solidFill>
                  <a:schemeClr val="bg1"/>
                </a:solidFill>
              </a:defRPr>
            </a:lvl1pPr>
            <a:lvl2pPr marL="914400" indent="-457200">
              <a:buFont typeface="Arial" panose="020B0604020202020204" pitchFamily="34" charset="0"/>
              <a:buChar char="•"/>
              <a:defRPr sz="3200" baseline="0">
                <a:solidFill>
                  <a:schemeClr val="bg1"/>
                </a:solidFill>
                <a:latin typeface="+mn-lt"/>
              </a:defRPr>
            </a:lvl2pPr>
            <a:lvl3pPr marL="1371600" indent="-457200">
              <a:buFont typeface="Arial" panose="020B0604020202020204" pitchFamily="34" charset="0"/>
              <a:buChar char="•"/>
              <a:defRPr sz="2800" baseline="0">
                <a:solidFill>
                  <a:schemeClr val="bg1"/>
                </a:solidFill>
              </a:defRPr>
            </a:lvl3pPr>
            <a:lvl4pPr marL="1714500" indent="-342900">
              <a:buFont typeface="Arial" panose="020B0604020202020204" pitchFamily="34" charset="0"/>
              <a:buChar char="•"/>
              <a:defRPr sz="2400" baseline="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317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genda - Alt 1">
  <p:cSld name="Agenda - Alt 1">
    <p:bg>
      <p:bgPr>
        <a:solidFill>
          <a:schemeClr val="dk2"/>
        </a:solidFill>
        <a:effectLst/>
      </p:bgPr>
    </p:bg>
    <p:spTree>
      <p:nvGrpSpPr>
        <p:cNvPr id="1" name="Shape 96"/>
        <p:cNvGrpSpPr/>
        <p:nvPr/>
      </p:nvGrpSpPr>
      <p:grpSpPr>
        <a:xfrm>
          <a:off x="0" y="0"/>
          <a:ext cx="0" cy="0"/>
          <a:chOff x="0" y="0"/>
          <a:chExt cx="0" cy="0"/>
        </a:xfrm>
      </p:grpSpPr>
      <p:sp>
        <p:nvSpPr>
          <p:cNvPr id="97" name="Google Shape;97;p10"/>
          <p:cNvSpPr txBox="1">
            <a:spLocks noGrp="1"/>
          </p:cNvSpPr>
          <p:nvPr>
            <p:ph type="title"/>
          </p:nvPr>
        </p:nvSpPr>
        <p:spPr>
          <a:xfrm>
            <a:off x="361311" y="2646700"/>
            <a:ext cx="4457200" cy="332399"/>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400"/>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a:endParaRPr/>
          </a:p>
        </p:txBody>
      </p:sp>
      <p:sp>
        <p:nvSpPr>
          <p:cNvPr id="98" name="Google Shape;98;p10"/>
          <p:cNvSpPr txBox="1">
            <a:spLocks noGrp="1"/>
          </p:cNvSpPr>
          <p:nvPr>
            <p:ph type="title" idx="2"/>
          </p:nvPr>
        </p:nvSpPr>
        <p:spPr>
          <a:xfrm>
            <a:off x="361311" y="3897100"/>
            <a:ext cx="4457200" cy="332399"/>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2400">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9pPr>
          </a:lstStyle>
          <a:p>
            <a:endParaRPr/>
          </a:p>
        </p:txBody>
      </p:sp>
      <p:sp>
        <p:nvSpPr>
          <p:cNvPr id="99" name="Google Shape;99;p10"/>
          <p:cNvSpPr txBox="1">
            <a:spLocks noGrp="1"/>
          </p:cNvSpPr>
          <p:nvPr>
            <p:ph type="title" idx="3"/>
          </p:nvPr>
        </p:nvSpPr>
        <p:spPr>
          <a:xfrm>
            <a:off x="361311" y="5147500"/>
            <a:ext cx="4457200" cy="332399"/>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2400">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9pPr>
          </a:lstStyle>
          <a:p>
            <a:endParaRPr/>
          </a:p>
        </p:txBody>
      </p:sp>
      <p:sp>
        <p:nvSpPr>
          <p:cNvPr id="100" name="Google Shape;100;p10"/>
          <p:cNvSpPr txBox="1">
            <a:spLocks noGrp="1"/>
          </p:cNvSpPr>
          <p:nvPr>
            <p:ph type="title" idx="4"/>
          </p:nvPr>
        </p:nvSpPr>
        <p:spPr>
          <a:xfrm>
            <a:off x="6477756" y="2646700"/>
            <a:ext cx="4457200" cy="332399"/>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2400">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9pPr>
          </a:lstStyle>
          <a:p>
            <a:endParaRPr/>
          </a:p>
        </p:txBody>
      </p:sp>
      <p:sp>
        <p:nvSpPr>
          <p:cNvPr id="101" name="Google Shape;101;p10"/>
          <p:cNvSpPr txBox="1">
            <a:spLocks noGrp="1"/>
          </p:cNvSpPr>
          <p:nvPr>
            <p:ph type="title" idx="5"/>
          </p:nvPr>
        </p:nvSpPr>
        <p:spPr>
          <a:xfrm>
            <a:off x="6477756" y="3897100"/>
            <a:ext cx="4457200" cy="332399"/>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2400">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9pPr>
          </a:lstStyle>
          <a:p>
            <a:endParaRPr/>
          </a:p>
        </p:txBody>
      </p:sp>
      <p:sp>
        <p:nvSpPr>
          <p:cNvPr id="102" name="Google Shape;102;p10"/>
          <p:cNvSpPr txBox="1">
            <a:spLocks noGrp="1"/>
          </p:cNvSpPr>
          <p:nvPr>
            <p:ph type="title" idx="6"/>
          </p:nvPr>
        </p:nvSpPr>
        <p:spPr>
          <a:xfrm>
            <a:off x="6477756" y="5147500"/>
            <a:ext cx="4457200" cy="332399"/>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2400">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2400">
                <a:solidFill>
                  <a:schemeClr val="lt1"/>
                </a:solidFill>
                <a:latin typeface="Playfair Display"/>
                <a:ea typeface="Playfair Display"/>
                <a:cs typeface="Playfair Display"/>
                <a:sym typeface="Playfair Display"/>
              </a:defRPr>
            </a:lvl9pPr>
          </a:lstStyle>
          <a:p>
            <a:endParaRPr/>
          </a:p>
        </p:txBody>
      </p:sp>
      <p:sp>
        <p:nvSpPr>
          <p:cNvPr id="103" name="Google Shape;103;p10"/>
          <p:cNvSpPr txBox="1">
            <a:spLocks noGrp="1"/>
          </p:cNvSpPr>
          <p:nvPr>
            <p:ph type="title" idx="7"/>
          </p:nvPr>
        </p:nvSpPr>
        <p:spPr>
          <a:xfrm>
            <a:off x="368100" y="609600"/>
            <a:ext cx="11459200" cy="517001"/>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3733">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9pPr>
          </a:lstStyle>
          <a:p>
            <a:endParaRPr/>
          </a:p>
        </p:txBody>
      </p:sp>
      <p:sp>
        <p:nvSpPr>
          <p:cNvPr id="104" name="Google Shape;104;p10"/>
          <p:cNvSpPr txBox="1">
            <a:spLocks noGrp="1"/>
          </p:cNvSpPr>
          <p:nvPr>
            <p:ph type="subTitle" idx="1"/>
          </p:nvPr>
        </p:nvSpPr>
        <p:spPr>
          <a:xfrm>
            <a:off x="368100" y="6421267"/>
            <a:ext cx="2680000" cy="244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1400"/>
              <a:buFont typeface="Lato"/>
              <a:buNone/>
              <a:defRPr sz="1067"/>
            </a:lvl1pPr>
            <a:lvl2pPr lvl="1">
              <a:spcBef>
                <a:spcPts val="0"/>
              </a:spcBef>
              <a:spcAft>
                <a:spcPts val="0"/>
              </a:spcAft>
              <a:buClr>
                <a:schemeClr val="lt1"/>
              </a:buClr>
              <a:buSzPts val="1400"/>
              <a:buFont typeface="Lato"/>
              <a:buNone/>
              <a:defRPr/>
            </a:lvl2pPr>
            <a:lvl3pPr lvl="2">
              <a:spcBef>
                <a:spcPts val="0"/>
              </a:spcBef>
              <a:spcAft>
                <a:spcPts val="0"/>
              </a:spcAft>
              <a:buClr>
                <a:schemeClr val="lt1"/>
              </a:buClr>
              <a:buSzPts val="1400"/>
              <a:buFont typeface="Lato"/>
              <a:buNone/>
              <a:defRPr/>
            </a:lvl3pPr>
            <a:lvl4pPr lvl="3">
              <a:spcBef>
                <a:spcPts val="0"/>
              </a:spcBef>
              <a:spcAft>
                <a:spcPts val="0"/>
              </a:spcAft>
              <a:buClr>
                <a:schemeClr val="lt1"/>
              </a:buClr>
              <a:buSzPts val="1400"/>
              <a:buFont typeface="Lato"/>
              <a:buNone/>
              <a:defRPr/>
            </a:lvl4pPr>
            <a:lvl5pPr lvl="4">
              <a:spcBef>
                <a:spcPts val="0"/>
              </a:spcBef>
              <a:spcAft>
                <a:spcPts val="0"/>
              </a:spcAft>
              <a:buClr>
                <a:schemeClr val="lt1"/>
              </a:buClr>
              <a:buSzPts val="1400"/>
              <a:buFont typeface="Lato"/>
              <a:buNone/>
              <a:defRPr/>
            </a:lvl5pPr>
            <a:lvl6pPr lvl="5">
              <a:spcBef>
                <a:spcPts val="0"/>
              </a:spcBef>
              <a:spcAft>
                <a:spcPts val="0"/>
              </a:spcAft>
              <a:buClr>
                <a:schemeClr val="lt1"/>
              </a:buClr>
              <a:buSzPts val="1400"/>
              <a:buFont typeface="Lato"/>
              <a:buNone/>
              <a:defRPr/>
            </a:lvl6pPr>
            <a:lvl7pPr lvl="6">
              <a:spcBef>
                <a:spcPts val="0"/>
              </a:spcBef>
              <a:spcAft>
                <a:spcPts val="0"/>
              </a:spcAft>
              <a:buClr>
                <a:schemeClr val="lt1"/>
              </a:buClr>
              <a:buSzPts val="1400"/>
              <a:buFont typeface="Lato"/>
              <a:buNone/>
              <a:defRPr/>
            </a:lvl7pPr>
            <a:lvl8pPr lvl="7">
              <a:spcBef>
                <a:spcPts val="0"/>
              </a:spcBef>
              <a:spcAft>
                <a:spcPts val="0"/>
              </a:spcAft>
              <a:buClr>
                <a:schemeClr val="lt1"/>
              </a:buClr>
              <a:buSzPts val="1400"/>
              <a:buFont typeface="Lato"/>
              <a:buNone/>
              <a:defRPr/>
            </a:lvl8pPr>
            <a:lvl9pPr lvl="8">
              <a:spcBef>
                <a:spcPts val="0"/>
              </a:spcBef>
              <a:spcAft>
                <a:spcPts val="0"/>
              </a:spcAft>
              <a:buClr>
                <a:schemeClr val="lt1"/>
              </a:buClr>
              <a:buSzPts val="1400"/>
              <a:buFont typeface="Lato"/>
              <a:buNone/>
              <a:defRPr/>
            </a:lvl9pPr>
          </a:lstStyle>
          <a:p>
            <a:endParaRPr/>
          </a:p>
        </p:txBody>
      </p:sp>
      <p:sp>
        <p:nvSpPr>
          <p:cNvPr id="105" name="Google Shape;105;p10"/>
          <p:cNvSpPr txBox="1">
            <a:spLocks noGrp="1"/>
          </p:cNvSpPr>
          <p:nvPr>
            <p:ph type="sldNum" idx="12"/>
          </p:nvPr>
        </p:nvSpPr>
        <p:spPr>
          <a:xfrm>
            <a:off x="11541944" y="6421267"/>
            <a:ext cx="448000" cy="244000"/>
          </a:xfrm>
          <a:prstGeom prst="rect">
            <a:avLst/>
          </a:prstGeom>
          <a:noFill/>
          <a:ln>
            <a:noFill/>
          </a:ln>
        </p:spPr>
        <p:txBody>
          <a:bodyPr spcFirstLastPara="1" wrap="square" lIns="91425" tIns="91425" rIns="91425" bIns="91425" anchor="ctr" anchorCtr="0">
            <a:noAutofit/>
          </a:bodyPr>
          <a:lstStyle>
            <a:lvl1pPr lvl="0">
              <a:buNone/>
              <a:defRPr sz="1067">
                <a:solidFill>
                  <a:schemeClr val="lt1"/>
                </a:solidFill>
                <a:latin typeface="Lato"/>
                <a:ea typeface="Lato"/>
                <a:cs typeface="Lato"/>
                <a:sym typeface="Lato"/>
              </a:defRPr>
            </a:lvl1pPr>
            <a:lvl2pPr lvl="1">
              <a:buNone/>
              <a:defRPr sz="1067">
                <a:solidFill>
                  <a:schemeClr val="lt1"/>
                </a:solidFill>
                <a:latin typeface="Lato"/>
                <a:ea typeface="Lato"/>
                <a:cs typeface="Lato"/>
                <a:sym typeface="Lato"/>
              </a:defRPr>
            </a:lvl2pPr>
            <a:lvl3pPr lvl="2">
              <a:buNone/>
              <a:defRPr sz="1067">
                <a:solidFill>
                  <a:schemeClr val="lt1"/>
                </a:solidFill>
                <a:latin typeface="Lato"/>
                <a:ea typeface="Lato"/>
                <a:cs typeface="Lato"/>
                <a:sym typeface="Lato"/>
              </a:defRPr>
            </a:lvl3pPr>
            <a:lvl4pPr lvl="3">
              <a:buNone/>
              <a:defRPr sz="1067">
                <a:solidFill>
                  <a:schemeClr val="lt1"/>
                </a:solidFill>
                <a:latin typeface="Lato"/>
                <a:ea typeface="Lato"/>
                <a:cs typeface="Lato"/>
                <a:sym typeface="Lato"/>
              </a:defRPr>
            </a:lvl4pPr>
            <a:lvl5pPr lvl="4">
              <a:buNone/>
              <a:defRPr sz="1067">
                <a:solidFill>
                  <a:schemeClr val="lt1"/>
                </a:solidFill>
                <a:latin typeface="Lato"/>
                <a:ea typeface="Lato"/>
                <a:cs typeface="Lato"/>
                <a:sym typeface="Lato"/>
              </a:defRPr>
            </a:lvl5pPr>
            <a:lvl6pPr lvl="5">
              <a:buNone/>
              <a:defRPr sz="1067">
                <a:solidFill>
                  <a:schemeClr val="lt1"/>
                </a:solidFill>
                <a:latin typeface="Lato"/>
                <a:ea typeface="Lato"/>
                <a:cs typeface="Lato"/>
                <a:sym typeface="Lato"/>
              </a:defRPr>
            </a:lvl6pPr>
            <a:lvl7pPr lvl="6">
              <a:buNone/>
              <a:defRPr sz="1067">
                <a:solidFill>
                  <a:schemeClr val="lt1"/>
                </a:solidFill>
                <a:latin typeface="Lato"/>
                <a:ea typeface="Lato"/>
                <a:cs typeface="Lato"/>
                <a:sym typeface="Lato"/>
              </a:defRPr>
            </a:lvl7pPr>
            <a:lvl8pPr lvl="7">
              <a:buNone/>
              <a:defRPr sz="1067">
                <a:solidFill>
                  <a:schemeClr val="lt1"/>
                </a:solidFill>
                <a:latin typeface="Lato"/>
                <a:ea typeface="Lato"/>
                <a:cs typeface="Lato"/>
                <a:sym typeface="Lato"/>
              </a:defRPr>
            </a:lvl8pPr>
            <a:lvl9pPr lvl="8">
              <a:buNone/>
              <a:defRPr sz="1067">
                <a:solidFill>
                  <a:schemeClr val="lt1"/>
                </a:solidFill>
                <a:latin typeface="Lato"/>
                <a:ea typeface="Lato"/>
                <a:cs typeface="Lato"/>
                <a:sym typeface="Lato"/>
              </a:defRPr>
            </a:lvl9pPr>
          </a:lstStyle>
          <a:p>
            <a:pPr algn="l"/>
            <a:fld id="{00000000-1234-1234-1234-123412341234}" type="slidenum">
              <a:rPr lang="en" smtClean="0"/>
              <a:pPr algn="l"/>
              <a:t>‹#›</a:t>
            </a:fld>
            <a:endParaRPr lang="en"/>
          </a:p>
        </p:txBody>
      </p:sp>
      <p:sp>
        <p:nvSpPr>
          <p:cNvPr id="106" name="Google Shape;106;p10"/>
          <p:cNvSpPr txBox="1">
            <a:spLocks noGrp="1"/>
          </p:cNvSpPr>
          <p:nvPr>
            <p:ph type="subTitle" idx="8"/>
          </p:nvPr>
        </p:nvSpPr>
        <p:spPr>
          <a:xfrm>
            <a:off x="362433" y="2396533"/>
            <a:ext cx="2413200" cy="181600"/>
          </a:xfrm>
          <a:prstGeom prst="rect">
            <a:avLst/>
          </a:prstGeom>
        </p:spPr>
        <p:txBody>
          <a:bodyPr spcFirstLastPara="1" wrap="square" lIns="0" tIns="0" rIns="0" bIns="0" anchor="t" anchorCtr="0">
            <a:noAutofit/>
          </a:bodyPr>
          <a:lstStyle>
            <a:lvl1pPr lvl="0">
              <a:spcBef>
                <a:spcPts val="0"/>
              </a:spcBef>
              <a:spcAft>
                <a:spcPts val="0"/>
              </a:spcAft>
              <a:buSzPts val="800"/>
              <a:buFont typeface="Lato"/>
              <a:buNone/>
              <a:defRPr sz="1067"/>
            </a:lvl1pPr>
            <a:lvl2pPr lvl="1">
              <a:spcBef>
                <a:spcPts val="0"/>
              </a:spcBef>
              <a:spcAft>
                <a:spcPts val="0"/>
              </a:spcAft>
              <a:buSzPts val="800"/>
              <a:buFont typeface="Lato"/>
              <a:buNone/>
              <a:defRPr sz="1067"/>
            </a:lvl2pPr>
            <a:lvl3pPr lvl="2">
              <a:spcBef>
                <a:spcPts val="0"/>
              </a:spcBef>
              <a:spcAft>
                <a:spcPts val="0"/>
              </a:spcAft>
              <a:buSzPts val="800"/>
              <a:buFont typeface="Lato"/>
              <a:buNone/>
              <a:defRPr sz="1067"/>
            </a:lvl3pPr>
            <a:lvl4pPr lvl="3">
              <a:spcBef>
                <a:spcPts val="0"/>
              </a:spcBef>
              <a:spcAft>
                <a:spcPts val="0"/>
              </a:spcAft>
              <a:buSzPts val="800"/>
              <a:buFont typeface="Lato"/>
              <a:buNone/>
              <a:defRPr sz="1067"/>
            </a:lvl4pPr>
            <a:lvl5pPr lvl="4">
              <a:spcBef>
                <a:spcPts val="0"/>
              </a:spcBef>
              <a:spcAft>
                <a:spcPts val="0"/>
              </a:spcAft>
              <a:buSzPts val="800"/>
              <a:buFont typeface="Lato"/>
              <a:buNone/>
              <a:defRPr sz="1067"/>
            </a:lvl5pPr>
            <a:lvl6pPr lvl="5">
              <a:spcBef>
                <a:spcPts val="0"/>
              </a:spcBef>
              <a:spcAft>
                <a:spcPts val="0"/>
              </a:spcAft>
              <a:buSzPts val="800"/>
              <a:buFont typeface="Lato"/>
              <a:buNone/>
              <a:defRPr sz="1067"/>
            </a:lvl6pPr>
            <a:lvl7pPr lvl="6">
              <a:spcBef>
                <a:spcPts val="0"/>
              </a:spcBef>
              <a:spcAft>
                <a:spcPts val="0"/>
              </a:spcAft>
              <a:buSzPts val="800"/>
              <a:buFont typeface="Lato"/>
              <a:buNone/>
              <a:defRPr sz="1067"/>
            </a:lvl7pPr>
            <a:lvl8pPr lvl="7">
              <a:spcBef>
                <a:spcPts val="0"/>
              </a:spcBef>
              <a:spcAft>
                <a:spcPts val="0"/>
              </a:spcAft>
              <a:buSzPts val="800"/>
              <a:buFont typeface="Lato"/>
              <a:buNone/>
              <a:defRPr sz="1067"/>
            </a:lvl8pPr>
            <a:lvl9pPr lvl="8">
              <a:spcBef>
                <a:spcPts val="0"/>
              </a:spcBef>
              <a:spcAft>
                <a:spcPts val="0"/>
              </a:spcAft>
              <a:buSzPts val="800"/>
              <a:buFont typeface="Lato"/>
              <a:buNone/>
              <a:defRPr sz="1067"/>
            </a:lvl9pPr>
          </a:lstStyle>
          <a:p>
            <a:endParaRPr/>
          </a:p>
        </p:txBody>
      </p:sp>
      <p:sp>
        <p:nvSpPr>
          <p:cNvPr id="107" name="Google Shape;107;p10"/>
          <p:cNvSpPr txBox="1">
            <a:spLocks noGrp="1"/>
          </p:cNvSpPr>
          <p:nvPr>
            <p:ph type="subTitle" idx="9"/>
          </p:nvPr>
        </p:nvSpPr>
        <p:spPr>
          <a:xfrm>
            <a:off x="6478267" y="2396533"/>
            <a:ext cx="2413200" cy="181600"/>
          </a:xfrm>
          <a:prstGeom prst="rect">
            <a:avLst/>
          </a:prstGeom>
        </p:spPr>
        <p:txBody>
          <a:bodyPr spcFirstLastPara="1" wrap="square" lIns="0" tIns="0" rIns="0" bIns="0" anchor="t" anchorCtr="0">
            <a:noAutofit/>
          </a:bodyPr>
          <a:lstStyle>
            <a:lvl1pPr lvl="0">
              <a:spcBef>
                <a:spcPts val="0"/>
              </a:spcBef>
              <a:spcAft>
                <a:spcPts val="0"/>
              </a:spcAft>
              <a:buSzPts val="800"/>
              <a:buFont typeface="Lato"/>
              <a:buNone/>
              <a:defRPr sz="1067"/>
            </a:lvl1pPr>
            <a:lvl2pPr lvl="1">
              <a:spcBef>
                <a:spcPts val="0"/>
              </a:spcBef>
              <a:spcAft>
                <a:spcPts val="0"/>
              </a:spcAft>
              <a:buSzPts val="800"/>
              <a:buFont typeface="Lato"/>
              <a:buNone/>
              <a:defRPr sz="1067"/>
            </a:lvl2pPr>
            <a:lvl3pPr lvl="2">
              <a:spcBef>
                <a:spcPts val="0"/>
              </a:spcBef>
              <a:spcAft>
                <a:spcPts val="0"/>
              </a:spcAft>
              <a:buSzPts val="800"/>
              <a:buFont typeface="Lato"/>
              <a:buNone/>
              <a:defRPr sz="1067"/>
            </a:lvl3pPr>
            <a:lvl4pPr lvl="3">
              <a:spcBef>
                <a:spcPts val="0"/>
              </a:spcBef>
              <a:spcAft>
                <a:spcPts val="0"/>
              </a:spcAft>
              <a:buSzPts val="800"/>
              <a:buFont typeface="Lato"/>
              <a:buNone/>
              <a:defRPr sz="1067"/>
            </a:lvl4pPr>
            <a:lvl5pPr lvl="4">
              <a:spcBef>
                <a:spcPts val="0"/>
              </a:spcBef>
              <a:spcAft>
                <a:spcPts val="0"/>
              </a:spcAft>
              <a:buSzPts val="800"/>
              <a:buFont typeface="Lato"/>
              <a:buNone/>
              <a:defRPr sz="1067"/>
            </a:lvl5pPr>
            <a:lvl6pPr lvl="5">
              <a:spcBef>
                <a:spcPts val="0"/>
              </a:spcBef>
              <a:spcAft>
                <a:spcPts val="0"/>
              </a:spcAft>
              <a:buSzPts val="800"/>
              <a:buFont typeface="Lato"/>
              <a:buNone/>
              <a:defRPr sz="1067"/>
            </a:lvl6pPr>
            <a:lvl7pPr lvl="6">
              <a:spcBef>
                <a:spcPts val="0"/>
              </a:spcBef>
              <a:spcAft>
                <a:spcPts val="0"/>
              </a:spcAft>
              <a:buSzPts val="800"/>
              <a:buFont typeface="Lato"/>
              <a:buNone/>
              <a:defRPr sz="1067"/>
            </a:lvl7pPr>
            <a:lvl8pPr lvl="7">
              <a:spcBef>
                <a:spcPts val="0"/>
              </a:spcBef>
              <a:spcAft>
                <a:spcPts val="0"/>
              </a:spcAft>
              <a:buSzPts val="800"/>
              <a:buFont typeface="Lato"/>
              <a:buNone/>
              <a:defRPr sz="1067"/>
            </a:lvl8pPr>
            <a:lvl9pPr lvl="8">
              <a:spcBef>
                <a:spcPts val="0"/>
              </a:spcBef>
              <a:spcAft>
                <a:spcPts val="0"/>
              </a:spcAft>
              <a:buSzPts val="800"/>
              <a:buFont typeface="Lato"/>
              <a:buNone/>
              <a:defRPr sz="1067"/>
            </a:lvl9pPr>
          </a:lstStyle>
          <a:p>
            <a:endParaRPr/>
          </a:p>
        </p:txBody>
      </p:sp>
      <p:sp>
        <p:nvSpPr>
          <p:cNvPr id="108" name="Google Shape;108;p10"/>
          <p:cNvSpPr txBox="1">
            <a:spLocks noGrp="1"/>
          </p:cNvSpPr>
          <p:nvPr>
            <p:ph type="subTitle" idx="13"/>
          </p:nvPr>
        </p:nvSpPr>
        <p:spPr>
          <a:xfrm>
            <a:off x="362433" y="3646933"/>
            <a:ext cx="2413200" cy="181600"/>
          </a:xfrm>
          <a:prstGeom prst="rect">
            <a:avLst/>
          </a:prstGeom>
        </p:spPr>
        <p:txBody>
          <a:bodyPr spcFirstLastPara="1" wrap="square" lIns="0" tIns="0" rIns="0" bIns="0" anchor="t" anchorCtr="0">
            <a:noAutofit/>
          </a:bodyPr>
          <a:lstStyle>
            <a:lvl1pPr lvl="0">
              <a:spcBef>
                <a:spcPts val="0"/>
              </a:spcBef>
              <a:spcAft>
                <a:spcPts val="0"/>
              </a:spcAft>
              <a:buSzPts val="800"/>
              <a:buFont typeface="Lato"/>
              <a:buNone/>
              <a:defRPr sz="1067"/>
            </a:lvl1pPr>
            <a:lvl2pPr lvl="1">
              <a:spcBef>
                <a:spcPts val="0"/>
              </a:spcBef>
              <a:spcAft>
                <a:spcPts val="0"/>
              </a:spcAft>
              <a:buSzPts val="800"/>
              <a:buFont typeface="Lato"/>
              <a:buNone/>
              <a:defRPr sz="1067"/>
            </a:lvl2pPr>
            <a:lvl3pPr lvl="2">
              <a:spcBef>
                <a:spcPts val="0"/>
              </a:spcBef>
              <a:spcAft>
                <a:spcPts val="0"/>
              </a:spcAft>
              <a:buSzPts val="800"/>
              <a:buFont typeface="Lato"/>
              <a:buNone/>
              <a:defRPr sz="1067"/>
            </a:lvl3pPr>
            <a:lvl4pPr lvl="3">
              <a:spcBef>
                <a:spcPts val="0"/>
              </a:spcBef>
              <a:spcAft>
                <a:spcPts val="0"/>
              </a:spcAft>
              <a:buSzPts val="800"/>
              <a:buFont typeface="Lato"/>
              <a:buNone/>
              <a:defRPr sz="1067"/>
            </a:lvl4pPr>
            <a:lvl5pPr lvl="4">
              <a:spcBef>
                <a:spcPts val="0"/>
              </a:spcBef>
              <a:spcAft>
                <a:spcPts val="0"/>
              </a:spcAft>
              <a:buSzPts val="800"/>
              <a:buFont typeface="Lato"/>
              <a:buNone/>
              <a:defRPr sz="1067"/>
            </a:lvl5pPr>
            <a:lvl6pPr lvl="5">
              <a:spcBef>
                <a:spcPts val="0"/>
              </a:spcBef>
              <a:spcAft>
                <a:spcPts val="0"/>
              </a:spcAft>
              <a:buSzPts val="800"/>
              <a:buFont typeface="Lato"/>
              <a:buNone/>
              <a:defRPr sz="1067"/>
            </a:lvl6pPr>
            <a:lvl7pPr lvl="6">
              <a:spcBef>
                <a:spcPts val="0"/>
              </a:spcBef>
              <a:spcAft>
                <a:spcPts val="0"/>
              </a:spcAft>
              <a:buSzPts val="800"/>
              <a:buFont typeface="Lato"/>
              <a:buNone/>
              <a:defRPr sz="1067"/>
            </a:lvl7pPr>
            <a:lvl8pPr lvl="7">
              <a:spcBef>
                <a:spcPts val="0"/>
              </a:spcBef>
              <a:spcAft>
                <a:spcPts val="0"/>
              </a:spcAft>
              <a:buSzPts val="800"/>
              <a:buFont typeface="Lato"/>
              <a:buNone/>
              <a:defRPr sz="1067"/>
            </a:lvl8pPr>
            <a:lvl9pPr lvl="8">
              <a:spcBef>
                <a:spcPts val="0"/>
              </a:spcBef>
              <a:spcAft>
                <a:spcPts val="0"/>
              </a:spcAft>
              <a:buSzPts val="800"/>
              <a:buFont typeface="Lato"/>
              <a:buNone/>
              <a:defRPr sz="1067"/>
            </a:lvl9pPr>
          </a:lstStyle>
          <a:p>
            <a:endParaRPr/>
          </a:p>
        </p:txBody>
      </p:sp>
      <p:sp>
        <p:nvSpPr>
          <p:cNvPr id="109" name="Google Shape;109;p10"/>
          <p:cNvSpPr txBox="1">
            <a:spLocks noGrp="1"/>
          </p:cNvSpPr>
          <p:nvPr>
            <p:ph type="subTitle" idx="14"/>
          </p:nvPr>
        </p:nvSpPr>
        <p:spPr>
          <a:xfrm>
            <a:off x="362433" y="4897333"/>
            <a:ext cx="2413200" cy="181600"/>
          </a:xfrm>
          <a:prstGeom prst="rect">
            <a:avLst/>
          </a:prstGeom>
        </p:spPr>
        <p:txBody>
          <a:bodyPr spcFirstLastPara="1" wrap="square" lIns="0" tIns="0" rIns="0" bIns="0" anchor="t" anchorCtr="0">
            <a:noAutofit/>
          </a:bodyPr>
          <a:lstStyle>
            <a:lvl1pPr lvl="0">
              <a:spcBef>
                <a:spcPts val="0"/>
              </a:spcBef>
              <a:spcAft>
                <a:spcPts val="0"/>
              </a:spcAft>
              <a:buSzPts val="800"/>
              <a:buFont typeface="Lato"/>
              <a:buNone/>
              <a:defRPr sz="1067"/>
            </a:lvl1pPr>
            <a:lvl2pPr lvl="1">
              <a:spcBef>
                <a:spcPts val="0"/>
              </a:spcBef>
              <a:spcAft>
                <a:spcPts val="0"/>
              </a:spcAft>
              <a:buSzPts val="800"/>
              <a:buFont typeface="Lato"/>
              <a:buNone/>
              <a:defRPr sz="1067"/>
            </a:lvl2pPr>
            <a:lvl3pPr lvl="2">
              <a:spcBef>
                <a:spcPts val="0"/>
              </a:spcBef>
              <a:spcAft>
                <a:spcPts val="0"/>
              </a:spcAft>
              <a:buSzPts val="800"/>
              <a:buFont typeface="Lato"/>
              <a:buNone/>
              <a:defRPr sz="1067"/>
            </a:lvl3pPr>
            <a:lvl4pPr lvl="3">
              <a:spcBef>
                <a:spcPts val="0"/>
              </a:spcBef>
              <a:spcAft>
                <a:spcPts val="0"/>
              </a:spcAft>
              <a:buSzPts val="800"/>
              <a:buFont typeface="Lato"/>
              <a:buNone/>
              <a:defRPr sz="1067"/>
            </a:lvl4pPr>
            <a:lvl5pPr lvl="4">
              <a:spcBef>
                <a:spcPts val="0"/>
              </a:spcBef>
              <a:spcAft>
                <a:spcPts val="0"/>
              </a:spcAft>
              <a:buSzPts val="800"/>
              <a:buFont typeface="Lato"/>
              <a:buNone/>
              <a:defRPr sz="1067"/>
            </a:lvl5pPr>
            <a:lvl6pPr lvl="5">
              <a:spcBef>
                <a:spcPts val="0"/>
              </a:spcBef>
              <a:spcAft>
                <a:spcPts val="0"/>
              </a:spcAft>
              <a:buSzPts val="800"/>
              <a:buFont typeface="Lato"/>
              <a:buNone/>
              <a:defRPr sz="1067"/>
            </a:lvl6pPr>
            <a:lvl7pPr lvl="6">
              <a:spcBef>
                <a:spcPts val="0"/>
              </a:spcBef>
              <a:spcAft>
                <a:spcPts val="0"/>
              </a:spcAft>
              <a:buSzPts val="800"/>
              <a:buFont typeface="Lato"/>
              <a:buNone/>
              <a:defRPr sz="1067"/>
            </a:lvl7pPr>
            <a:lvl8pPr lvl="7">
              <a:spcBef>
                <a:spcPts val="0"/>
              </a:spcBef>
              <a:spcAft>
                <a:spcPts val="0"/>
              </a:spcAft>
              <a:buSzPts val="800"/>
              <a:buFont typeface="Lato"/>
              <a:buNone/>
              <a:defRPr sz="1067"/>
            </a:lvl8pPr>
            <a:lvl9pPr lvl="8">
              <a:spcBef>
                <a:spcPts val="0"/>
              </a:spcBef>
              <a:spcAft>
                <a:spcPts val="0"/>
              </a:spcAft>
              <a:buSzPts val="800"/>
              <a:buFont typeface="Lato"/>
              <a:buNone/>
              <a:defRPr sz="1067"/>
            </a:lvl9pPr>
          </a:lstStyle>
          <a:p>
            <a:endParaRPr/>
          </a:p>
        </p:txBody>
      </p:sp>
      <p:sp>
        <p:nvSpPr>
          <p:cNvPr id="110" name="Google Shape;110;p10"/>
          <p:cNvSpPr txBox="1">
            <a:spLocks noGrp="1"/>
          </p:cNvSpPr>
          <p:nvPr>
            <p:ph type="subTitle" idx="15"/>
          </p:nvPr>
        </p:nvSpPr>
        <p:spPr>
          <a:xfrm>
            <a:off x="6478267" y="3646933"/>
            <a:ext cx="2413200" cy="181600"/>
          </a:xfrm>
          <a:prstGeom prst="rect">
            <a:avLst/>
          </a:prstGeom>
        </p:spPr>
        <p:txBody>
          <a:bodyPr spcFirstLastPara="1" wrap="square" lIns="0" tIns="0" rIns="0" bIns="0" anchor="t" anchorCtr="0">
            <a:noAutofit/>
          </a:bodyPr>
          <a:lstStyle>
            <a:lvl1pPr lvl="0">
              <a:spcBef>
                <a:spcPts val="0"/>
              </a:spcBef>
              <a:spcAft>
                <a:spcPts val="0"/>
              </a:spcAft>
              <a:buSzPts val="800"/>
              <a:buFont typeface="Lato"/>
              <a:buNone/>
              <a:defRPr sz="1067"/>
            </a:lvl1pPr>
            <a:lvl2pPr lvl="1">
              <a:spcBef>
                <a:spcPts val="0"/>
              </a:spcBef>
              <a:spcAft>
                <a:spcPts val="0"/>
              </a:spcAft>
              <a:buSzPts val="800"/>
              <a:buFont typeface="Lato"/>
              <a:buNone/>
              <a:defRPr sz="1067"/>
            </a:lvl2pPr>
            <a:lvl3pPr lvl="2">
              <a:spcBef>
                <a:spcPts val="0"/>
              </a:spcBef>
              <a:spcAft>
                <a:spcPts val="0"/>
              </a:spcAft>
              <a:buSzPts val="800"/>
              <a:buFont typeface="Lato"/>
              <a:buNone/>
              <a:defRPr sz="1067"/>
            </a:lvl3pPr>
            <a:lvl4pPr lvl="3">
              <a:spcBef>
                <a:spcPts val="0"/>
              </a:spcBef>
              <a:spcAft>
                <a:spcPts val="0"/>
              </a:spcAft>
              <a:buSzPts val="800"/>
              <a:buFont typeface="Lato"/>
              <a:buNone/>
              <a:defRPr sz="1067"/>
            </a:lvl4pPr>
            <a:lvl5pPr lvl="4">
              <a:spcBef>
                <a:spcPts val="0"/>
              </a:spcBef>
              <a:spcAft>
                <a:spcPts val="0"/>
              </a:spcAft>
              <a:buSzPts val="800"/>
              <a:buFont typeface="Lato"/>
              <a:buNone/>
              <a:defRPr sz="1067"/>
            </a:lvl5pPr>
            <a:lvl6pPr lvl="5">
              <a:spcBef>
                <a:spcPts val="0"/>
              </a:spcBef>
              <a:spcAft>
                <a:spcPts val="0"/>
              </a:spcAft>
              <a:buSzPts val="800"/>
              <a:buFont typeface="Lato"/>
              <a:buNone/>
              <a:defRPr sz="1067"/>
            </a:lvl6pPr>
            <a:lvl7pPr lvl="6">
              <a:spcBef>
                <a:spcPts val="0"/>
              </a:spcBef>
              <a:spcAft>
                <a:spcPts val="0"/>
              </a:spcAft>
              <a:buSzPts val="800"/>
              <a:buFont typeface="Lato"/>
              <a:buNone/>
              <a:defRPr sz="1067"/>
            </a:lvl7pPr>
            <a:lvl8pPr lvl="7">
              <a:spcBef>
                <a:spcPts val="0"/>
              </a:spcBef>
              <a:spcAft>
                <a:spcPts val="0"/>
              </a:spcAft>
              <a:buSzPts val="800"/>
              <a:buFont typeface="Lato"/>
              <a:buNone/>
              <a:defRPr sz="1067"/>
            </a:lvl8pPr>
            <a:lvl9pPr lvl="8">
              <a:spcBef>
                <a:spcPts val="0"/>
              </a:spcBef>
              <a:spcAft>
                <a:spcPts val="0"/>
              </a:spcAft>
              <a:buSzPts val="800"/>
              <a:buFont typeface="Lato"/>
              <a:buNone/>
              <a:defRPr sz="1067"/>
            </a:lvl9pPr>
          </a:lstStyle>
          <a:p>
            <a:endParaRPr/>
          </a:p>
        </p:txBody>
      </p:sp>
      <p:sp>
        <p:nvSpPr>
          <p:cNvPr id="111" name="Google Shape;111;p10"/>
          <p:cNvSpPr txBox="1">
            <a:spLocks noGrp="1"/>
          </p:cNvSpPr>
          <p:nvPr>
            <p:ph type="subTitle" idx="16"/>
          </p:nvPr>
        </p:nvSpPr>
        <p:spPr>
          <a:xfrm>
            <a:off x="6478267" y="4897333"/>
            <a:ext cx="2413200" cy="181600"/>
          </a:xfrm>
          <a:prstGeom prst="rect">
            <a:avLst/>
          </a:prstGeom>
        </p:spPr>
        <p:txBody>
          <a:bodyPr spcFirstLastPara="1" wrap="square" lIns="0" tIns="0" rIns="0" bIns="0" anchor="t" anchorCtr="0">
            <a:noAutofit/>
          </a:bodyPr>
          <a:lstStyle>
            <a:lvl1pPr lvl="0">
              <a:spcBef>
                <a:spcPts val="0"/>
              </a:spcBef>
              <a:spcAft>
                <a:spcPts val="0"/>
              </a:spcAft>
              <a:buSzPts val="800"/>
              <a:buFont typeface="Lato"/>
              <a:buNone/>
              <a:defRPr sz="1067"/>
            </a:lvl1pPr>
            <a:lvl2pPr lvl="1">
              <a:spcBef>
                <a:spcPts val="0"/>
              </a:spcBef>
              <a:spcAft>
                <a:spcPts val="0"/>
              </a:spcAft>
              <a:buSzPts val="800"/>
              <a:buFont typeface="Lato"/>
              <a:buNone/>
              <a:defRPr sz="1067"/>
            </a:lvl2pPr>
            <a:lvl3pPr lvl="2">
              <a:spcBef>
                <a:spcPts val="0"/>
              </a:spcBef>
              <a:spcAft>
                <a:spcPts val="0"/>
              </a:spcAft>
              <a:buSzPts val="800"/>
              <a:buFont typeface="Lato"/>
              <a:buNone/>
              <a:defRPr sz="1067"/>
            </a:lvl3pPr>
            <a:lvl4pPr lvl="3">
              <a:spcBef>
                <a:spcPts val="0"/>
              </a:spcBef>
              <a:spcAft>
                <a:spcPts val="0"/>
              </a:spcAft>
              <a:buSzPts val="800"/>
              <a:buFont typeface="Lato"/>
              <a:buNone/>
              <a:defRPr sz="1067"/>
            </a:lvl4pPr>
            <a:lvl5pPr lvl="4">
              <a:spcBef>
                <a:spcPts val="0"/>
              </a:spcBef>
              <a:spcAft>
                <a:spcPts val="0"/>
              </a:spcAft>
              <a:buSzPts val="800"/>
              <a:buFont typeface="Lato"/>
              <a:buNone/>
              <a:defRPr sz="1067"/>
            </a:lvl5pPr>
            <a:lvl6pPr lvl="5">
              <a:spcBef>
                <a:spcPts val="0"/>
              </a:spcBef>
              <a:spcAft>
                <a:spcPts val="0"/>
              </a:spcAft>
              <a:buSzPts val="800"/>
              <a:buFont typeface="Lato"/>
              <a:buNone/>
              <a:defRPr sz="1067"/>
            </a:lvl6pPr>
            <a:lvl7pPr lvl="6">
              <a:spcBef>
                <a:spcPts val="0"/>
              </a:spcBef>
              <a:spcAft>
                <a:spcPts val="0"/>
              </a:spcAft>
              <a:buSzPts val="800"/>
              <a:buFont typeface="Lato"/>
              <a:buNone/>
              <a:defRPr sz="1067"/>
            </a:lvl7pPr>
            <a:lvl8pPr lvl="7">
              <a:spcBef>
                <a:spcPts val="0"/>
              </a:spcBef>
              <a:spcAft>
                <a:spcPts val="0"/>
              </a:spcAft>
              <a:buSzPts val="800"/>
              <a:buFont typeface="Lato"/>
              <a:buNone/>
              <a:defRPr sz="1067"/>
            </a:lvl8pPr>
            <a:lvl9pPr lvl="8">
              <a:spcBef>
                <a:spcPts val="0"/>
              </a:spcBef>
              <a:spcAft>
                <a:spcPts val="0"/>
              </a:spcAft>
              <a:buSzPts val="800"/>
              <a:buFont typeface="Lato"/>
              <a:buNone/>
              <a:defRPr sz="1067"/>
            </a:lvl9pPr>
          </a:lstStyle>
          <a:p>
            <a:endParaRPr/>
          </a:p>
        </p:txBody>
      </p:sp>
    </p:spTree>
    <p:extLst>
      <p:ext uri="{BB962C8B-B14F-4D97-AF65-F5344CB8AC3E}">
        <p14:creationId xmlns:p14="http://schemas.microsoft.com/office/powerpoint/2010/main" val="3646714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76" name="Google Shape;176;p19"/>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Tree>
    <p:extLst>
      <p:ext uri="{BB962C8B-B14F-4D97-AF65-F5344CB8AC3E}">
        <p14:creationId xmlns:p14="http://schemas.microsoft.com/office/powerpoint/2010/main" val="341518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main point">
  <p:cSld name="Custom main point">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368100" y="609600"/>
            <a:ext cx="11459200" cy="738600"/>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5333">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9pPr>
          </a:lstStyle>
          <a:p>
            <a:endParaRPr/>
          </a:p>
        </p:txBody>
      </p:sp>
      <p:sp>
        <p:nvSpPr>
          <p:cNvPr id="87" name="Google Shape;87;p8"/>
          <p:cNvSpPr txBox="1">
            <a:spLocks noGrp="1"/>
          </p:cNvSpPr>
          <p:nvPr>
            <p:ph type="subTitle" idx="1"/>
          </p:nvPr>
        </p:nvSpPr>
        <p:spPr>
          <a:xfrm>
            <a:off x="368100" y="6421267"/>
            <a:ext cx="2680000" cy="244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1400"/>
              <a:buFont typeface="Lato"/>
              <a:buNone/>
              <a:defRPr sz="1067"/>
            </a:lvl1pPr>
            <a:lvl2pPr lvl="1">
              <a:spcBef>
                <a:spcPts val="0"/>
              </a:spcBef>
              <a:spcAft>
                <a:spcPts val="0"/>
              </a:spcAft>
              <a:buClr>
                <a:schemeClr val="lt1"/>
              </a:buClr>
              <a:buSzPts val="1400"/>
              <a:buFont typeface="Lato"/>
              <a:buNone/>
              <a:defRPr/>
            </a:lvl2pPr>
            <a:lvl3pPr lvl="2">
              <a:spcBef>
                <a:spcPts val="0"/>
              </a:spcBef>
              <a:spcAft>
                <a:spcPts val="0"/>
              </a:spcAft>
              <a:buClr>
                <a:schemeClr val="lt1"/>
              </a:buClr>
              <a:buSzPts val="1400"/>
              <a:buFont typeface="Lato"/>
              <a:buNone/>
              <a:defRPr/>
            </a:lvl3pPr>
            <a:lvl4pPr lvl="3">
              <a:spcBef>
                <a:spcPts val="0"/>
              </a:spcBef>
              <a:spcAft>
                <a:spcPts val="0"/>
              </a:spcAft>
              <a:buClr>
                <a:schemeClr val="lt1"/>
              </a:buClr>
              <a:buSzPts val="1400"/>
              <a:buFont typeface="Lato"/>
              <a:buNone/>
              <a:defRPr/>
            </a:lvl4pPr>
            <a:lvl5pPr lvl="4">
              <a:spcBef>
                <a:spcPts val="0"/>
              </a:spcBef>
              <a:spcAft>
                <a:spcPts val="0"/>
              </a:spcAft>
              <a:buClr>
                <a:schemeClr val="lt1"/>
              </a:buClr>
              <a:buSzPts val="1400"/>
              <a:buFont typeface="Lato"/>
              <a:buNone/>
              <a:defRPr/>
            </a:lvl5pPr>
            <a:lvl6pPr lvl="5">
              <a:spcBef>
                <a:spcPts val="0"/>
              </a:spcBef>
              <a:spcAft>
                <a:spcPts val="0"/>
              </a:spcAft>
              <a:buClr>
                <a:schemeClr val="lt1"/>
              </a:buClr>
              <a:buSzPts val="1400"/>
              <a:buFont typeface="Lato"/>
              <a:buNone/>
              <a:defRPr/>
            </a:lvl6pPr>
            <a:lvl7pPr lvl="6">
              <a:spcBef>
                <a:spcPts val="0"/>
              </a:spcBef>
              <a:spcAft>
                <a:spcPts val="0"/>
              </a:spcAft>
              <a:buClr>
                <a:schemeClr val="lt1"/>
              </a:buClr>
              <a:buSzPts val="1400"/>
              <a:buFont typeface="Lato"/>
              <a:buNone/>
              <a:defRPr/>
            </a:lvl7pPr>
            <a:lvl8pPr lvl="7">
              <a:spcBef>
                <a:spcPts val="0"/>
              </a:spcBef>
              <a:spcAft>
                <a:spcPts val="0"/>
              </a:spcAft>
              <a:buClr>
                <a:schemeClr val="lt1"/>
              </a:buClr>
              <a:buSzPts val="1400"/>
              <a:buFont typeface="Lato"/>
              <a:buNone/>
              <a:defRPr/>
            </a:lvl8pPr>
            <a:lvl9pPr lvl="8">
              <a:spcBef>
                <a:spcPts val="0"/>
              </a:spcBef>
              <a:spcAft>
                <a:spcPts val="0"/>
              </a:spcAft>
              <a:buClr>
                <a:schemeClr val="lt1"/>
              </a:buClr>
              <a:buSzPts val="1400"/>
              <a:buFont typeface="Lato"/>
              <a:buNone/>
              <a:defRPr/>
            </a:lvl9pPr>
          </a:lstStyle>
          <a:p>
            <a:endParaRPr/>
          </a:p>
        </p:txBody>
      </p:sp>
      <p:sp>
        <p:nvSpPr>
          <p:cNvPr id="88" name="Google Shape;88;p8"/>
          <p:cNvSpPr txBox="1">
            <a:spLocks noGrp="1"/>
          </p:cNvSpPr>
          <p:nvPr>
            <p:ph type="sldNum" idx="12"/>
          </p:nvPr>
        </p:nvSpPr>
        <p:spPr>
          <a:xfrm>
            <a:off x="11541944" y="6421267"/>
            <a:ext cx="448000" cy="244000"/>
          </a:xfrm>
          <a:prstGeom prst="rect">
            <a:avLst/>
          </a:prstGeom>
          <a:noFill/>
          <a:ln>
            <a:noFill/>
          </a:ln>
        </p:spPr>
        <p:txBody>
          <a:bodyPr spcFirstLastPara="1" wrap="square" lIns="91425" tIns="91425" rIns="91425" bIns="91425" anchor="ctr" anchorCtr="0">
            <a:noAutofit/>
          </a:bodyPr>
          <a:lstStyle>
            <a:lvl1pPr lvl="0">
              <a:buNone/>
              <a:defRPr sz="1067">
                <a:solidFill>
                  <a:schemeClr val="lt1"/>
                </a:solidFill>
                <a:latin typeface="Lato"/>
                <a:ea typeface="Lato"/>
                <a:cs typeface="Lato"/>
                <a:sym typeface="Lato"/>
              </a:defRPr>
            </a:lvl1pPr>
            <a:lvl2pPr lvl="1">
              <a:buNone/>
              <a:defRPr sz="1067">
                <a:solidFill>
                  <a:schemeClr val="lt1"/>
                </a:solidFill>
                <a:latin typeface="Lato"/>
                <a:ea typeface="Lato"/>
                <a:cs typeface="Lato"/>
                <a:sym typeface="Lato"/>
              </a:defRPr>
            </a:lvl2pPr>
            <a:lvl3pPr lvl="2">
              <a:buNone/>
              <a:defRPr sz="1067">
                <a:solidFill>
                  <a:schemeClr val="lt1"/>
                </a:solidFill>
                <a:latin typeface="Lato"/>
                <a:ea typeface="Lato"/>
                <a:cs typeface="Lato"/>
                <a:sym typeface="Lato"/>
              </a:defRPr>
            </a:lvl3pPr>
            <a:lvl4pPr lvl="3">
              <a:buNone/>
              <a:defRPr sz="1067">
                <a:solidFill>
                  <a:schemeClr val="lt1"/>
                </a:solidFill>
                <a:latin typeface="Lato"/>
                <a:ea typeface="Lato"/>
                <a:cs typeface="Lato"/>
                <a:sym typeface="Lato"/>
              </a:defRPr>
            </a:lvl4pPr>
            <a:lvl5pPr lvl="4">
              <a:buNone/>
              <a:defRPr sz="1067">
                <a:solidFill>
                  <a:schemeClr val="lt1"/>
                </a:solidFill>
                <a:latin typeface="Lato"/>
                <a:ea typeface="Lato"/>
                <a:cs typeface="Lato"/>
                <a:sym typeface="Lato"/>
              </a:defRPr>
            </a:lvl5pPr>
            <a:lvl6pPr lvl="5">
              <a:buNone/>
              <a:defRPr sz="1067">
                <a:solidFill>
                  <a:schemeClr val="lt1"/>
                </a:solidFill>
                <a:latin typeface="Lato"/>
                <a:ea typeface="Lato"/>
                <a:cs typeface="Lato"/>
                <a:sym typeface="Lato"/>
              </a:defRPr>
            </a:lvl6pPr>
            <a:lvl7pPr lvl="6">
              <a:buNone/>
              <a:defRPr sz="1067">
                <a:solidFill>
                  <a:schemeClr val="lt1"/>
                </a:solidFill>
                <a:latin typeface="Lato"/>
                <a:ea typeface="Lato"/>
                <a:cs typeface="Lato"/>
                <a:sym typeface="Lato"/>
              </a:defRPr>
            </a:lvl7pPr>
            <a:lvl8pPr lvl="7">
              <a:buNone/>
              <a:defRPr sz="1067">
                <a:solidFill>
                  <a:schemeClr val="lt1"/>
                </a:solidFill>
                <a:latin typeface="Lato"/>
                <a:ea typeface="Lato"/>
                <a:cs typeface="Lato"/>
                <a:sym typeface="Lato"/>
              </a:defRPr>
            </a:lvl8pPr>
            <a:lvl9pPr lvl="8">
              <a:buNone/>
              <a:defRPr sz="1067">
                <a:solidFill>
                  <a:schemeClr val="lt1"/>
                </a:solidFill>
                <a:latin typeface="Lato"/>
                <a:ea typeface="Lato"/>
                <a:cs typeface="Lato"/>
                <a:sym typeface="Lato"/>
              </a:defRPr>
            </a:lvl9pPr>
          </a:lstStyle>
          <a:p>
            <a:pPr algn="l"/>
            <a:fld id="{00000000-1234-1234-1234-123412341234}" type="slidenum">
              <a:rPr lang="en" smtClean="0"/>
              <a:pPr algn="l"/>
              <a:t>‹#›</a:t>
            </a:fld>
            <a:endParaRPr lang="en"/>
          </a:p>
        </p:txBody>
      </p:sp>
      <p:sp>
        <p:nvSpPr>
          <p:cNvPr id="89" name="Google Shape;89;p8"/>
          <p:cNvSpPr txBox="1">
            <a:spLocks noGrp="1"/>
          </p:cNvSpPr>
          <p:nvPr>
            <p:ph type="body" idx="2"/>
          </p:nvPr>
        </p:nvSpPr>
        <p:spPr>
          <a:xfrm>
            <a:off x="368100" y="2351233"/>
            <a:ext cx="5790400" cy="184602"/>
          </a:xfrm>
          <a:prstGeom prst="rect">
            <a:avLst/>
          </a:prstGeom>
        </p:spPr>
        <p:txBody>
          <a:bodyPr spcFirstLastPara="1" wrap="square" lIns="0" tIns="0" rIns="0" bIns="0" anchor="t" anchorCtr="0">
            <a:spAutoFit/>
          </a:bodyPr>
          <a:lstStyle>
            <a:lvl1pPr marL="609585" lvl="0" indent="-389457">
              <a:spcBef>
                <a:spcPts val="0"/>
              </a:spcBef>
              <a:spcAft>
                <a:spcPts val="0"/>
              </a:spcAft>
              <a:buClr>
                <a:schemeClr val="lt1"/>
              </a:buClr>
              <a:buSzPts val="1000"/>
              <a:buFont typeface="Lato"/>
              <a:buChar char="●"/>
              <a:defRPr sz="1333"/>
            </a:lvl1pPr>
            <a:lvl2pPr marL="1219170" lvl="1" indent="-389457">
              <a:spcBef>
                <a:spcPts val="0"/>
              </a:spcBef>
              <a:spcAft>
                <a:spcPts val="0"/>
              </a:spcAft>
              <a:buClr>
                <a:schemeClr val="lt1"/>
              </a:buClr>
              <a:buSzPts val="1000"/>
              <a:buFont typeface="Lato"/>
              <a:buChar char="○"/>
              <a:defRPr sz="1333"/>
            </a:lvl2pPr>
            <a:lvl3pPr marL="1828754" lvl="2" indent="-389457">
              <a:spcBef>
                <a:spcPts val="0"/>
              </a:spcBef>
              <a:spcAft>
                <a:spcPts val="0"/>
              </a:spcAft>
              <a:buClr>
                <a:schemeClr val="lt1"/>
              </a:buClr>
              <a:buSzPts val="1000"/>
              <a:buFont typeface="Lato"/>
              <a:buChar char="■"/>
              <a:defRPr sz="1333"/>
            </a:lvl3pPr>
            <a:lvl4pPr marL="2438339" lvl="3" indent="-389457">
              <a:spcBef>
                <a:spcPts val="0"/>
              </a:spcBef>
              <a:spcAft>
                <a:spcPts val="0"/>
              </a:spcAft>
              <a:buClr>
                <a:schemeClr val="lt1"/>
              </a:buClr>
              <a:buSzPts val="1000"/>
              <a:buFont typeface="Lato"/>
              <a:buChar char="●"/>
              <a:defRPr sz="1333"/>
            </a:lvl4pPr>
            <a:lvl5pPr marL="3047924" lvl="4" indent="-389457">
              <a:spcBef>
                <a:spcPts val="0"/>
              </a:spcBef>
              <a:spcAft>
                <a:spcPts val="0"/>
              </a:spcAft>
              <a:buClr>
                <a:schemeClr val="lt1"/>
              </a:buClr>
              <a:buSzPts val="1000"/>
              <a:buFont typeface="Lato"/>
              <a:buChar char="○"/>
              <a:defRPr sz="1333"/>
            </a:lvl5pPr>
            <a:lvl6pPr marL="3657509" lvl="5" indent="-389457">
              <a:spcBef>
                <a:spcPts val="0"/>
              </a:spcBef>
              <a:spcAft>
                <a:spcPts val="0"/>
              </a:spcAft>
              <a:buClr>
                <a:schemeClr val="lt1"/>
              </a:buClr>
              <a:buSzPts val="1000"/>
              <a:buFont typeface="Lato"/>
              <a:buChar char="■"/>
              <a:defRPr sz="1333"/>
            </a:lvl6pPr>
            <a:lvl7pPr marL="4267093" lvl="6" indent="-389457">
              <a:spcBef>
                <a:spcPts val="0"/>
              </a:spcBef>
              <a:spcAft>
                <a:spcPts val="0"/>
              </a:spcAft>
              <a:buClr>
                <a:schemeClr val="lt1"/>
              </a:buClr>
              <a:buSzPts val="1000"/>
              <a:buFont typeface="Lato"/>
              <a:buChar char="●"/>
              <a:defRPr sz="1333"/>
            </a:lvl7pPr>
            <a:lvl8pPr marL="4876678" lvl="7" indent="-389457">
              <a:spcBef>
                <a:spcPts val="0"/>
              </a:spcBef>
              <a:spcAft>
                <a:spcPts val="0"/>
              </a:spcAft>
              <a:buClr>
                <a:schemeClr val="lt1"/>
              </a:buClr>
              <a:buSzPts val="1000"/>
              <a:buFont typeface="Lato"/>
              <a:buChar char="○"/>
              <a:defRPr sz="1333"/>
            </a:lvl8pPr>
            <a:lvl9pPr marL="5486263" lvl="8" indent="-389457">
              <a:spcBef>
                <a:spcPts val="0"/>
              </a:spcBef>
              <a:spcAft>
                <a:spcPts val="0"/>
              </a:spcAft>
              <a:buClr>
                <a:schemeClr val="lt1"/>
              </a:buClr>
              <a:buSzPts val="1000"/>
              <a:buFont typeface="Lato"/>
              <a:buChar char="■"/>
              <a:defRPr sz="1333"/>
            </a:lvl9pPr>
          </a:lstStyle>
          <a:p>
            <a:endParaRPr/>
          </a:p>
        </p:txBody>
      </p:sp>
    </p:spTree>
    <p:extLst>
      <p:ext uri="{BB962C8B-B14F-4D97-AF65-F5344CB8AC3E}">
        <p14:creationId xmlns:p14="http://schemas.microsoft.com/office/powerpoint/2010/main" val="4128383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peakers">
  <p:cSld name="Speakers">
    <p:spTree>
      <p:nvGrpSpPr>
        <p:cNvPr id="1" name="Shape 63"/>
        <p:cNvGrpSpPr/>
        <p:nvPr/>
      </p:nvGrpSpPr>
      <p:grpSpPr>
        <a:xfrm>
          <a:off x="0" y="0"/>
          <a:ext cx="0" cy="0"/>
          <a:chOff x="0" y="0"/>
          <a:chExt cx="0" cy="0"/>
        </a:xfrm>
      </p:grpSpPr>
      <p:sp>
        <p:nvSpPr>
          <p:cNvPr id="64" name="Google Shape;64;p7"/>
          <p:cNvSpPr>
            <a:spLocks noGrp="1"/>
          </p:cNvSpPr>
          <p:nvPr>
            <p:ph type="pic" idx="2"/>
          </p:nvPr>
        </p:nvSpPr>
        <p:spPr>
          <a:xfrm>
            <a:off x="5517633" y="690500"/>
            <a:ext cx="1536400" cy="1604800"/>
          </a:xfrm>
          <a:prstGeom prst="rect">
            <a:avLst/>
          </a:prstGeom>
          <a:noFill/>
          <a:ln>
            <a:noFill/>
          </a:ln>
        </p:spPr>
      </p:sp>
      <p:sp>
        <p:nvSpPr>
          <p:cNvPr id="65" name="Google Shape;65;p7"/>
          <p:cNvSpPr>
            <a:spLocks noGrp="1"/>
          </p:cNvSpPr>
          <p:nvPr>
            <p:ph type="pic" idx="3"/>
          </p:nvPr>
        </p:nvSpPr>
        <p:spPr>
          <a:xfrm>
            <a:off x="5517633" y="2609584"/>
            <a:ext cx="1536400" cy="1604800"/>
          </a:xfrm>
          <a:prstGeom prst="rect">
            <a:avLst/>
          </a:prstGeom>
          <a:noFill/>
          <a:ln>
            <a:noFill/>
          </a:ln>
        </p:spPr>
      </p:sp>
      <p:sp>
        <p:nvSpPr>
          <p:cNvPr id="66" name="Google Shape;66;p7"/>
          <p:cNvSpPr>
            <a:spLocks noGrp="1"/>
          </p:cNvSpPr>
          <p:nvPr>
            <p:ph type="pic" idx="4"/>
          </p:nvPr>
        </p:nvSpPr>
        <p:spPr>
          <a:xfrm>
            <a:off x="5517617" y="4538417"/>
            <a:ext cx="1536400" cy="1604800"/>
          </a:xfrm>
          <a:prstGeom prst="rect">
            <a:avLst/>
          </a:prstGeom>
          <a:noFill/>
          <a:ln>
            <a:noFill/>
          </a:ln>
        </p:spPr>
      </p:sp>
      <p:sp>
        <p:nvSpPr>
          <p:cNvPr id="67" name="Google Shape;67;p7"/>
          <p:cNvSpPr>
            <a:spLocks noGrp="1"/>
          </p:cNvSpPr>
          <p:nvPr>
            <p:ph type="pic" idx="5"/>
          </p:nvPr>
        </p:nvSpPr>
        <p:spPr>
          <a:xfrm>
            <a:off x="8764336" y="690500"/>
            <a:ext cx="1536400" cy="1604800"/>
          </a:xfrm>
          <a:prstGeom prst="rect">
            <a:avLst/>
          </a:prstGeom>
          <a:noFill/>
          <a:ln>
            <a:noFill/>
          </a:ln>
        </p:spPr>
      </p:sp>
      <p:sp>
        <p:nvSpPr>
          <p:cNvPr id="68" name="Google Shape;68;p7"/>
          <p:cNvSpPr>
            <a:spLocks noGrp="1"/>
          </p:cNvSpPr>
          <p:nvPr>
            <p:ph type="pic" idx="6"/>
          </p:nvPr>
        </p:nvSpPr>
        <p:spPr>
          <a:xfrm>
            <a:off x="8764336" y="2609584"/>
            <a:ext cx="1536400" cy="1604800"/>
          </a:xfrm>
          <a:prstGeom prst="rect">
            <a:avLst/>
          </a:prstGeom>
          <a:noFill/>
          <a:ln>
            <a:noFill/>
          </a:ln>
        </p:spPr>
      </p:sp>
      <p:sp>
        <p:nvSpPr>
          <p:cNvPr id="69" name="Google Shape;69;p7"/>
          <p:cNvSpPr>
            <a:spLocks noGrp="1"/>
          </p:cNvSpPr>
          <p:nvPr>
            <p:ph type="pic" idx="7"/>
          </p:nvPr>
        </p:nvSpPr>
        <p:spPr>
          <a:xfrm>
            <a:off x="8764336" y="4538417"/>
            <a:ext cx="1536400" cy="1604800"/>
          </a:xfrm>
          <a:prstGeom prst="rect">
            <a:avLst/>
          </a:prstGeom>
          <a:noFill/>
          <a:ln>
            <a:noFill/>
          </a:ln>
        </p:spPr>
      </p:sp>
      <p:sp>
        <p:nvSpPr>
          <p:cNvPr id="70" name="Google Shape;70;p7"/>
          <p:cNvSpPr txBox="1">
            <a:spLocks noGrp="1"/>
          </p:cNvSpPr>
          <p:nvPr>
            <p:ph type="subTitle" idx="1"/>
          </p:nvPr>
        </p:nvSpPr>
        <p:spPr>
          <a:xfrm>
            <a:off x="7208748" y="4551533"/>
            <a:ext cx="1358800" cy="574800"/>
          </a:xfrm>
          <a:prstGeom prst="rect">
            <a:avLst/>
          </a:prstGeom>
        </p:spPr>
        <p:txBody>
          <a:bodyPr spcFirstLastPara="1" wrap="square" lIns="0" tIns="0" rIns="0" bIns="0" anchor="t" anchorCtr="0">
            <a:noAutofit/>
          </a:bodyPr>
          <a:lstStyle>
            <a:lvl1pPr lvl="0">
              <a:spcBef>
                <a:spcPts val="0"/>
              </a:spcBef>
              <a:spcAft>
                <a:spcPts val="0"/>
              </a:spcAft>
              <a:buNone/>
              <a:defRPr>
                <a:latin typeface="Playfair Display"/>
                <a:ea typeface="Playfair Display"/>
                <a:cs typeface="Playfair Display"/>
                <a:sym typeface="Playfair Display"/>
              </a:defRPr>
            </a:lvl1pPr>
            <a:lvl2pPr lvl="1">
              <a:spcBef>
                <a:spcPts val="0"/>
              </a:spcBef>
              <a:spcAft>
                <a:spcPts val="0"/>
              </a:spcAft>
              <a:buNone/>
              <a:defRPr>
                <a:latin typeface="Playfair Display"/>
                <a:ea typeface="Playfair Display"/>
                <a:cs typeface="Playfair Display"/>
                <a:sym typeface="Playfair Display"/>
              </a:defRPr>
            </a:lvl2pPr>
            <a:lvl3pPr lvl="2">
              <a:spcBef>
                <a:spcPts val="0"/>
              </a:spcBef>
              <a:spcAft>
                <a:spcPts val="0"/>
              </a:spcAft>
              <a:buNone/>
              <a:defRPr>
                <a:latin typeface="Playfair Display"/>
                <a:ea typeface="Playfair Display"/>
                <a:cs typeface="Playfair Display"/>
                <a:sym typeface="Playfair Display"/>
              </a:defRPr>
            </a:lvl3pPr>
            <a:lvl4pPr lvl="3">
              <a:spcBef>
                <a:spcPts val="0"/>
              </a:spcBef>
              <a:spcAft>
                <a:spcPts val="0"/>
              </a:spcAft>
              <a:buNone/>
              <a:defRPr>
                <a:latin typeface="Playfair Display"/>
                <a:ea typeface="Playfair Display"/>
                <a:cs typeface="Playfair Display"/>
                <a:sym typeface="Playfair Display"/>
              </a:defRPr>
            </a:lvl4pPr>
            <a:lvl5pPr lvl="4">
              <a:spcBef>
                <a:spcPts val="0"/>
              </a:spcBef>
              <a:spcAft>
                <a:spcPts val="0"/>
              </a:spcAft>
              <a:buNone/>
              <a:defRPr>
                <a:latin typeface="Playfair Display"/>
                <a:ea typeface="Playfair Display"/>
                <a:cs typeface="Playfair Display"/>
                <a:sym typeface="Playfair Display"/>
              </a:defRPr>
            </a:lvl5pPr>
            <a:lvl6pPr lvl="5">
              <a:spcBef>
                <a:spcPts val="0"/>
              </a:spcBef>
              <a:spcAft>
                <a:spcPts val="0"/>
              </a:spcAft>
              <a:buNone/>
              <a:defRPr>
                <a:latin typeface="Playfair Display"/>
                <a:ea typeface="Playfair Display"/>
                <a:cs typeface="Playfair Display"/>
                <a:sym typeface="Playfair Display"/>
              </a:defRPr>
            </a:lvl6pPr>
            <a:lvl7pPr lvl="6">
              <a:spcBef>
                <a:spcPts val="0"/>
              </a:spcBef>
              <a:spcAft>
                <a:spcPts val="0"/>
              </a:spcAft>
              <a:buNone/>
              <a:defRPr>
                <a:latin typeface="Playfair Display"/>
                <a:ea typeface="Playfair Display"/>
                <a:cs typeface="Playfair Display"/>
                <a:sym typeface="Playfair Display"/>
              </a:defRPr>
            </a:lvl7pPr>
            <a:lvl8pPr lvl="7">
              <a:spcBef>
                <a:spcPts val="0"/>
              </a:spcBef>
              <a:spcAft>
                <a:spcPts val="0"/>
              </a:spcAft>
              <a:buNone/>
              <a:defRPr>
                <a:latin typeface="Playfair Display"/>
                <a:ea typeface="Playfair Display"/>
                <a:cs typeface="Playfair Display"/>
                <a:sym typeface="Playfair Display"/>
              </a:defRPr>
            </a:lvl8pPr>
            <a:lvl9pPr lvl="8">
              <a:spcBef>
                <a:spcPts val="0"/>
              </a:spcBef>
              <a:spcAft>
                <a:spcPts val="0"/>
              </a:spcAft>
              <a:buNone/>
              <a:defRPr>
                <a:latin typeface="Playfair Display"/>
                <a:ea typeface="Playfair Display"/>
                <a:cs typeface="Playfair Display"/>
                <a:sym typeface="Playfair Display"/>
              </a:defRPr>
            </a:lvl9pPr>
          </a:lstStyle>
          <a:p>
            <a:endParaRPr/>
          </a:p>
        </p:txBody>
      </p:sp>
      <p:sp>
        <p:nvSpPr>
          <p:cNvPr id="71" name="Google Shape;71;p7"/>
          <p:cNvSpPr txBox="1">
            <a:spLocks noGrp="1"/>
          </p:cNvSpPr>
          <p:nvPr>
            <p:ph type="subTitle" idx="8"/>
          </p:nvPr>
        </p:nvSpPr>
        <p:spPr>
          <a:xfrm>
            <a:off x="7208748" y="2601967"/>
            <a:ext cx="1358800" cy="574800"/>
          </a:xfrm>
          <a:prstGeom prst="rect">
            <a:avLst/>
          </a:prstGeom>
        </p:spPr>
        <p:txBody>
          <a:bodyPr spcFirstLastPara="1" wrap="square" lIns="0" tIns="0" rIns="0" bIns="0" anchor="t" anchorCtr="0">
            <a:noAutofit/>
          </a:bodyPr>
          <a:lstStyle>
            <a:lvl1pPr lvl="0">
              <a:spcBef>
                <a:spcPts val="0"/>
              </a:spcBef>
              <a:spcAft>
                <a:spcPts val="0"/>
              </a:spcAft>
              <a:buNone/>
              <a:defRPr>
                <a:latin typeface="Playfair Display"/>
                <a:ea typeface="Playfair Display"/>
                <a:cs typeface="Playfair Display"/>
                <a:sym typeface="Playfair Display"/>
              </a:defRPr>
            </a:lvl1pPr>
            <a:lvl2pPr lvl="1">
              <a:spcBef>
                <a:spcPts val="0"/>
              </a:spcBef>
              <a:spcAft>
                <a:spcPts val="0"/>
              </a:spcAft>
              <a:buNone/>
              <a:defRPr>
                <a:latin typeface="Playfair Display"/>
                <a:ea typeface="Playfair Display"/>
                <a:cs typeface="Playfair Display"/>
                <a:sym typeface="Playfair Display"/>
              </a:defRPr>
            </a:lvl2pPr>
            <a:lvl3pPr lvl="2">
              <a:spcBef>
                <a:spcPts val="0"/>
              </a:spcBef>
              <a:spcAft>
                <a:spcPts val="0"/>
              </a:spcAft>
              <a:buNone/>
              <a:defRPr>
                <a:latin typeface="Playfair Display"/>
                <a:ea typeface="Playfair Display"/>
                <a:cs typeface="Playfair Display"/>
                <a:sym typeface="Playfair Display"/>
              </a:defRPr>
            </a:lvl3pPr>
            <a:lvl4pPr lvl="3">
              <a:spcBef>
                <a:spcPts val="0"/>
              </a:spcBef>
              <a:spcAft>
                <a:spcPts val="0"/>
              </a:spcAft>
              <a:buNone/>
              <a:defRPr>
                <a:latin typeface="Playfair Display"/>
                <a:ea typeface="Playfair Display"/>
                <a:cs typeface="Playfair Display"/>
                <a:sym typeface="Playfair Display"/>
              </a:defRPr>
            </a:lvl4pPr>
            <a:lvl5pPr lvl="4">
              <a:spcBef>
                <a:spcPts val="0"/>
              </a:spcBef>
              <a:spcAft>
                <a:spcPts val="0"/>
              </a:spcAft>
              <a:buNone/>
              <a:defRPr>
                <a:latin typeface="Playfair Display"/>
                <a:ea typeface="Playfair Display"/>
                <a:cs typeface="Playfair Display"/>
                <a:sym typeface="Playfair Display"/>
              </a:defRPr>
            </a:lvl5pPr>
            <a:lvl6pPr lvl="5">
              <a:spcBef>
                <a:spcPts val="0"/>
              </a:spcBef>
              <a:spcAft>
                <a:spcPts val="0"/>
              </a:spcAft>
              <a:buNone/>
              <a:defRPr>
                <a:latin typeface="Playfair Display"/>
                <a:ea typeface="Playfair Display"/>
                <a:cs typeface="Playfair Display"/>
                <a:sym typeface="Playfair Display"/>
              </a:defRPr>
            </a:lvl6pPr>
            <a:lvl7pPr lvl="6">
              <a:spcBef>
                <a:spcPts val="0"/>
              </a:spcBef>
              <a:spcAft>
                <a:spcPts val="0"/>
              </a:spcAft>
              <a:buNone/>
              <a:defRPr>
                <a:latin typeface="Playfair Display"/>
                <a:ea typeface="Playfair Display"/>
                <a:cs typeface="Playfair Display"/>
                <a:sym typeface="Playfair Display"/>
              </a:defRPr>
            </a:lvl7pPr>
            <a:lvl8pPr lvl="7">
              <a:spcBef>
                <a:spcPts val="0"/>
              </a:spcBef>
              <a:spcAft>
                <a:spcPts val="0"/>
              </a:spcAft>
              <a:buNone/>
              <a:defRPr>
                <a:latin typeface="Playfair Display"/>
                <a:ea typeface="Playfair Display"/>
                <a:cs typeface="Playfair Display"/>
                <a:sym typeface="Playfair Display"/>
              </a:defRPr>
            </a:lvl8pPr>
            <a:lvl9pPr lvl="8">
              <a:spcBef>
                <a:spcPts val="0"/>
              </a:spcBef>
              <a:spcAft>
                <a:spcPts val="0"/>
              </a:spcAft>
              <a:buNone/>
              <a:defRPr>
                <a:latin typeface="Playfair Display"/>
                <a:ea typeface="Playfair Display"/>
                <a:cs typeface="Playfair Display"/>
                <a:sym typeface="Playfair Display"/>
              </a:defRPr>
            </a:lvl9pPr>
          </a:lstStyle>
          <a:p>
            <a:endParaRPr/>
          </a:p>
        </p:txBody>
      </p:sp>
      <p:sp>
        <p:nvSpPr>
          <p:cNvPr id="72" name="Google Shape;72;p7"/>
          <p:cNvSpPr txBox="1">
            <a:spLocks noGrp="1"/>
          </p:cNvSpPr>
          <p:nvPr>
            <p:ph type="subTitle" idx="9"/>
          </p:nvPr>
        </p:nvSpPr>
        <p:spPr>
          <a:xfrm>
            <a:off x="7208748" y="690967"/>
            <a:ext cx="1358800" cy="574800"/>
          </a:xfrm>
          <a:prstGeom prst="rect">
            <a:avLst/>
          </a:prstGeom>
        </p:spPr>
        <p:txBody>
          <a:bodyPr spcFirstLastPara="1" wrap="square" lIns="0" tIns="0" rIns="0" bIns="0" anchor="t" anchorCtr="0">
            <a:noAutofit/>
          </a:bodyPr>
          <a:lstStyle>
            <a:lvl1pPr lvl="0">
              <a:spcBef>
                <a:spcPts val="0"/>
              </a:spcBef>
              <a:spcAft>
                <a:spcPts val="0"/>
              </a:spcAft>
              <a:buNone/>
              <a:defRPr>
                <a:latin typeface="Playfair Display"/>
                <a:ea typeface="Playfair Display"/>
                <a:cs typeface="Playfair Display"/>
                <a:sym typeface="Playfair Display"/>
              </a:defRPr>
            </a:lvl1pPr>
            <a:lvl2pPr lvl="1">
              <a:spcBef>
                <a:spcPts val="0"/>
              </a:spcBef>
              <a:spcAft>
                <a:spcPts val="0"/>
              </a:spcAft>
              <a:buNone/>
              <a:defRPr>
                <a:latin typeface="Playfair Display"/>
                <a:ea typeface="Playfair Display"/>
                <a:cs typeface="Playfair Display"/>
                <a:sym typeface="Playfair Display"/>
              </a:defRPr>
            </a:lvl2pPr>
            <a:lvl3pPr lvl="2">
              <a:spcBef>
                <a:spcPts val="0"/>
              </a:spcBef>
              <a:spcAft>
                <a:spcPts val="0"/>
              </a:spcAft>
              <a:buNone/>
              <a:defRPr>
                <a:latin typeface="Playfair Display"/>
                <a:ea typeface="Playfair Display"/>
                <a:cs typeface="Playfair Display"/>
                <a:sym typeface="Playfair Display"/>
              </a:defRPr>
            </a:lvl3pPr>
            <a:lvl4pPr lvl="3">
              <a:spcBef>
                <a:spcPts val="0"/>
              </a:spcBef>
              <a:spcAft>
                <a:spcPts val="0"/>
              </a:spcAft>
              <a:buNone/>
              <a:defRPr>
                <a:latin typeface="Playfair Display"/>
                <a:ea typeface="Playfair Display"/>
                <a:cs typeface="Playfair Display"/>
                <a:sym typeface="Playfair Display"/>
              </a:defRPr>
            </a:lvl4pPr>
            <a:lvl5pPr lvl="4">
              <a:spcBef>
                <a:spcPts val="0"/>
              </a:spcBef>
              <a:spcAft>
                <a:spcPts val="0"/>
              </a:spcAft>
              <a:buNone/>
              <a:defRPr>
                <a:latin typeface="Playfair Display"/>
                <a:ea typeface="Playfair Display"/>
                <a:cs typeface="Playfair Display"/>
                <a:sym typeface="Playfair Display"/>
              </a:defRPr>
            </a:lvl5pPr>
            <a:lvl6pPr lvl="5">
              <a:spcBef>
                <a:spcPts val="0"/>
              </a:spcBef>
              <a:spcAft>
                <a:spcPts val="0"/>
              </a:spcAft>
              <a:buNone/>
              <a:defRPr>
                <a:latin typeface="Playfair Display"/>
                <a:ea typeface="Playfair Display"/>
                <a:cs typeface="Playfair Display"/>
                <a:sym typeface="Playfair Display"/>
              </a:defRPr>
            </a:lvl6pPr>
            <a:lvl7pPr lvl="6">
              <a:spcBef>
                <a:spcPts val="0"/>
              </a:spcBef>
              <a:spcAft>
                <a:spcPts val="0"/>
              </a:spcAft>
              <a:buNone/>
              <a:defRPr>
                <a:latin typeface="Playfair Display"/>
                <a:ea typeface="Playfair Display"/>
                <a:cs typeface="Playfair Display"/>
                <a:sym typeface="Playfair Display"/>
              </a:defRPr>
            </a:lvl7pPr>
            <a:lvl8pPr lvl="7">
              <a:spcBef>
                <a:spcPts val="0"/>
              </a:spcBef>
              <a:spcAft>
                <a:spcPts val="0"/>
              </a:spcAft>
              <a:buNone/>
              <a:defRPr>
                <a:latin typeface="Playfair Display"/>
                <a:ea typeface="Playfair Display"/>
                <a:cs typeface="Playfair Display"/>
                <a:sym typeface="Playfair Display"/>
              </a:defRPr>
            </a:lvl8pPr>
            <a:lvl9pPr lvl="8">
              <a:spcBef>
                <a:spcPts val="0"/>
              </a:spcBef>
              <a:spcAft>
                <a:spcPts val="0"/>
              </a:spcAft>
              <a:buNone/>
              <a:defRPr>
                <a:latin typeface="Playfair Display"/>
                <a:ea typeface="Playfair Display"/>
                <a:cs typeface="Playfair Display"/>
                <a:sym typeface="Playfair Display"/>
              </a:defRPr>
            </a:lvl9pPr>
          </a:lstStyle>
          <a:p>
            <a:endParaRPr/>
          </a:p>
        </p:txBody>
      </p:sp>
      <p:sp>
        <p:nvSpPr>
          <p:cNvPr id="73" name="Google Shape;73;p7"/>
          <p:cNvSpPr txBox="1">
            <a:spLocks noGrp="1"/>
          </p:cNvSpPr>
          <p:nvPr>
            <p:ph type="subTitle" idx="13"/>
          </p:nvPr>
        </p:nvSpPr>
        <p:spPr>
          <a:xfrm>
            <a:off x="10454315" y="4551533"/>
            <a:ext cx="1358800" cy="574800"/>
          </a:xfrm>
          <a:prstGeom prst="rect">
            <a:avLst/>
          </a:prstGeom>
        </p:spPr>
        <p:txBody>
          <a:bodyPr spcFirstLastPara="1" wrap="square" lIns="0" tIns="0" rIns="0" bIns="0" anchor="t" anchorCtr="0">
            <a:noAutofit/>
          </a:bodyPr>
          <a:lstStyle>
            <a:lvl1pPr lvl="0">
              <a:spcBef>
                <a:spcPts val="0"/>
              </a:spcBef>
              <a:spcAft>
                <a:spcPts val="0"/>
              </a:spcAft>
              <a:buNone/>
              <a:defRPr>
                <a:latin typeface="Playfair Display"/>
                <a:ea typeface="Playfair Display"/>
                <a:cs typeface="Playfair Display"/>
                <a:sym typeface="Playfair Display"/>
              </a:defRPr>
            </a:lvl1pPr>
            <a:lvl2pPr lvl="1">
              <a:spcBef>
                <a:spcPts val="0"/>
              </a:spcBef>
              <a:spcAft>
                <a:spcPts val="0"/>
              </a:spcAft>
              <a:buNone/>
              <a:defRPr>
                <a:latin typeface="Playfair Display"/>
                <a:ea typeface="Playfair Display"/>
                <a:cs typeface="Playfair Display"/>
                <a:sym typeface="Playfair Display"/>
              </a:defRPr>
            </a:lvl2pPr>
            <a:lvl3pPr lvl="2">
              <a:spcBef>
                <a:spcPts val="0"/>
              </a:spcBef>
              <a:spcAft>
                <a:spcPts val="0"/>
              </a:spcAft>
              <a:buNone/>
              <a:defRPr>
                <a:latin typeface="Playfair Display"/>
                <a:ea typeface="Playfair Display"/>
                <a:cs typeface="Playfair Display"/>
                <a:sym typeface="Playfair Display"/>
              </a:defRPr>
            </a:lvl3pPr>
            <a:lvl4pPr lvl="3">
              <a:spcBef>
                <a:spcPts val="0"/>
              </a:spcBef>
              <a:spcAft>
                <a:spcPts val="0"/>
              </a:spcAft>
              <a:buNone/>
              <a:defRPr>
                <a:latin typeface="Playfair Display"/>
                <a:ea typeface="Playfair Display"/>
                <a:cs typeface="Playfair Display"/>
                <a:sym typeface="Playfair Display"/>
              </a:defRPr>
            </a:lvl4pPr>
            <a:lvl5pPr lvl="4">
              <a:spcBef>
                <a:spcPts val="0"/>
              </a:spcBef>
              <a:spcAft>
                <a:spcPts val="0"/>
              </a:spcAft>
              <a:buNone/>
              <a:defRPr>
                <a:latin typeface="Playfair Display"/>
                <a:ea typeface="Playfair Display"/>
                <a:cs typeface="Playfair Display"/>
                <a:sym typeface="Playfair Display"/>
              </a:defRPr>
            </a:lvl5pPr>
            <a:lvl6pPr lvl="5">
              <a:spcBef>
                <a:spcPts val="0"/>
              </a:spcBef>
              <a:spcAft>
                <a:spcPts val="0"/>
              </a:spcAft>
              <a:buNone/>
              <a:defRPr>
                <a:latin typeface="Playfair Display"/>
                <a:ea typeface="Playfair Display"/>
                <a:cs typeface="Playfair Display"/>
                <a:sym typeface="Playfair Display"/>
              </a:defRPr>
            </a:lvl6pPr>
            <a:lvl7pPr lvl="6">
              <a:spcBef>
                <a:spcPts val="0"/>
              </a:spcBef>
              <a:spcAft>
                <a:spcPts val="0"/>
              </a:spcAft>
              <a:buNone/>
              <a:defRPr>
                <a:latin typeface="Playfair Display"/>
                <a:ea typeface="Playfair Display"/>
                <a:cs typeface="Playfair Display"/>
                <a:sym typeface="Playfair Display"/>
              </a:defRPr>
            </a:lvl7pPr>
            <a:lvl8pPr lvl="7">
              <a:spcBef>
                <a:spcPts val="0"/>
              </a:spcBef>
              <a:spcAft>
                <a:spcPts val="0"/>
              </a:spcAft>
              <a:buNone/>
              <a:defRPr>
                <a:latin typeface="Playfair Display"/>
                <a:ea typeface="Playfair Display"/>
                <a:cs typeface="Playfair Display"/>
                <a:sym typeface="Playfair Display"/>
              </a:defRPr>
            </a:lvl8pPr>
            <a:lvl9pPr lvl="8">
              <a:spcBef>
                <a:spcPts val="0"/>
              </a:spcBef>
              <a:spcAft>
                <a:spcPts val="0"/>
              </a:spcAft>
              <a:buNone/>
              <a:defRPr>
                <a:latin typeface="Playfair Display"/>
                <a:ea typeface="Playfair Display"/>
                <a:cs typeface="Playfair Display"/>
                <a:sym typeface="Playfair Display"/>
              </a:defRPr>
            </a:lvl9pPr>
          </a:lstStyle>
          <a:p>
            <a:endParaRPr/>
          </a:p>
        </p:txBody>
      </p:sp>
      <p:sp>
        <p:nvSpPr>
          <p:cNvPr id="74" name="Google Shape;74;p7"/>
          <p:cNvSpPr txBox="1">
            <a:spLocks noGrp="1"/>
          </p:cNvSpPr>
          <p:nvPr>
            <p:ph type="subTitle" idx="14"/>
          </p:nvPr>
        </p:nvSpPr>
        <p:spPr>
          <a:xfrm>
            <a:off x="10454315" y="2601967"/>
            <a:ext cx="1358800" cy="574800"/>
          </a:xfrm>
          <a:prstGeom prst="rect">
            <a:avLst/>
          </a:prstGeom>
        </p:spPr>
        <p:txBody>
          <a:bodyPr spcFirstLastPara="1" wrap="square" lIns="0" tIns="0" rIns="0" bIns="0" anchor="t" anchorCtr="0">
            <a:noAutofit/>
          </a:bodyPr>
          <a:lstStyle>
            <a:lvl1pPr lvl="0">
              <a:spcBef>
                <a:spcPts val="0"/>
              </a:spcBef>
              <a:spcAft>
                <a:spcPts val="0"/>
              </a:spcAft>
              <a:buNone/>
              <a:defRPr>
                <a:latin typeface="Playfair Display"/>
                <a:ea typeface="Playfair Display"/>
                <a:cs typeface="Playfair Display"/>
                <a:sym typeface="Playfair Display"/>
              </a:defRPr>
            </a:lvl1pPr>
            <a:lvl2pPr lvl="1">
              <a:spcBef>
                <a:spcPts val="0"/>
              </a:spcBef>
              <a:spcAft>
                <a:spcPts val="0"/>
              </a:spcAft>
              <a:buNone/>
              <a:defRPr>
                <a:latin typeface="Playfair Display"/>
                <a:ea typeface="Playfair Display"/>
                <a:cs typeface="Playfair Display"/>
                <a:sym typeface="Playfair Display"/>
              </a:defRPr>
            </a:lvl2pPr>
            <a:lvl3pPr lvl="2">
              <a:spcBef>
                <a:spcPts val="0"/>
              </a:spcBef>
              <a:spcAft>
                <a:spcPts val="0"/>
              </a:spcAft>
              <a:buNone/>
              <a:defRPr>
                <a:latin typeface="Playfair Display"/>
                <a:ea typeface="Playfair Display"/>
                <a:cs typeface="Playfair Display"/>
                <a:sym typeface="Playfair Display"/>
              </a:defRPr>
            </a:lvl3pPr>
            <a:lvl4pPr lvl="3">
              <a:spcBef>
                <a:spcPts val="0"/>
              </a:spcBef>
              <a:spcAft>
                <a:spcPts val="0"/>
              </a:spcAft>
              <a:buNone/>
              <a:defRPr>
                <a:latin typeface="Playfair Display"/>
                <a:ea typeface="Playfair Display"/>
                <a:cs typeface="Playfair Display"/>
                <a:sym typeface="Playfair Display"/>
              </a:defRPr>
            </a:lvl4pPr>
            <a:lvl5pPr lvl="4">
              <a:spcBef>
                <a:spcPts val="0"/>
              </a:spcBef>
              <a:spcAft>
                <a:spcPts val="0"/>
              </a:spcAft>
              <a:buNone/>
              <a:defRPr>
                <a:latin typeface="Playfair Display"/>
                <a:ea typeface="Playfair Display"/>
                <a:cs typeface="Playfair Display"/>
                <a:sym typeface="Playfair Display"/>
              </a:defRPr>
            </a:lvl5pPr>
            <a:lvl6pPr lvl="5">
              <a:spcBef>
                <a:spcPts val="0"/>
              </a:spcBef>
              <a:spcAft>
                <a:spcPts val="0"/>
              </a:spcAft>
              <a:buNone/>
              <a:defRPr>
                <a:latin typeface="Playfair Display"/>
                <a:ea typeface="Playfair Display"/>
                <a:cs typeface="Playfair Display"/>
                <a:sym typeface="Playfair Display"/>
              </a:defRPr>
            </a:lvl6pPr>
            <a:lvl7pPr lvl="6">
              <a:spcBef>
                <a:spcPts val="0"/>
              </a:spcBef>
              <a:spcAft>
                <a:spcPts val="0"/>
              </a:spcAft>
              <a:buNone/>
              <a:defRPr>
                <a:latin typeface="Playfair Display"/>
                <a:ea typeface="Playfair Display"/>
                <a:cs typeface="Playfair Display"/>
                <a:sym typeface="Playfair Display"/>
              </a:defRPr>
            </a:lvl7pPr>
            <a:lvl8pPr lvl="7">
              <a:spcBef>
                <a:spcPts val="0"/>
              </a:spcBef>
              <a:spcAft>
                <a:spcPts val="0"/>
              </a:spcAft>
              <a:buNone/>
              <a:defRPr>
                <a:latin typeface="Playfair Display"/>
                <a:ea typeface="Playfair Display"/>
                <a:cs typeface="Playfair Display"/>
                <a:sym typeface="Playfair Display"/>
              </a:defRPr>
            </a:lvl8pPr>
            <a:lvl9pPr lvl="8">
              <a:spcBef>
                <a:spcPts val="0"/>
              </a:spcBef>
              <a:spcAft>
                <a:spcPts val="0"/>
              </a:spcAft>
              <a:buNone/>
              <a:defRPr>
                <a:latin typeface="Playfair Display"/>
                <a:ea typeface="Playfair Display"/>
                <a:cs typeface="Playfair Display"/>
                <a:sym typeface="Playfair Display"/>
              </a:defRPr>
            </a:lvl9pPr>
          </a:lstStyle>
          <a:p>
            <a:endParaRPr/>
          </a:p>
        </p:txBody>
      </p:sp>
      <p:sp>
        <p:nvSpPr>
          <p:cNvPr id="75" name="Google Shape;75;p7"/>
          <p:cNvSpPr txBox="1">
            <a:spLocks noGrp="1"/>
          </p:cNvSpPr>
          <p:nvPr>
            <p:ph type="subTitle" idx="15"/>
          </p:nvPr>
        </p:nvSpPr>
        <p:spPr>
          <a:xfrm>
            <a:off x="10454315" y="690967"/>
            <a:ext cx="1358800" cy="574800"/>
          </a:xfrm>
          <a:prstGeom prst="rect">
            <a:avLst/>
          </a:prstGeom>
        </p:spPr>
        <p:txBody>
          <a:bodyPr spcFirstLastPara="1" wrap="square" lIns="0" tIns="0" rIns="0" bIns="0" anchor="t" anchorCtr="0">
            <a:noAutofit/>
          </a:bodyPr>
          <a:lstStyle>
            <a:lvl1pPr lvl="0">
              <a:spcBef>
                <a:spcPts val="0"/>
              </a:spcBef>
              <a:spcAft>
                <a:spcPts val="0"/>
              </a:spcAft>
              <a:buNone/>
              <a:defRPr>
                <a:latin typeface="Playfair Display"/>
                <a:ea typeface="Playfair Display"/>
                <a:cs typeface="Playfair Display"/>
                <a:sym typeface="Playfair Display"/>
              </a:defRPr>
            </a:lvl1pPr>
            <a:lvl2pPr lvl="1">
              <a:spcBef>
                <a:spcPts val="0"/>
              </a:spcBef>
              <a:spcAft>
                <a:spcPts val="0"/>
              </a:spcAft>
              <a:buNone/>
              <a:defRPr>
                <a:latin typeface="Playfair Display"/>
                <a:ea typeface="Playfair Display"/>
                <a:cs typeface="Playfair Display"/>
                <a:sym typeface="Playfair Display"/>
              </a:defRPr>
            </a:lvl2pPr>
            <a:lvl3pPr lvl="2">
              <a:spcBef>
                <a:spcPts val="0"/>
              </a:spcBef>
              <a:spcAft>
                <a:spcPts val="0"/>
              </a:spcAft>
              <a:buNone/>
              <a:defRPr>
                <a:latin typeface="Playfair Display"/>
                <a:ea typeface="Playfair Display"/>
                <a:cs typeface="Playfair Display"/>
                <a:sym typeface="Playfair Display"/>
              </a:defRPr>
            </a:lvl3pPr>
            <a:lvl4pPr lvl="3">
              <a:spcBef>
                <a:spcPts val="0"/>
              </a:spcBef>
              <a:spcAft>
                <a:spcPts val="0"/>
              </a:spcAft>
              <a:buNone/>
              <a:defRPr>
                <a:latin typeface="Playfair Display"/>
                <a:ea typeface="Playfair Display"/>
                <a:cs typeface="Playfair Display"/>
                <a:sym typeface="Playfair Display"/>
              </a:defRPr>
            </a:lvl4pPr>
            <a:lvl5pPr lvl="4">
              <a:spcBef>
                <a:spcPts val="0"/>
              </a:spcBef>
              <a:spcAft>
                <a:spcPts val="0"/>
              </a:spcAft>
              <a:buNone/>
              <a:defRPr>
                <a:latin typeface="Playfair Display"/>
                <a:ea typeface="Playfair Display"/>
                <a:cs typeface="Playfair Display"/>
                <a:sym typeface="Playfair Display"/>
              </a:defRPr>
            </a:lvl5pPr>
            <a:lvl6pPr lvl="5">
              <a:spcBef>
                <a:spcPts val="0"/>
              </a:spcBef>
              <a:spcAft>
                <a:spcPts val="0"/>
              </a:spcAft>
              <a:buNone/>
              <a:defRPr>
                <a:latin typeface="Playfair Display"/>
                <a:ea typeface="Playfair Display"/>
                <a:cs typeface="Playfair Display"/>
                <a:sym typeface="Playfair Display"/>
              </a:defRPr>
            </a:lvl6pPr>
            <a:lvl7pPr lvl="6">
              <a:spcBef>
                <a:spcPts val="0"/>
              </a:spcBef>
              <a:spcAft>
                <a:spcPts val="0"/>
              </a:spcAft>
              <a:buNone/>
              <a:defRPr>
                <a:latin typeface="Playfair Display"/>
                <a:ea typeface="Playfair Display"/>
                <a:cs typeface="Playfair Display"/>
                <a:sym typeface="Playfair Display"/>
              </a:defRPr>
            </a:lvl7pPr>
            <a:lvl8pPr lvl="7">
              <a:spcBef>
                <a:spcPts val="0"/>
              </a:spcBef>
              <a:spcAft>
                <a:spcPts val="0"/>
              </a:spcAft>
              <a:buNone/>
              <a:defRPr>
                <a:latin typeface="Playfair Display"/>
                <a:ea typeface="Playfair Display"/>
                <a:cs typeface="Playfair Display"/>
                <a:sym typeface="Playfair Display"/>
              </a:defRPr>
            </a:lvl8pPr>
            <a:lvl9pPr lvl="8">
              <a:spcBef>
                <a:spcPts val="0"/>
              </a:spcBef>
              <a:spcAft>
                <a:spcPts val="0"/>
              </a:spcAft>
              <a:buNone/>
              <a:defRPr>
                <a:latin typeface="Playfair Display"/>
                <a:ea typeface="Playfair Display"/>
                <a:cs typeface="Playfair Display"/>
                <a:sym typeface="Playfair Display"/>
              </a:defRPr>
            </a:lvl9pPr>
          </a:lstStyle>
          <a:p>
            <a:endParaRPr/>
          </a:p>
        </p:txBody>
      </p:sp>
      <p:sp>
        <p:nvSpPr>
          <p:cNvPr id="76" name="Google Shape;76;p7"/>
          <p:cNvSpPr txBox="1">
            <a:spLocks noGrp="1"/>
          </p:cNvSpPr>
          <p:nvPr>
            <p:ph type="subTitle" idx="16"/>
          </p:nvPr>
        </p:nvSpPr>
        <p:spPr>
          <a:xfrm>
            <a:off x="7208733" y="1973533"/>
            <a:ext cx="1358800" cy="322400"/>
          </a:xfrm>
          <a:prstGeom prst="rect">
            <a:avLst/>
          </a:prstGeom>
        </p:spPr>
        <p:txBody>
          <a:bodyPr spcFirstLastPara="1" wrap="square" lIns="0" tIns="0" rIns="0" bIns="0" anchor="b" anchorCtr="0">
            <a:noAutofit/>
          </a:bodyPr>
          <a:lstStyle>
            <a:lvl1pPr lvl="0">
              <a:spcBef>
                <a:spcPts val="0"/>
              </a:spcBef>
              <a:spcAft>
                <a:spcPts val="0"/>
              </a:spcAft>
              <a:buNone/>
              <a:defRPr sz="1333"/>
            </a:lvl1pPr>
            <a:lvl2pPr lvl="1">
              <a:spcBef>
                <a:spcPts val="0"/>
              </a:spcBef>
              <a:spcAft>
                <a:spcPts val="0"/>
              </a:spcAft>
              <a:buNone/>
              <a:defRPr sz="1333"/>
            </a:lvl2pPr>
            <a:lvl3pPr lvl="2">
              <a:spcBef>
                <a:spcPts val="0"/>
              </a:spcBef>
              <a:spcAft>
                <a:spcPts val="0"/>
              </a:spcAft>
              <a:buNone/>
              <a:defRPr sz="1333"/>
            </a:lvl3pPr>
            <a:lvl4pPr lvl="3">
              <a:spcBef>
                <a:spcPts val="0"/>
              </a:spcBef>
              <a:spcAft>
                <a:spcPts val="0"/>
              </a:spcAft>
              <a:buNone/>
              <a:defRPr sz="1333"/>
            </a:lvl4pPr>
            <a:lvl5pPr lvl="4">
              <a:spcBef>
                <a:spcPts val="0"/>
              </a:spcBef>
              <a:spcAft>
                <a:spcPts val="0"/>
              </a:spcAft>
              <a:buNone/>
              <a:defRPr sz="1333"/>
            </a:lvl5pPr>
            <a:lvl6pPr lvl="5">
              <a:spcBef>
                <a:spcPts val="0"/>
              </a:spcBef>
              <a:spcAft>
                <a:spcPts val="0"/>
              </a:spcAft>
              <a:buNone/>
              <a:defRPr sz="1333"/>
            </a:lvl6pPr>
            <a:lvl7pPr lvl="6">
              <a:spcBef>
                <a:spcPts val="0"/>
              </a:spcBef>
              <a:spcAft>
                <a:spcPts val="0"/>
              </a:spcAft>
              <a:buNone/>
              <a:defRPr sz="1333"/>
            </a:lvl7pPr>
            <a:lvl8pPr lvl="7">
              <a:spcBef>
                <a:spcPts val="0"/>
              </a:spcBef>
              <a:spcAft>
                <a:spcPts val="0"/>
              </a:spcAft>
              <a:buNone/>
              <a:defRPr sz="1333"/>
            </a:lvl8pPr>
            <a:lvl9pPr lvl="8">
              <a:spcBef>
                <a:spcPts val="0"/>
              </a:spcBef>
              <a:spcAft>
                <a:spcPts val="0"/>
              </a:spcAft>
              <a:buNone/>
              <a:defRPr sz="1333"/>
            </a:lvl9pPr>
          </a:lstStyle>
          <a:p>
            <a:endParaRPr/>
          </a:p>
        </p:txBody>
      </p:sp>
      <p:sp>
        <p:nvSpPr>
          <p:cNvPr id="77" name="Google Shape;77;p7"/>
          <p:cNvSpPr txBox="1">
            <a:spLocks noGrp="1"/>
          </p:cNvSpPr>
          <p:nvPr>
            <p:ph type="subTitle" idx="17"/>
          </p:nvPr>
        </p:nvSpPr>
        <p:spPr>
          <a:xfrm>
            <a:off x="10454300" y="1973533"/>
            <a:ext cx="1358800" cy="322400"/>
          </a:xfrm>
          <a:prstGeom prst="rect">
            <a:avLst/>
          </a:prstGeom>
        </p:spPr>
        <p:txBody>
          <a:bodyPr spcFirstLastPara="1" wrap="square" lIns="0" tIns="0" rIns="0" bIns="0" anchor="b" anchorCtr="0">
            <a:noAutofit/>
          </a:bodyPr>
          <a:lstStyle>
            <a:lvl1pPr lvl="0">
              <a:spcBef>
                <a:spcPts val="0"/>
              </a:spcBef>
              <a:spcAft>
                <a:spcPts val="0"/>
              </a:spcAft>
              <a:buNone/>
              <a:defRPr sz="1333"/>
            </a:lvl1pPr>
            <a:lvl2pPr lvl="1">
              <a:spcBef>
                <a:spcPts val="0"/>
              </a:spcBef>
              <a:spcAft>
                <a:spcPts val="0"/>
              </a:spcAft>
              <a:buNone/>
              <a:defRPr sz="1333"/>
            </a:lvl2pPr>
            <a:lvl3pPr lvl="2">
              <a:spcBef>
                <a:spcPts val="0"/>
              </a:spcBef>
              <a:spcAft>
                <a:spcPts val="0"/>
              </a:spcAft>
              <a:buNone/>
              <a:defRPr sz="1333"/>
            </a:lvl3pPr>
            <a:lvl4pPr lvl="3">
              <a:spcBef>
                <a:spcPts val="0"/>
              </a:spcBef>
              <a:spcAft>
                <a:spcPts val="0"/>
              </a:spcAft>
              <a:buNone/>
              <a:defRPr sz="1333"/>
            </a:lvl4pPr>
            <a:lvl5pPr lvl="4">
              <a:spcBef>
                <a:spcPts val="0"/>
              </a:spcBef>
              <a:spcAft>
                <a:spcPts val="0"/>
              </a:spcAft>
              <a:buNone/>
              <a:defRPr sz="1333"/>
            </a:lvl5pPr>
            <a:lvl6pPr lvl="5">
              <a:spcBef>
                <a:spcPts val="0"/>
              </a:spcBef>
              <a:spcAft>
                <a:spcPts val="0"/>
              </a:spcAft>
              <a:buNone/>
              <a:defRPr sz="1333"/>
            </a:lvl6pPr>
            <a:lvl7pPr lvl="6">
              <a:spcBef>
                <a:spcPts val="0"/>
              </a:spcBef>
              <a:spcAft>
                <a:spcPts val="0"/>
              </a:spcAft>
              <a:buNone/>
              <a:defRPr sz="1333"/>
            </a:lvl7pPr>
            <a:lvl8pPr lvl="7">
              <a:spcBef>
                <a:spcPts val="0"/>
              </a:spcBef>
              <a:spcAft>
                <a:spcPts val="0"/>
              </a:spcAft>
              <a:buNone/>
              <a:defRPr sz="1333"/>
            </a:lvl8pPr>
            <a:lvl9pPr lvl="8">
              <a:spcBef>
                <a:spcPts val="0"/>
              </a:spcBef>
              <a:spcAft>
                <a:spcPts val="0"/>
              </a:spcAft>
              <a:buNone/>
              <a:defRPr sz="1333"/>
            </a:lvl9pPr>
          </a:lstStyle>
          <a:p>
            <a:endParaRPr/>
          </a:p>
        </p:txBody>
      </p:sp>
      <p:sp>
        <p:nvSpPr>
          <p:cNvPr id="78" name="Google Shape;78;p7"/>
          <p:cNvSpPr txBox="1">
            <a:spLocks noGrp="1"/>
          </p:cNvSpPr>
          <p:nvPr>
            <p:ph type="subTitle" idx="18"/>
          </p:nvPr>
        </p:nvSpPr>
        <p:spPr>
          <a:xfrm>
            <a:off x="7208733" y="3898371"/>
            <a:ext cx="1358800" cy="322400"/>
          </a:xfrm>
          <a:prstGeom prst="rect">
            <a:avLst/>
          </a:prstGeom>
        </p:spPr>
        <p:txBody>
          <a:bodyPr spcFirstLastPara="1" wrap="square" lIns="0" tIns="0" rIns="0" bIns="0" anchor="b" anchorCtr="0">
            <a:noAutofit/>
          </a:bodyPr>
          <a:lstStyle>
            <a:lvl1pPr lvl="0">
              <a:spcBef>
                <a:spcPts val="0"/>
              </a:spcBef>
              <a:spcAft>
                <a:spcPts val="0"/>
              </a:spcAft>
              <a:buNone/>
              <a:defRPr sz="1333"/>
            </a:lvl1pPr>
            <a:lvl2pPr lvl="1">
              <a:spcBef>
                <a:spcPts val="0"/>
              </a:spcBef>
              <a:spcAft>
                <a:spcPts val="0"/>
              </a:spcAft>
              <a:buNone/>
              <a:defRPr sz="1333"/>
            </a:lvl2pPr>
            <a:lvl3pPr lvl="2">
              <a:spcBef>
                <a:spcPts val="0"/>
              </a:spcBef>
              <a:spcAft>
                <a:spcPts val="0"/>
              </a:spcAft>
              <a:buNone/>
              <a:defRPr sz="1333"/>
            </a:lvl3pPr>
            <a:lvl4pPr lvl="3">
              <a:spcBef>
                <a:spcPts val="0"/>
              </a:spcBef>
              <a:spcAft>
                <a:spcPts val="0"/>
              </a:spcAft>
              <a:buNone/>
              <a:defRPr sz="1333"/>
            </a:lvl4pPr>
            <a:lvl5pPr lvl="4">
              <a:spcBef>
                <a:spcPts val="0"/>
              </a:spcBef>
              <a:spcAft>
                <a:spcPts val="0"/>
              </a:spcAft>
              <a:buNone/>
              <a:defRPr sz="1333"/>
            </a:lvl5pPr>
            <a:lvl6pPr lvl="5">
              <a:spcBef>
                <a:spcPts val="0"/>
              </a:spcBef>
              <a:spcAft>
                <a:spcPts val="0"/>
              </a:spcAft>
              <a:buNone/>
              <a:defRPr sz="1333"/>
            </a:lvl6pPr>
            <a:lvl7pPr lvl="6">
              <a:spcBef>
                <a:spcPts val="0"/>
              </a:spcBef>
              <a:spcAft>
                <a:spcPts val="0"/>
              </a:spcAft>
              <a:buNone/>
              <a:defRPr sz="1333"/>
            </a:lvl7pPr>
            <a:lvl8pPr lvl="7">
              <a:spcBef>
                <a:spcPts val="0"/>
              </a:spcBef>
              <a:spcAft>
                <a:spcPts val="0"/>
              </a:spcAft>
              <a:buNone/>
              <a:defRPr sz="1333"/>
            </a:lvl8pPr>
            <a:lvl9pPr lvl="8">
              <a:spcBef>
                <a:spcPts val="0"/>
              </a:spcBef>
              <a:spcAft>
                <a:spcPts val="0"/>
              </a:spcAft>
              <a:buNone/>
              <a:defRPr sz="1333"/>
            </a:lvl9pPr>
          </a:lstStyle>
          <a:p>
            <a:endParaRPr/>
          </a:p>
        </p:txBody>
      </p:sp>
      <p:sp>
        <p:nvSpPr>
          <p:cNvPr id="79" name="Google Shape;79;p7"/>
          <p:cNvSpPr txBox="1">
            <a:spLocks noGrp="1"/>
          </p:cNvSpPr>
          <p:nvPr>
            <p:ph type="subTitle" idx="19"/>
          </p:nvPr>
        </p:nvSpPr>
        <p:spPr>
          <a:xfrm>
            <a:off x="10454300" y="3898371"/>
            <a:ext cx="1358800" cy="322400"/>
          </a:xfrm>
          <a:prstGeom prst="rect">
            <a:avLst/>
          </a:prstGeom>
        </p:spPr>
        <p:txBody>
          <a:bodyPr spcFirstLastPara="1" wrap="square" lIns="0" tIns="0" rIns="0" bIns="0" anchor="b" anchorCtr="0">
            <a:noAutofit/>
          </a:bodyPr>
          <a:lstStyle>
            <a:lvl1pPr lvl="0">
              <a:spcBef>
                <a:spcPts val="0"/>
              </a:spcBef>
              <a:spcAft>
                <a:spcPts val="0"/>
              </a:spcAft>
              <a:buNone/>
              <a:defRPr sz="1333"/>
            </a:lvl1pPr>
            <a:lvl2pPr lvl="1">
              <a:spcBef>
                <a:spcPts val="0"/>
              </a:spcBef>
              <a:spcAft>
                <a:spcPts val="0"/>
              </a:spcAft>
              <a:buNone/>
              <a:defRPr sz="1333"/>
            </a:lvl2pPr>
            <a:lvl3pPr lvl="2">
              <a:spcBef>
                <a:spcPts val="0"/>
              </a:spcBef>
              <a:spcAft>
                <a:spcPts val="0"/>
              </a:spcAft>
              <a:buNone/>
              <a:defRPr sz="1333"/>
            </a:lvl3pPr>
            <a:lvl4pPr lvl="3">
              <a:spcBef>
                <a:spcPts val="0"/>
              </a:spcBef>
              <a:spcAft>
                <a:spcPts val="0"/>
              </a:spcAft>
              <a:buNone/>
              <a:defRPr sz="1333"/>
            </a:lvl4pPr>
            <a:lvl5pPr lvl="4">
              <a:spcBef>
                <a:spcPts val="0"/>
              </a:spcBef>
              <a:spcAft>
                <a:spcPts val="0"/>
              </a:spcAft>
              <a:buNone/>
              <a:defRPr sz="1333"/>
            </a:lvl5pPr>
            <a:lvl6pPr lvl="5">
              <a:spcBef>
                <a:spcPts val="0"/>
              </a:spcBef>
              <a:spcAft>
                <a:spcPts val="0"/>
              </a:spcAft>
              <a:buNone/>
              <a:defRPr sz="1333"/>
            </a:lvl6pPr>
            <a:lvl7pPr lvl="6">
              <a:spcBef>
                <a:spcPts val="0"/>
              </a:spcBef>
              <a:spcAft>
                <a:spcPts val="0"/>
              </a:spcAft>
              <a:buNone/>
              <a:defRPr sz="1333"/>
            </a:lvl7pPr>
            <a:lvl8pPr lvl="7">
              <a:spcBef>
                <a:spcPts val="0"/>
              </a:spcBef>
              <a:spcAft>
                <a:spcPts val="0"/>
              </a:spcAft>
              <a:buNone/>
              <a:defRPr sz="1333"/>
            </a:lvl8pPr>
            <a:lvl9pPr lvl="8">
              <a:spcBef>
                <a:spcPts val="0"/>
              </a:spcBef>
              <a:spcAft>
                <a:spcPts val="0"/>
              </a:spcAft>
              <a:buNone/>
              <a:defRPr sz="1333"/>
            </a:lvl9pPr>
          </a:lstStyle>
          <a:p>
            <a:endParaRPr/>
          </a:p>
        </p:txBody>
      </p:sp>
      <p:sp>
        <p:nvSpPr>
          <p:cNvPr id="80" name="Google Shape;80;p7"/>
          <p:cNvSpPr txBox="1">
            <a:spLocks noGrp="1"/>
          </p:cNvSpPr>
          <p:nvPr>
            <p:ph type="subTitle" idx="20"/>
          </p:nvPr>
        </p:nvSpPr>
        <p:spPr>
          <a:xfrm>
            <a:off x="7208733" y="5823204"/>
            <a:ext cx="1358800" cy="322400"/>
          </a:xfrm>
          <a:prstGeom prst="rect">
            <a:avLst/>
          </a:prstGeom>
        </p:spPr>
        <p:txBody>
          <a:bodyPr spcFirstLastPara="1" wrap="square" lIns="0" tIns="0" rIns="0" bIns="0" anchor="b" anchorCtr="0">
            <a:noAutofit/>
          </a:bodyPr>
          <a:lstStyle>
            <a:lvl1pPr lvl="0">
              <a:spcBef>
                <a:spcPts val="0"/>
              </a:spcBef>
              <a:spcAft>
                <a:spcPts val="0"/>
              </a:spcAft>
              <a:buNone/>
              <a:defRPr sz="1333"/>
            </a:lvl1pPr>
            <a:lvl2pPr lvl="1">
              <a:spcBef>
                <a:spcPts val="0"/>
              </a:spcBef>
              <a:spcAft>
                <a:spcPts val="0"/>
              </a:spcAft>
              <a:buNone/>
              <a:defRPr sz="1333"/>
            </a:lvl2pPr>
            <a:lvl3pPr lvl="2">
              <a:spcBef>
                <a:spcPts val="0"/>
              </a:spcBef>
              <a:spcAft>
                <a:spcPts val="0"/>
              </a:spcAft>
              <a:buNone/>
              <a:defRPr sz="1333"/>
            </a:lvl3pPr>
            <a:lvl4pPr lvl="3">
              <a:spcBef>
                <a:spcPts val="0"/>
              </a:spcBef>
              <a:spcAft>
                <a:spcPts val="0"/>
              </a:spcAft>
              <a:buNone/>
              <a:defRPr sz="1333"/>
            </a:lvl4pPr>
            <a:lvl5pPr lvl="4">
              <a:spcBef>
                <a:spcPts val="0"/>
              </a:spcBef>
              <a:spcAft>
                <a:spcPts val="0"/>
              </a:spcAft>
              <a:buNone/>
              <a:defRPr sz="1333"/>
            </a:lvl5pPr>
            <a:lvl6pPr lvl="5">
              <a:spcBef>
                <a:spcPts val="0"/>
              </a:spcBef>
              <a:spcAft>
                <a:spcPts val="0"/>
              </a:spcAft>
              <a:buNone/>
              <a:defRPr sz="1333"/>
            </a:lvl6pPr>
            <a:lvl7pPr lvl="6">
              <a:spcBef>
                <a:spcPts val="0"/>
              </a:spcBef>
              <a:spcAft>
                <a:spcPts val="0"/>
              </a:spcAft>
              <a:buNone/>
              <a:defRPr sz="1333"/>
            </a:lvl7pPr>
            <a:lvl8pPr lvl="7">
              <a:spcBef>
                <a:spcPts val="0"/>
              </a:spcBef>
              <a:spcAft>
                <a:spcPts val="0"/>
              </a:spcAft>
              <a:buNone/>
              <a:defRPr sz="1333"/>
            </a:lvl8pPr>
            <a:lvl9pPr lvl="8">
              <a:spcBef>
                <a:spcPts val="0"/>
              </a:spcBef>
              <a:spcAft>
                <a:spcPts val="0"/>
              </a:spcAft>
              <a:buNone/>
              <a:defRPr sz="1333"/>
            </a:lvl9pPr>
          </a:lstStyle>
          <a:p>
            <a:endParaRPr/>
          </a:p>
        </p:txBody>
      </p:sp>
      <p:sp>
        <p:nvSpPr>
          <p:cNvPr id="81" name="Google Shape;81;p7"/>
          <p:cNvSpPr txBox="1">
            <a:spLocks noGrp="1"/>
          </p:cNvSpPr>
          <p:nvPr>
            <p:ph type="subTitle" idx="21"/>
          </p:nvPr>
        </p:nvSpPr>
        <p:spPr>
          <a:xfrm>
            <a:off x="10454300" y="5823204"/>
            <a:ext cx="1358800" cy="322400"/>
          </a:xfrm>
          <a:prstGeom prst="rect">
            <a:avLst/>
          </a:prstGeom>
        </p:spPr>
        <p:txBody>
          <a:bodyPr spcFirstLastPara="1" wrap="square" lIns="0" tIns="0" rIns="0" bIns="0" anchor="b" anchorCtr="0">
            <a:noAutofit/>
          </a:bodyPr>
          <a:lstStyle>
            <a:lvl1pPr lvl="0">
              <a:spcBef>
                <a:spcPts val="0"/>
              </a:spcBef>
              <a:spcAft>
                <a:spcPts val="0"/>
              </a:spcAft>
              <a:buNone/>
              <a:defRPr sz="1333"/>
            </a:lvl1pPr>
            <a:lvl2pPr lvl="1">
              <a:spcBef>
                <a:spcPts val="0"/>
              </a:spcBef>
              <a:spcAft>
                <a:spcPts val="0"/>
              </a:spcAft>
              <a:buNone/>
              <a:defRPr sz="1333"/>
            </a:lvl2pPr>
            <a:lvl3pPr lvl="2">
              <a:spcBef>
                <a:spcPts val="0"/>
              </a:spcBef>
              <a:spcAft>
                <a:spcPts val="0"/>
              </a:spcAft>
              <a:buNone/>
              <a:defRPr sz="1333"/>
            </a:lvl3pPr>
            <a:lvl4pPr lvl="3">
              <a:spcBef>
                <a:spcPts val="0"/>
              </a:spcBef>
              <a:spcAft>
                <a:spcPts val="0"/>
              </a:spcAft>
              <a:buNone/>
              <a:defRPr sz="1333"/>
            </a:lvl4pPr>
            <a:lvl5pPr lvl="4">
              <a:spcBef>
                <a:spcPts val="0"/>
              </a:spcBef>
              <a:spcAft>
                <a:spcPts val="0"/>
              </a:spcAft>
              <a:buNone/>
              <a:defRPr sz="1333"/>
            </a:lvl5pPr>
            <a:lvl6pPr lvl="5">
              <a:spcBef>
                <a:spcPts val="0"/>
              </a:spcBef>
              <a:spcAft>
                <a:spcPts val="0"/>
              </a:spcAft>
              <a:buNone/>
              <a:defRPr sz="1333"/>
            </a:lvl6pPr>
            <a:lvl7pPr lvl="6">
              <a:spcBef>
                <a:spcPts val="0"/>
              </a:spcBef>
              <a:spcAft>
                <a:spcPts val="0"/>
              </a:spcAft>
              <a:buNone/>
              <a:defRPr sz="1333"/>
            </a:lvl7pPr>
            <a:lvl8pPr lvl="7">
              <a:spcBef>
                <a:spcPts val="0"/>
              </a:spcBef>
              <a:spcAft>
                <a:spcPts val="0"/>
              </a:spcAft>
              <a:buNone/>
              <a:defRPr sz="1333"/>
            </a:lvl8pPr>
            <a:lvl9pPr lvl="8">
              <a:spcBef>
                <a:spcPts val="0"/>
              </a:spcBef>
              <a:spcAft>
                <a:spcPts val="0"/>
              </a:spcAft>
              <a:buNone/>
              <a:defRPr sz="1333"/>
            </a:lvl9pPr>
          </a:lstStyle>
          <a:p>
            <a:endParaRPr/>
          </a:p>
        </p:txBody>
      </p:sp>
      <p:sp>
        <p:nvSpPr>
          <p:cNvPr id="82" name="Google Shape;82;p7"/>
          <p:cNvSpPr txBox="1">
            <a:spLocks noGrp="1"/>
          </p:cNvSpPr>
          <p:nvPr>
            <p:ph type="title"/>
          </p:nvPr>
        </p:nvSpPr>
        <p:spPr>
          <a:xfrm>
            <a:off x="368100" y="609600"/>
            <a:ext cx="5066800" cy="517001"/>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3733">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9pPr>
          </a:lstStyle>
          <a:p>
            <a:endParaRPr/>
          </a:p>
        </p:txBody>
      </p:sp>
      <p:sp>
        <p:nvSpPr>
          <p:cNvPr id="83" name="Google Shape;83;p7"/>
          <p:cNvSpPr txBox="1">
            <a:spLocks noGrp="1"/>
          </p:cNvSpPr>
          <p:nvPr>
            <p:ph type="subTitle" idx="22"/>
          </p:nvPr>
        </p:nvSpPr>
        <p:spPr>
          <a:xfrm>
            <a:off x="368100" y="6421267"/>
            <a:ext cx="2680000" cy="244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1400"/>
              <a:buFont typeface="Lato"/>
              <a:buNone/>
              <a:defRPr sz="1067"/>
            </a:lvl1pPr>
            <a:lvl2pPr lvl="1">
              <a:spcBef>
                <a:spcPts val="0"/>
              </a:spcBef>
              <a:spcAft>
                <a:spcPts val="0"/>
              </a:spcAft>
              <a:buClr>
                <a:schemeClr val="lt1"/>
              </a:buClr>
              <a:buSzPts val="1400"/>
              <a:buFont typeface="Lato"/>
              <a:buNone/>
              <a:defRPr/>
            </a:lvl2pPr>
            <a:lvl3pPr lvl="2">
              <a:spcBef>
                <a:spcPts val="0"/>
              </a:spcBef>
              <a:spcAft>
                <a:spcPts val="0"/>
              </a:spcAft>
              <a:buClr>
                <a:schemeClr val="lt1"/>
              </a:buClr>
              <a:buSzPts val="1400"/>
              <a:buFont typeface="Lato"/>
              <a:buNone/>
              <a:defRPr/>
            </a:lvl3pPr>
            <a:lvl4pPr lvl="3">
              <a:spcBef>
                <a:spcPts val="0"/>
              </a:spcBef>
              <a:spcAft>
                <a:spcPts val="0"/>
              </a:spcAft>
              <a:buClr>
                <a:schemeClr val="lt1"/>
              </a:buClr>
              <a:buSzPts val="1400"/>
              <a:buFont typeface="Lato"/>
              <a:buNone/>
              <a:defRPr/>
            </a:lvl4pPr>
            <a:lvl5pPr lvl="4">
              <a:spcBef>
                <a:spcPts val="0"/>
              </a:spcBef>
              <a:spcAft>
                <a:spcPts val="0"/>
              </a:spcAft>
              <a:buClr>
                <a:schemeClr val="lt1"/>
              </a:buClr>
              <a:buSzPts val="1400"/>
              <a:buFont typeface="Lato"/>
              <a:buNone/>
              <a:defRPr/>
            </a:lvl5pPr>
            <a:lvl6pPr lvl="5">
              <a:spcBef>
                <a:spcPts val="0"/>
              </a:spcBef>
              <a:spcAft>
                <a:spcPts val="0"/>
              </a:spcAft>
              <a:buClr>
                <a:schemeClr val="lt1"/>
              </a:buClr>
              <a:buSzPts val="1400"/>
              <a:buFont typeface="Lato"/>
              <a:buNone/>
              <a:defRPr/>
            </a:lvl6pPr>
            <a:lvl7pPr lvl="6">
              <a:spcBef>
                <a:spcPts val="0"/>
              </a:spcBef>
              <a:spcAft>
                <a:spcPts val="0"/>
              </a:spcAft>
              <a:buClr>
                <a:schemeClr val="lt1"/>
              </a:buClr>
              <a:buSzPts val="1400"/>
              <a:buFont typeface="Lato"/>
              <a:buNone/>
              <a:defRPr/>
            </a:lvl7pPr>
            <a:lvl8pPr lvl="7">
              <a:spcBef>
                <a:spcPts val="0"/>
              </a:spcBef>
              <a:spcAft>
                <a:spcPts val="0"/>
              </a:spcAft>
              <a:buClr>
                <a:schemeClr val="lt1"/>
              </a:buClr>
              <a:buSzPts val="1400"/>
              <a:buFont typeface="Lato"/>
              <a:buNone/>
              <a:defRPr/>
            </a:lvl8pPr>
            <a:lvl9pPr lvl="8">
              <a:spcBef>
                <a:spcPts val="0"/>
              </a:spcBef>
              <a:spcAft>
                <a:spcPts val="0"/>
              </a:spcAft>
              <a:buClr>
                <a:schemeClr val="lt1"/>
              </a:buClr>
              <a:buSzPts val="1400"/>
              <a:buFont typeface="Lato"/>
              <a:buNone/>
              <a:defRPr/>
            </a:lvl9pPr>
          </a:lstStyle>
          <a:p>
            <a:endParaRPr/>
          </a:p>
        </p:txBody>
      </p:sp>
      <p:sp>
        <p:nvSpPr>
          <p:cNvPr id="84" name="Google Shape;84;p7"/>
          <p:cNvSpPr txBox="1">
            <a:spLocks noGrp="1"/>
          </p:cNvSpPr>
          <p:nvPr>
            <p:ph type="sldNum" idx="12"/>
          </p:nvPr>
        </p:nvSpPr>
        <p:spPr>
          <a:xfrm>
            <a:off x="11541944" y="6421267"/>
            <a:ext cx="448000" cy="244000"/>
          </a:xfrm>
          <a:prstGeom prst="rect">
            <a:avLst/>
          </a:prstGeom>
          <a:noFill/>
          <a:ln>
            <a:noFill/>
          </a:ln>
        </p:spPr>
        <p:txBody>
          <a:bodyPr spcFirstLastPara="1" wrap="square" lIns="91425" tIns="91425" rIns="91425" bIns="91425" anchor="ctr" anchorCtr="0">
            <a:noAutofit/>
          </a:bodyPr>
          <a:lstStyle>
            <a:lvl1pPr lvl="0">
              <a:buNone/>
              <a:defRPr sz="1067">
                <a:solidFill>
                  <a:schemeClr val="lt1"/>
                </a:solidFill>
                <a:latin typeface="Lato"/>
                <a:ea typeface="Lato"/>
                <a:cs typeface="Lato"/>
                <a:sym typeface="Lato"/>
              </a:defRPr>
            </a:lvl1pPr>
            <a:lvl2pPr lvl="1">
              <a:buNone/>
              <a:defRPr sz="1067">
                <a:solidFill>
                  <a:schemeClr val="lt1"/>
                </a:solidFill>
                <a:latin typeface="Lato"/>
                <a:ea typeface="Lato"/>
                <a:cs typeface="Lato"/>
                <a:sym typeface="Lato"/>
              </a:defRPr>
            </a:lvl2pPr>
            <a:lvl3pPr lvl="2">
              <a:buNone/>
              <a:defRPr sz="1067">
                <a:solidFill>
                  <a:schemeClr val="lt1"/>
                </a:solidFill>
                <a:latin typeface="Lato"/>
                <a:ea typeface="Lato"/>
                <a:cs typeface="Lato"/>
                <a:sym typeface="Lato"/>
              </a:defRPr>
            </a:lvl3pPr>
            <a:lvl4pPr lvl="3">
              <a:buNone/>
              <a:defRPr sz="1067">
                <a:solidFill>
                  <a:schemeClr val="lt1"/>
                </a:solidFill>
                <a:latin typeface="Lato"/>
                <a:ea typeface="Lato"/>
                <a:cs typeface="Lato"/>
                <a:sym typeface="Lato"/>
              </a:defRPr>
            </a:lvl4pPr>
            <a:lvl5pPr lvl="4">
              <a:buNone/>
              <a:defRPr sz="1067">
                <a:solidFill>
                  <a:schemeClr val="lt1"/>
                </a:solidFill>
                <a:latin typeface="Lato"/>
                <a:ea typeface="Lato"/>
                <a:cs typeface="Lato"/>
                <a:sym typeface="Lato"/>
              </a:defRPr>
            </a:lvl5pPr>
            <a:lvl6pPr lvl="5">
              <a:buNone/>
              <a:defRPr sz="1067">
                <a:solidFill>
                  <a:schemeClr val="lt1"/>
                </a:solidFill>
                <a:latin typeface="Lato"/>
                <a:ea typeface="Lato"/>
                <a:cs typeface="Lato"/>
                <a:sym typeface="Lato"/>
              </a:defRPr>
            </a:lvl6pPr>
            <a:lvl7pPr lvl="6">
              <a:buNone/>
              <a:defRPr sz="1067">
                <a:solidFill>
                  <a:schemeClr val="lt1"/>
                </a:solidFill>
                <a:latin typeface="Lato"/>
                <a:ea typeface="Lato"/>
                <a:cs typeface="Lato"/>
                <a:sym typeface="Lato"/>
              </a:defRPr>
            </a:lvl7pPr>
            <a:lvl8pPr lvl="7">
              <a:buNone/>
              <a:defRPr sz="1067">
                <a:solidFill>
                  <a:schemeClr val="lt1"/>
                </a:solidFill>
                <a:latin typeface="Lato"/>
                <a:ea typeface="Lato"/>
                <a:cs typeface="Lato"/>
                <a:sym typeface="Lato"/>
              </a:defRPr>
            </a:lvl8pPr>
            <a:lvl9pPr lvl="8">
              <a:buNone/>
              <a:defRPr sz="1067">
                <a:solidFill>
                  <a:schemeClr val="lt1"/>
                </a:solidFill>
                <a:latin typeface="Lato"/>
                <a:ea typeface="Lato"/>
                <a:cs typeface="Lato"/>
                <a:sym typeface="Lato"/>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08582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77"/>
        <p:cNvGrpSpPr/>
        <p:nvPr/>
      </p:nvGrpSpPr>
      <p:grpSpPr>
        <a:xfrm>
          <a:off x="0" y="0"/>
          <a:ext cx="0" cy="0"/>
          <a:chOff x="0" y="0"/>
          <a:chExt cx="0" cy="0"/>
        </a:xfrm>
      </p:grpSpPr>
      <p:sp>
        <p:nvSpPr>
          <p:cNvPr id="178" name="Google Shape;178;p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79" name="Google Shape;179;p20"/>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
        <p:nvSpPr>
          <p:cNvPr id="180" name="Google Shape;180;p20"/>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Tree>
    <p:extLst>
      <p:ext uri="{BB962C8B-B14F-4D97-AF65-F5344CB8AC3E}">
        <p14:creationId xmlns:p14="http://schemas.microsoft.com/office/powerpoint/2010/main" val="322960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5C36-625E-04A3-A466-0EB2250DB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9FF35-CEA3-A22A-5ACD-423E71FE4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6C082-0C85-A12C-D602-FE8F85FB1030}"/>
              </a:ext>
            </a:extLst>
          </p:cNvPr>
          <p:cNvSpPr>
            <a:spLocks noGrp="1"/>
          </p:cNvSpPr>
          <p:nvPr>
            <p:ph type="dt" sz="half" idx="10"/>
          </p:nvPr>
        </p:nvSpPr>
        <p:spPr/>
        <p:txBody>
          <a:bodyPr/>
          <a:lstStyle/>
          <a:p>
            <a:fld id="{8BB296A2-D8F0-4E17-BFD0-A6C902250D59}" type="datetime1">
              <a:rPr lang="en-US" smtClean="0"/>
              <a:t>4/16/2026</a:t>
            </a:fld>
            <a:endParaRPr lang="en-US"/>
          </a:p>
        </p:txBody>
      </p:sp>
      <p:sp>
        <p:nvSpPr>
          <p:cNvPr id="5" name="Footer Placeholder 4">
            <a:extLst>
              <a:ext uri="{FF2B5EF4-FFF2-40B4-BE49-F238E27FC236}">
                <a16:creationId xmlns:a16="http://schemas.microsoft.com/office/drawing/2014/main" id="{FEDF3E92-9C14-F7A9-74A5-21C94A3AE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900C2-1986-3F97-31FE-79523C742A17}"/>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9599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eft image with right text">
  <p:cSld name="Left image with right text">
    <p:spTree>
      <p:nvGrpSpPr>
        <p:cNvPr id="1" name="Shape 112"/>
        <p:cNvGrpSpPr/>
        <p:nvPr/>
      </p:nvGrpSpPr>
      <p:grpSpPr>
        <a:xfrm>
          <a:off x="0" y="0"/>
          <a:ext cx="0" cy="0"/>
          <a:chOff x="0" y="0"/>
          <a:chExt cx="0" cy="0"/>
        </a:xfrm>
      </p:grpSpPr>
      <p:sp>
        <p:nvSpPr>
          <p:cNvPr id="113" name="Google Shape;113;p11"/>
          <p:cNvSpPr>
            <a:spLocks noGrp="1"/>
          </p:cNvSpPr>
          <p:nvPr>
            <p:ph type="pic" idx="2"/>
          </p:nvPr>
        </p:nvSpPr>
        <p:spPr>
          <a:xfrm>
            <a:off x="0" y="0"/>
            <a:ext cx="5798400" cy="6858000"/>
          </a:xfrm>
          <a:prstGeom prst="rect">
            <a:avLst/>
          </a:prstGeom>
          <a:noFill/>
          <a:ln>
            <a:noFill/>
          </a:ln>
        </p:spPr>
      </p:sp>
      <p:sp>
        <p:nvSpPr>
          <p:cNvPr id="114" name="Google Shape;114;p11"/>
          <p:cNvSpPr txBox="1">
            <a:spLocks noGrp="1"/>
          </p:cNvSpPr>
          <p:nvPr>
            <p:ph type="subTitle" idx="1"/>
          </p:nvPr>
        </p:nvSpPr>
        <p:spPr>
          <a:xfrm>
            <a:off x="368100" y="6421267"/>
            <a:ext cx="2680000" cy="244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1400"/>
              <a:buFont typeface="Lato"/>
              <a:buNone/>
              <a:defRPr sz="1067"/>
            </a:lvl1pPr>
            <a:lvl2pPr lvl="1">
              <a:spcBef>
                <a:spcPts val="0"/>
              </a:spcBef>
              <a:spcAft>
                <a:spcPts val="0"/>
              </a:spcAft>
              <a:buClr>
                <a:schemeClr val="lt1"/>
              </a:buClr>
              <a:buSzPts val="1400"/>
              <a:buFont typeface="Lato"/>
              <a:buNone/>
              <a:defRPr/>
            </a:lvl2pPr>
            <a:lvl3pPr lvl="2">
              <a:spcBef>
                <a:spcPts val="0"/>
              </a:spcBef>
              <a:spcAft>
                <a:spcPts val="0"/>
              </a:spcAft>
              <a:buClr>
                <a:schemeClr val="lt1"/>
              </a:buClr>
              <a:buSzPts val="1400"/>
              <a:buFont typeface="Lato"/>
              <a:buNone/>
              <a:defRPr/>
            </a:lvl3pPr>
            <a:lvl4pPr lvl="3">
              <a:spcBef>
                <a:spcPts val="0"/>
              </a:spcBef>
              <a:spcAft>
                <a:spcPts val="0"/>
              </a:spcAft>
              <a:buClr>
                <a:schemeClr val="lt1"/>
              </a:buClr>
              <a:buSzPts val="1400"/>
              <a:buFont typeface="Lato"/>
              <a:buNone/>
              <a:defRPr/>
            </a:lvl4pPr>
            <a:lvl5pPr lvl="4">
              <a:spcBef>
                <a:spcPts val="0"/>
              </a:spcBef>
              <a:spcAft>
                <a:spcPts val="0"/>
              </a:spcAft>
              <a:buClr>
                <a:schemeClr val="lt1"/>
              </a:buClr>
              <a:buSzPts val="1400"/>
              <a:buFont typeface="Lato"/>
              <a:buNone/>
              <a:defRPr/>
            </a:lvl5pPr>
            <a:lvl6pPr lvl="5">
              <a:spcBef>
                <a:spcPts val="0"/>
              </a:spcBef>
              <a:spcAft>
                <a:spcPts val="0"/>
              </a:spcAft>
              <a:buClr>
                <a:schemeClr val="lt1"/>
              </a:buClr>
              <a:buSzPts val="1400"/>
              <a:buFont typeface="Lato"/>
              <a:buNone/>
              <a:defRPr/>
            </a:lvl6pPr>
            <a:lvl7pPr lvl="6">
              <a:spcBef>
                <a:spcPts val="0"/>
              </a:spcBef>
              <a:spcAft>
                <a:spcPts val="0"/>
              </a:spcAft>
              <a:buClr>
                <a:schemeClr val="lt1"/>
              </a:buClr>
              <a:buSzPts val="1400"/>
              <a:buFont typeface="Lato"/>
              <a:buNone/>
              <a:defRPr/>
            </a:lvl7pPr>
            <a:lvl8pPr lvl="7">
              <a:spcBef>
                <a:spcPts val="0"/>
              </a:spcBef>
              <a:spcAft>
                <a:spcPts val="0"/>
              </a:spcAft>
              <a:buClr>
                <a:schemeClr val="lt1"/>
              </a:buClr>
              <a:buSzPts val="1400"/>
              <a:buFont typeface="Lato"/>
              <a:buNone/>
              <a:defRPr/>
            </a:lvl8pPr>
            <a:lvl9pPr lvl="8">
              <a:spcBef>
                <a:spcPts val="0"/>
              </a:spcBef>
              <a:spcAft>
                <a:spcPts val="0"/>
              </a:spcAft>
              <a:buClr>
                <a:schemeClr val="lt1"/>
              </a:buClr>
              <a:buSzPts val="1400"/>
              <a:buFont typeface="Lato"/>
              <a:buNone/>
              <a:defRPr/>
            </a:lvl9pPr>
          </a:lstStyle>
          <a:p>
            <a:endParaRPr/>
          </a:p>
        </p:txBody>
      </p:sp>
      <p:sp>
        <p:nvSpPr>
          <p:cNvPr id="115" name="Google Shape;115;p11"/>
          <p:cNvSpPr txBox="1">
            <a:spLocks noGrp="1"/>
          </p:cNvSpPr>
          <p:nvPr>
            <p:ph type="title"/>
          </p:nvPr>
        </p:nvSpPr>
        <p:spPr>
          <a:xfrm>
            <a:off x="6158600" y="609600"/>
            <a:ext cx="5668800" cy="517001"/>
          </a:xfrm>
          <a:prstGeom prst="rect">
            <a:avLst/>
          </a:prstGeom>
          <a:noFill/>
          <a:ln>
            <a:noFill/>
          </a:ln>
        </p:spPr>
        <p:txBody>
          <a:bodyPr spcFirstLastPara="1" wrap="square" lIns="0" tIns="0" rIns="0" bIns="0" anchor="t" anchorCtr="0">
            <a:spAutoFit/>
          </a:bodyPr>
          <a:lstStyle>
            <a:lvl1pPr lvl="0">
              <a:lnSpc>
                <a:spcPct val="90000"/>
              </a:lnSpc>
              <a:spcBef>
                <a:spcPts val="0"/>
              </a:spcBef>
              <a:spcAft>
                <a:spcPts val="0"/>
              </a:spcAft>
              <a:buNone/>
              <a:defRPr sz="3733">
                <a:solidFill>
                  <a:schemeClr val="lt1"/>
                </a:solidFill>
                <a:latin typeface="Playfair Display"/>
                <a:ea typeface="Playfair Display"/>
                <a:cs typeface="Playfair Display"/>
                <a:sym typeface="Playfair Display"/>
              </a:defRPr>
            </a:lvl1pPr>
            <a:lvl2pPr lvl="1">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2pPr>
            <a:lvl3pPr lvl="2">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3pPr>
            <a:lvl4pPr lvl="3">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4pPr>
            <a:lvl5pPr lvl="4">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5pPr>
            <a:lvl6pPr lvl="5">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6pPr>
            <a:lvl7pPr lvl="6">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7pPr>
            <a:lvl8pPr lvl="7">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8pPr>
            <a:lvl9pPr lvl="8">
              <a:lnSpc>
                <a:spcPct val="115000"/>
              </a:lnSpc>
              <a:spcBef>
                <a:spcPts val="0"/>
              </a:spcBef>
              <a:spcAft>
                <a:spcPts val="0"/>
              </a:spcAft>
              <a:buNone/>
              <a:defRPr sz="4000">
                <a:solidFill>
                  <a:schemeClr val="lt1"/>
                </a:solidFill>
                <a:latin typeface="Playfair Display"/>
                <a:ea typeface="Playfair Display"/>
                <a:cs typeface="Playfair Display"/>
                <a:sym typeface="Playfair Display"/>
              </a:defRPr>
            </a:lvl9pPr>
          </a:lstStyle>
          <a:p>
            <a:endParaRPr/>
          </a:p>
        </p:txBody>
      </p:sp>
      <p:sp>
        <p:nvSpPr>
          <p:cNvPr id="116" name="Google Shape;116;p11"/>
          <p:cNvSpPr txBox="1">
            <a:spLocks noGrp="1"/>
          </p:cNvSpPr>
          <p:nvPr>
            <p:ph type="sldNum" idx="12"/>
          </p:nvPr>
        </p:nvSpPr>
        <p:spPr>
          <a:xfrm>
            <a:off x="11541944" y="6421267"/>
            <a:ext cx="448000" cy="244000"/>
          </a:xfrm>
          <a:prstGeom prst="rect">
            <a:avLst/>
          </a:prstGeom>
          <a:noFill/>
          <a:ln>
            <a:noFill/>
          </a:ln>
        </p:spPr>
        <p:txBody>
          <a:bodyPr spcFirstLastPara="1" wrap="square" lIns="91425" tIns="91425" rIns="91425" bIns="91425" anchor="ctr" anchorCtr="0">
            <a:noAutofit/>
          </a:bodyPr>
          <a:lstStyle>
            <a:lvl1pPr lvl="0">
              <a:buNone/>
              <a:defRPr sz="1067">
                <a:solidFill>
                  <a:schemeClr val="lt1"/>
                </a:solidFill>
                <a:latin typeface="Lato"/>
                <a:ea typeface="Lato"/>
                <a:cs typeface="Lato"/>
                <a:sym typeface="Lato"/>
              </a:defRPr>
            </a:lvl1pPr>
            <a:lvl2pPr lvl="1">
              <a:buNone/>
              <a:defRPr sz="1067">
                <a:solidFill>
                  <a:schemeClr val="lt1"/>
                </a:solidFill>
                <a:latin typeface="Lato"/>
                <a:ea typeface="Lato"/>
                <a:cs typeface="Lato"/>
                <a:sym typeface="Lato"/>
              </a:defRPr>
            </a:lvl2pPr>
            <a:lvl3pPr lvl="2">
              <a:buNone/>
              <a:defRPr sz="1067">
                <a:solidFill>
                  <a:schemeClr val="lt1"/>
                </a:solidFill>
                <a:latin typeface="Lato"/>
                <a:ea typeface="Lato"/>
                <a:cs typeface="Lato"/>
                <a:sym typeface="Lato"/>
              </a:defRPr>
            </a:lvl3pPr>
            <a:lvl4pPr lvl="3">
              <a:buNone/>
              <a:defRPr sz="1067">
                <a:solidFill>
                  <a:schemeClr val="lt1"/>
                </a:solidFill>
                <a:latin typeface="Lato"/>
                <a:ea typeface="Lato"/>
                <a:cs typeface="Lato"/>
                <a:sym typeface="Lato"/>
              </a:defRPr>
            </a:lvl4pPr>
            <a:lvl5pPr lvl="4">
              <a:buNone/>
              <a:defRPr sz="1067">
                <a:solidFill>
                  <a:schemeClr val="lt1"/>
                </a:solidFill>
                <a:latin typeface="Lato"/>
                <a:ea typeface="Lato"/>
                <a:cs typeface="Lato"/>
                <a:sym typeface="Lato"/>
              </a:defRPr>
            </a:lvl5pPr>
            <a:lvl6pPr lvl="5">
              <a:buNone/>
              <a:defRPr sz="1067">
                <a:solidFill>
                  <a:schemeClr val="lt1"/>
                </a:solidFill>
                <a:latin typeface="Lato"/>
                <a:ea typeface="Lato"/>
                <a:cs typeface="Lato"/>
                <a:sym typeface="Lato"/>
              </a:defRPr>
            </a:lvl6pPr>
            <a:lvl7pPr lvl="6">
              <a:buNone/>
              <a:defRPr sz="1067">
                <a:solidFill>
                  <a:schemeClr val="lt1"/>
                </a:solidFill>
                <a:latin typeface="Lato"/>
                <a:ea typeface="Lato"/>
                <a:cs typeface="Lato"/>
                <a:sym typeface="Lato"/>
              </a:defRPr>
            </a:lvl7pPr>
            <a:lvl8pPr lvl="7">
              <a:buNone/>
              <a:defRPr sz="1067">
                <a:solidFill>
                  <a:schemeClr val="lt1"/>
                </a:solidFill>
                <a:latin typeface="Lato"/>
                <a:ea typeface="Lato"/>
                <a:cs typeface="Lato"/>
                <a:sym typeface="Lato"/>
              </a:defRPr>
            </a:lvl8pPr>
            <a:lvl9pPr lvl="8">
              <a:buNone/>
              <a:defRPr sz="1067">
                <a:solidFill>
                  <a:schemeClr val="lt1"/>
                </a:solidFill>
                <a:latin typeface="Lato"/>
                <a:ea typeface="Lato"/>
                <a:cs typeface="Lato"/>
                <a:sym typeface="Lato"/>
              </a:defRPr>
            </a:lvl9pPr>
          </a:lstStyle>
          <a:p>
            <a:pPr algn="l"/>
            <a:fld id="{00000000-1234-1234-1234-123412341234}" type="slidenum">
              <a:rPr lang="en" smtClean="0"/>
              <a:pPr algn="l"/>
              <a:t>‹#›</a:t>
            </a:fld>
            <a:endParaRPr lang="en"/>
          </a:p>
        </p:txBody>
      </p:sp>
      <p:sp>
        <p:nvSpPr>
          <p:cNvPr id="117" name="Google Shape;117;p11"/>
          <p:cNvSpPr txBox="1">
            <a:spLocks noGrp="1"/>
          </p:cNvSpPr>
          <p:nvPr>
            <p:ph type="subTitle" idx="3"/>
          </p:nvPr>
        </p:nvSpPr>
        <p:spPr>
          <a:xfrm>
            <a:off x="6158600" y="3765211"/>
            <a:ext cx="5668800" cy="5540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1pPr>
            <a:lvl2pPr lvl="1">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2pPr>
            <a:lvl3pPr lvl="2">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3pPr>
            <a:lvl4pPr lvl="3">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4pPr>
            <a:lvl5pPr lvl="4">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5pPr>
            <a:lvl6pPr lvl="5">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6pPr>
            <a:lvl7pPr lvl="6">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7pPr>
            <a:lvl8pPr lvl="7">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8pPr>
            <a:lvl9pPr lvl="8">
              <a:spcBef>
                <a:spcPts val="0"/>
              </a:spcBef>
              <a:spcAft>
                <a:spcPts val="0"/>
              </a:spcAft>
              <a:buClr>
                <a:schemeClr val="lt1"/>
              </a:buClr>
              <a:buSzPts val="1400"/>
              <a:buFont typeface="Playfair Display"/>
              <a:buNone/>
              <a:defRPr>
                <a:latin typeface="Playfair Display"/>
                <a:ea typeface="Playfair Display"/>
                <a:cs typeface="Playfair Display"/>
                <a:sym typeface="Playfair Display"/>
              </a:defRPr>
            </a:lvl9pPr>
          </a:lstStyle>
          <a:p>
            <a:endParaRPr/>
          </a:p>
        </p:txBody>
      </p:sp>
      <p:sp>
        <p:nvSpPr>
          <p:cNvPr id="118" name="Google Shape;118;p11"/>
          <p:cNvSpPr txBox="1">
            <a:spLocks noGrp="1"/>
          </p:cNvSpPr>
          <p:nvPr>
            <p:ph type="body" idx="4"/>
          </p:nvPr>
        </p:nvSpPr>
        <p:spPr>
          <a:xfrm>
            <a:off x="6158600" y="4610000"/>
            <a:ext cx="5668800" cy="1208000"/>
          </a:xfrm>
          <a:prstGeom prst="rect">
            <a:avLst/>
          </a:prstGeom>
        </p:spPr>
        <p:txBody>
          <a:bodyPr spcFirstLastPara="1" wrap="square" lIns="0" tIns="0" rIns="0" bIns="0" anchor="t" anchorCtr="0">
            <a:noAutofit/>
          </a:bodyPr>
          <a:lstStyle>
            <a:lvl1pPr marL="609585" lvl="0" indent="-406390">
              <a:spcBef>
                <a:spcPts val="0"/>
              </a:spcBef>
              <a:spcAft>
                <a:spcPts val="0"/>
              </a:spcAft>
              <a:buClr>
                <a:schemeClr val="lt1"/>
              </a:buClr>
              <a:buSzPts val="1200"/>
              <a:buFont typeface="Lato"/>
              <a:buChar char="●"/>
              <a:defRPr/>
            </a:lvl1pPr>
            <a:lvl2pPr marL="1219170" lvl="1" indent="-406390">
              <a:spcBef>
                <a:spcPts val="0"/>
              </a:spcBef>
              <a:spcAft>
                <a:spcPts val="0"/>
              </a:spcAft>
              <a:buClr>
                <a:schemeClr val="lt1"/>
              </a:buClr>
              <a:buSzPts val="1200"/>
              <a:buFont typeface="Lato"/>
              <a:buChar char="○"/>
              <a:defRPr/>
            </a:lvl2pPr>
            <a:lvl3pPr marL="1828754" lvl="2" indent="-406390">
              <a:spcBef>
                <a:spcPts val="0"/>
              </a:spcBef>
              <a:spcAft>
                <a:spcPts val="0"/>
              </a:spcAft>
              <a:buClr>
                <a:schemeClr val="lt1"/>
              </a:buClr>
              <a:buSzPts val="1200"/>
              <a:buFont typeface="Lato"/>
              <a:buChar char="■"/>
              <a:defRPr/>
            </a:lvl3pPr>
            <a:lvl4pPr marL="2438339" lvl="3" indent="-406390">
              <a:spcBef>
                <a:spcPts val="0"/>
              </a:spcBef>
              <a:spcAft>
                <a:spcPts val="0"/>
              </a:spcAft>
              <a:buClr>
                <a:schemeClr val="lt1"/>
              </a:buClr>
              <a:buSzPts val="1200"/>
              <a:buFont typeface="Lato"/>
              <a:buChar char="●"/>
              <a:defRPr/>
            </a:lvl4pPr>
            <a:lvl5pPr marL="3047924" lvl="4" indent="-406390">
              <a:spcBef>
                <a:spcPts val="0"/>
              </a:spcBef>
              <a:spcAft>
                <a:spcPts val="0"/>
              </a:spcAft>
              <a:buClr>
                <a:schemeClr val="lt1"/>
              </a:buClr>
              <a:buSzPts val="1200"/>
              <a:buFont typeface="Lato"/>
              <a:buChar char="○"/>
              <a:defRPr/>
            </a:lvl5pPr>
            <a:lvl6pPr marL="3657509" lvl="5" indent="-406390">
              <a:spcBef>
                <a:spcPts val="0"/>
              </a:spcBef>
              <a:spcAft>
                <a:spcPts val="0"/>
              </a:spcAft>
              <a:buClr>
                <a:schemeClr val="lt1"/>
              </a:buClr>
              <a:buSzPts val="1200"/>
              <a:buFont typeface="Lato"/>
              <a:buChar char="■"/>
              <a:defRPr/>
            </a:lvl6pPr>
            <a:lvl7pPr marL="4267093" lvl="6" indent="-406390">
              <a:spcBef>
                <a:spcPts val="0"/>
              </a:spcBef>
              <a:spcAft>
                <a:spcPts val="0"/>
              </a:spcAft>
              <a:buClr>
                <a:schemeClr val="lt1"/>
              </a:buClr>
              <a:buSzPts val="1200"/>
              <a:buFont typeface="Lato"/>
              <a:buChar char="●"/>
              <a:defRPr/>
            </a:lvl7pPr>
            <a:lvl8pPr marL="4876678" lvl="7" indent="-406390">
              <a:spcBef>
                <a:spcPts val="0"/>
              </a:spcBef>
              <a:spcAft>
                <a:spcPts val="0"/>
              </a:spcAft>
              <a:buClr>
                <a:schemeClr val="lt1"/>
              </a:buClr>
              <a:buSzPts val="1200"/>
              <a:buFont typeface="Lato"/>
              <a:buChar char="○"/>
              <a:defRPr/>
            </a:lvl8pPr>
            <a:lvl9pPr marL="5486263" lvl="8" indent="-406390">
              <a:spcBef>
                <a:spcPts val="0"/>
              </a:spcBef>
              <a:spcAft>
                <a:spcPts val="0"/>
              </a:spcAft>
              <a:buClr>
                <a:schemeClr val="lt1"/>
              </a:buClr>
              <a:buSzPts val="1200"/>
              <a:buFont typeface="Lato"/>
              <a:buChar char="■"/>
              <a:defRPr/>
            </a:lvl9pPr>
          </a:lstStyle>
          <a:p>
            <a:endParaRPr/>
          </a:p>
        </p:txBody>
      </p:sp>
    </p:spTree>
    <p:extLst>
      <p:ext uri="{BB962C8B-B14F-4D97-AF65-F5344CB8AC3E}">
        <p14:creationId xmlns:p14="http://schemas.microsoft.com/office/powerpoint/2010/main" val="164655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lstStyle>
            <a:lvl1pPr algn="l">
              <a:defRPr sz="3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1" y="6491819"/>
            <a:ext cx="889000" cy="366183"/>
          </a:xfrm>
          <a:prstGeom prst="rect">
            <a:avLst/>
          </a:prstGeom>
        </p:spPr>
        <p:txBody>
          <a:bodyPr/>
          <a:lstStyle>
            <a:lvl1pPr>
              <a:defRPr sz="1200"/>
            </a:lvl1pPr>
          </a:lstStyle>
          <a:p>
            <a:fld id="{95471BDC-C822-445D-A28A-E864ABD6C12F}" type="slidenum">
              <a:rPr lang="en-US" smtClean="0"/>
              <a:pPr/>
              <a:t>‹#›</a:t>
            </a:fld>
            <a:endParaRPr lang="en-US"/>
          </a:p>
        </p:txBody>
      </p:sp>
      <p:sp>
        <p:nvSpPr>
          <p:cNvPr id="3" name="Rectangle 2">
            <a:extLst>
              <a:ext uri="{FF2B5EF4-FFF2-40B4-BE49-F238E27FC236}">
                <a16:creationId xmlns:a16="http://schemas.microsoft.com/office/drawing/2014/main" id="{436AE207-25E9-6790-7D18-E547699247F1}"/>
              </a:ext>
            </a:extLst>
          </p:cNvPr>
          <p:cNvSpPr/>
          <p:nvPr userDrawn="1"/>
        </p:nvSpPr>
        <p:spPr>
          <a:xfrm>
            <a:off x="694266" y="1167887"/>
            <a:ext cx="1930400" cy="6095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latin typeface="Encode Sans Normal Black"/>
            </a:endParaRPr>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3"/>
            <a:ext cx="10929486" cy="3504933"/>
          </a:xfrm>
          <a:prstGeom prst="rect">
            <a:avLst/>
          </a:prstGeom>
        </p:spPr>
        <p:txBody>
          <a:bodyPr/>
          <a:lstStyle>
            <a:lvl1pPr marL="342900" indent="-342900">
              <a:buFont typeface="Arial" panose="020B0604020202020204" pitchFamily="34" charset="0"/>
              <a:buChar char="•"/>
              <a:defRPr sz="1400" b="0" i="0" baseline="0">
                <a:solidFill>
                  <a:schemeClr val="tx2"/>
                </a:solidFill>
                <a:latin typeface="Encode Sans Normal Black"/>
                <a:ea typeface="Open Sans" charset="0"/>
                <a:cs typeface="Open Sans" charset="0"/>
              </a:defRPr>
            </a:lvl1pPr>
            <a:lvl2pPr marL="742950" indent="-285750">
              <a:buFont typeface="Courier New" panose="02070309020205020404" pitchFamily="49" charset="0"/>
              <a:buChar char="o"/>
              <a:defRPr sz="1200" b="0" i="0" baseline="0">
                <a:solidFill>
                  <a:schemeClr val="tx2"/>
                </a:solidFill>
                <a:latin typeface="Encode Sans Normal Black"/>
                <a:ea typeface="Open Sans" charset="0"/>
                <a:cs typeface="Open Sans" charset="0"/>
              </a:defRPr>
            </a:lvl2pPr>
            <a:lvl3pPr marL="1143000" indent="-228600">
              <a:buSzPct val="100000"/>
              <a:buFont typeface="Courier New" panose="02070309020205020404" pitchFamily="49" charset="0"/>
              <a:buChar char="o"/>
              <a:defRPr sz="1100" b="0" i="0" baseline="0">
                <a:solidFill>
                  <a:schemeClr val="tx2"/>
                </a:solidFill>
                <a:latin typeface="Encode Sans Normal Black"/>
                <a:ea typeface="Open Sans" charset="0"/>
                <a:cs typeface="Open Sans" charset="0"/>
              </a:defRPr>
            </a:lvl3pPr>
            <a:lvl4pPr marL="1600200" indent="-228600">
              <a:buFont typeface="Courier New" panose="02070309020205020404" pitchFamily="49" charset="0"/>
              <a:buChar char="o"/>
              <a:defRPr sz="1050" b="0" i="0" baseline="0">
                <a:solidFill>
                  <a:schemeClr val="tx2"/>
                </a:solidFill>
                <a:latin typeface="Encode Sans Normal Black"/>
                <a:ea typeface="Open Sans" charset="0"/>
                <a:cs typeface="Open Sans" charset="0"/>
              </a:defRPr>
            </a:lvl4pPr>
            <a:lvl5pPr marL="2057400" indent="-228600">
              <a:buFont typeface="Courier New" panose="02070309020205020404" pitchFamily="49" charset="0"/>
              <a:buChar char="o"/>
              <a:defRPr sz="1000" b="0" i="0" baseline="0">
                <a:solidFill>
                  <a:schemeClr val="tx2"/>
                </a:solidFill>
                <a:latin typeface="Encode Sans Normal Black"/>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6" cy="761136"/>
          </a:xfrm>
          <a:prstGeom prst="rect">
            <a:avLst/>
          </a:prstGeom>
        </p:spPr>
        <p:txBody>
          <a:bodyPr/>
          <a:lstStyle>
            <a:lvl1pPr marL="0" indent="0">
              <a:buFont typeface="Arial" panose="020B0604020202020204" pitchFamily="34" charset="0"/>
              <a:buNone/>
              <a:defRPr sz="1400" b="1" i="0" baseline="0">
                <a:solidFill>
                  <a:schemeClr val="tx2"/>
                </a:solidFill>
                <a:latin typeface="Encode Sans Normal Black"/>
                <a:ea typeface="Open Sans" charset="0"/>
                <a:cs typeface="Open Sans" charset="0"/>
              </a:defRPr>
            </a:lvl1pPr>
            <a:lvl2pPr marL="742950" indent="-285750">
              <a:buFont typeface="Courier New" panose="02070309020205020404" pitchFamily="49" charset="0"/>
              <a:buChar char="o"/>
              <a:defRPr sz="1600" b="0" i="0" baseline="0">
                <a:solidFill>
                  <a:schemeClr val="tx2"/>
                </a:solidFill>
                <a:latin typeface="Open Sans" charset="0"/>
                <a:ea typeface="Open Sans" charset="0"/>
                <a:cs typeface="Open Sans" charset="0"/>
              </a:defRPr>
            </a:lvl2pPr>
            <a:lvl3pPr marL="1143000" indent="-228600">
              <a:buSzPct val="100000"/>
              <a:buFont typeface="Courier New" panose="02070309020205020404" pitchFamily="49" charset="0"/>
              <a:buChar char="o"/>
              <a:defRPr sz="1400" b="0" i="0" baseline="0">
                <a:solidFill>
                  <a:schemeClr val="tx2"/>
                </a:solidFill>
                <a:latin typeface="Open Sans" charset="0"/>
                <a:ea typeface="Open Sans" charset="0"/>
                <a:cs typeface="Open Sans" charset="0"/>
              </a:defRPr>
            </a:lvl3pPr>
            <a:lvl4pPr marL="1600200" indent="-228600">
              <a:buFont typeface="Courier New" panose="02070309020205020404" pitchFamily="49" charset="0"/>
              <a:buChar char="o"/>
              <a:defRPr sz="1200" b="0" i="0" baseline="0">
                <a:solidFill>
                  <a:schemeClr val="tx2"/>
                </a:solidFill>
                <a:latin typeface="Open Sans" charset="0"/>
                <a:ea typeface="Open Sans" charset="0"/>
                <a:cs typeface="Open Sans" charset="0"/>
              </a:defRPr>
            </a:lvl4pPr>
            <a:lvl5pPr marL="2057400" indent="-228600">
              <a:buFont typeface="Courier New" panose="02070309020205020404" pitchFamily="49" charset="0"/>
              <a:buChar char="o"/>
              <a:defRPr sz="1100"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1692608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77728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F7F5F5"/>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13706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814829EA-2179-6350-4872-786AD31F6E10}"/>
              </a:ext>
            </a:extLst>
          </p:cNvPr>
          <p:cNvPicPr>
            <a:picLocks noChangeAspect="1"/>
          </p:cNvPicPr>
          <p:nvPr userDrawn="1"/>
        </p:nvPicPr>
        <p:blipFill>
          <a:blip r:embed="rId9"/>
          <a:srcRect l="31612" r="29291" b="16842"/>
          <a:stretch>
            <a:fillRect/>
          </a:stretch>
        </p:blipFill>
        <p:spPr>
          <a:xfrm>
            <a:off x="7357999" y="1"/>
            <a:ext cx="4834001"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4817945"/>
            <a:ext cx="625525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092559"/>
            <a:ext cx="625525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2617296"/>
            <a:ext cx="625525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rmAutofit/>
          </a:bodyPr>
          <a:lstStyle>
            <a:lvl1pPr>
              <a:defRPr lang="en-US" sz="4400" dirty="0"/>
            </a:lvl1pPr>
          </a:lstStyle>
          <a:p>
            <a:pPr lvl="0"/>
            <a:r>
              <a:rPr lang="en-US"/>
              <a:t>Click to edit Master title style</a:t>
            </a:r>
          </a:p>
        </p:txBody>
      </p:sp>
      <p:pic>
        <p:nvPicPr>
          <p:cNvPr id="6" name="Graphic 5">
            <a:extLst>
              <a:ext uri="{FF2B5EF4-FFF2-40B4-BE49-F238E27FC236}">
                <a16:creationId xmlns:a16="http://schemas.microsoft.com/office/drawing/2014/main" id="{C5E360F6-2E3C-C161-E655-3468CFD1C18D}"/>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l="700" r="3386"/>
          <a:stretch>
            <a:fillRect/>
          </a:stretch>
        </p:blipFill>
        <p:spPr>
          <a:xfrm>
            <a:off x="550800" y="537971"/>
            <a:ext cx="2612853" cy="871729"/>
          </a:xfrm>
          <a:prstGeom prst="rect">
            <a:avLst/>
          </a:prstGeom>
        </p:spPr>
      </p:pic>
      <p:sp>
        <p:nvSpPr>
          <p:cNvPr id="10" name="Rectangle 9">
            <a:extLst>
              <a:ext uri="{FF2B5EF4-FFF2-40B4-BE49-F238E27FC236}">
                <a16:creationId xmlns:a16="http://schemas.microsoft.com/office/drawing/2014/main" id="{9F7AE6CD-5BAE-E706-B0CB-8FAA1E6F622D}"/>
              </a:ext>
            </a:extLst>
          </p:cNvPr>
          <p:cNvSpPr/>
          <p:nvPr userDrawn="1"/>
        </p:nvSpPr>
        <p:spPr>
          <a:xfrm>
            <a:off x="0" y="0"/>
            <a:ext cx="12192000" cy="18288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1" name="Rectangle 10">
            <a:extLst>
              <a:ext uri="{FF2B5EF4-FFF2-40B4-BE49-F238E27FC236}">
                <a16:creationId xmlns:a16="http://schemas.microsoft.com/office/drawing/2014/main" id="{6813173C-34C9-7EDB-F86C-748586638BD9}"/>
              </a:ext>
            </a:extLst>
          </p:cNvPr>
          <p:cNvSpPr/>
          <p:nvPr userDrawn="1"/>
        </p:nvSpPr>
        <p:spPr>
          <a:xfrm>
            <a:off x="0" y="6675120"/>
            <a:ext cx="12192000" cy="18288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Tree>
    <p:extLst>
      <p:ext uri="{BB962C8B-B14F-4D97-AF65-F5344CB8AC3E}">
        <p14:creationId xmlns:p14="http://schemas.microsoft.com/office/powerpoint/2010/main" val="3439636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75685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9518904"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9518904" cy="731520"/>
          </a:xfrm>
          <a:prstGeom prst="rect">
            <a:avLst/>
          </a:prstGeom>
        </p:spPr>
        <p:txBody>
          <a:bodyPr vert="horz" wrap="square" lIns="0" tIns="0" rIns="0" bIns="0" rtlCol="0" anchor="b" anchorCtr="0">
            <a:noAutofit/>
          </a:bodyPr>
          <a:lstStyle>
            <a:lvl1pPr>
              <a:defRPr lang="en-US"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771140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983466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7F5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731520"/>
          </a:xfrm>
        </p:spPr>
        <p:txBody>
          <a:bodyPr vert="horz"/>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2" name="Graphic 1">
            <a:extLst>
              <a:ext uri="{FF2B5EF4-FFF2-40B4-BE49-F238E27FC236}">
                <a16:creationId xmlns:a16="http://schemas.microsoft.com/office/drawing/2014/main" id="{20180017-6447-CB3B-607C-4E3D02E75D1B}"/>
              </a:ext>
            </a:extLst>
          </p:cNvPr>
          <p:cNvPicPr>
            <a:picLocks noChangeAspect="1"/>
          </p:cNvPicPr>
          <p:nvPr userDrawn="1"/>
        </p:nvPicPr>
        <p:blipFill rotWithShape="1">
          <a:blip>
            <a:extLst>
              <a:ext uri="{96DAC541-7B7A-43D3-8B79-37D633B846F1}">
                <asvg:svgBlip xmlns:asvg="http://schemas.microsoft.com/office/drawing/2016/SVG/main" r:embed="rId12"/>
              </a:ext>
            </a:extLst>
          </a:blip>
          <a:srcRect l="700" r="3386"/>
          <a:stretch>
            <a:fillRect/>
          </a:stretch>
        </p:blipFill>
        <p:spPr>
          <a:xfrm>
            <a:off x="10177739" y="294500"/>
            <a:ext cx="1459525" cy="486943"/>
          </a:xfrm>
          <a:prstGeom prst="rect">
            <a:avLst/>
          </a:prstGeom>
        </p:spPr>
      </p:pic>
    </p:spTree>
    <p:extLst>
      <p:ext uri="{BB962C8B-B14F-4D97-AF65-F5344CB8AC3E}">
        <p14:creationId xmlns:p14="http://schemas.microsoft.com/office/powerpoint/2010/main" val="888347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891927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7F5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2" name="Graphic 1">
            <a:extLst>
              <a:ext uri="{FF2B5EF4-FFF2-40B4-BE49-F238E27FC236}">
                <a16:creationId xmlns:a16="http://schemas.microsoft.com/office/drawing/2014/main" id="{DB8555DB-B48B-4D12-D902-E9DC678DC579}"/>
              </a:ext>
            </a:extLst>
          </p:cNvPr>
          <p:cNvPicPr>
            <a:picLocks noChangeAspect="1"/>
          </p:cNvPicPr>
          <p:nvPr userDrawn="1"/>
        </p:nvPicPr>
        <p:blipFill rotWithShape="1">
          <a:blip>
            <a:extLst>
              <a:ext uri="{96DAC541-7B7A-43D3-8B79-37D633B846F1}">
                <asvg:svgBlip xmlns:asvg="http://schemas.microsoft.com/office/drawing/2016/SVG/main" r:embed="rId12"/>
              </a:ext>
            </a:extLst>
          </a:blip>
          <a:srcRect l="700" r="3386"/>
          <a:stretch>
            <a:fillRect/>
          </a:stretch>
        </p:blipFill>
        <p:spPr>
          <a:xfrm>
            <a:off x="10177739" y="294500"/>
            <a:ext cx="1459525" cy="486943"/>
          </a:xfrm>
          <a:prstGeom prst="rect">
            <a:avLst/>
          </a:prstGeom>
        </p:spPr>
      </p:pic>
    </p:spTree>
    <p:extLst>
      <p:ext uri="{BB962C8B-B14F-4D97-AF65-F5344CB8AC3E}">
        <p14:creationId xmlns:p14="http://schemas.microsoft.com/office/powerpoint/2010/main" val="1888546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A8271F-576B-012C-5521-ED58DFD8D60B}"/>
              </a:ext>
            </a:extLst>
          </p:cNvPr>
          <p:cNvSpPr/>
          <p:nvPr userDrawn="1"/>
        </p:nvSpPr>
        <p:spPr>
          <a:xfrm>
            <a:off x="0" y="5184662"/>
            <a:ext cx="12192000" cy="1673338"/>
          </a:xfrm>
          <a:prstGeom prst="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text&#10;&#10;Description automatically generated">
            <a:extLst>
              <a:ext uri="{FF2B5EF4-FFF2-40B4-BE49-F238E27FC236}">
                <a16:creationId xmlns:a16="http://schemas.microsoft.com/office/drawing/2014/main" id="{28B37A10-3F3D-61B8-47F6-ED17711DBB53}"/>
              </a:ext>
            </a:extLst>
          </p:cNvPr>
          <p:cNvPicPr>
            <a:picLocks noChangeAspect="1"/>
          </p:cNvPicPr>
          <p:nvPr userDrawn="1"/>
        </p:nvPicPr>
        <p:blipFill>
          <a:blip r:embed="rId2"/>
          <a:stretch>
            <a:fillRect/>
          </a:stretch>
        </p:blipFill>
        <p:spPr>
          <a:xfrm>
            <a:off x="8885567" y="5596533"/>
            <a:ext cx="2950834" cy="913621"/>
          </a:xfrm>
          <a:prstGeom prst="rect">
            <a:avLst/>
          </a:prstGeom>
        </p:spPr>
      </p:pic>
      <p:pic>
        <p:nvPicPr>
          <p:cNvPr id="5" name="Picture 4">
            <a:extLst>
              <a:ext uri="{FF2B5EF4-FFF2-40B4-BE49-F238E27FC236}">
                <a16:creationId xmlns:a16="http://schemas.microsoft.com/office/drawing/2014/main" id="{330E39F0-5EF4-CD2D-065A-54865F4EA183}"/>
              </a:ext>
            </a:extLst>
          </p:cNvPr>
          <p:cNvPicPr>
            <a:picLocks noChangeAspect="1"/>
          </p:cNvPicPr>
          <p:nvPr userDrawn="1"/>
        </p:nvPicPr>
        <p:blipFill rotWithShape="1">
          <a:blip r:embed="rId3">
            <a:clrChange>
              <a:clrFrom>
                <a:srgbClr val="FFFFFF"/>
              </a:clrFrom>
              <a:clrTo>
                <a:srgbClr val="FFFFFF">
                  <a:alpha val="0"/>
                </a:srgbClr>
              </a:clrTo>
            </a:clrChange>
          </a:blip>
          <a:srcRect l="24587" b="16123"/>
          <a:stretch/>
        </p:blipFill>
        <p:spPr>
          <a:xfrm>
            <a:off x="0" y="5184662"/>
            <a:ext cx="8389257" cy="1737364"/>
          </a:xfrm>
          <a:prstGeom prst="rect">
            <a:avLst/>
          </a:prstGeom>
        </p:spPr>
      </p:pic>
    </p:spTree>
    <p:extLst>
      <p:ext uri="{BB962C8B-B14F-4D97-AF65-F5344CB8AC3E}">
        <p14:creationId xmlns:p14="http://schemas.microsoft.com/office/powerpoint/2010/main" val="735154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E6088-6858-0EE6-72E8-2CA507698E0E}"/>
              </a:ext>
            </a:extLst>
          </p:cNvPr>
          <p:cNvSpPr/>
          <p:nvPr userDrawn="1"/>
        </p:nvSpPr>
        <p:spPr>
          <a:xfrm>
            <a:off x="0" y="5528513"/>
            <a:ext cx="12192000" cy="13294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6">
            <a:extLst>
              <a:ext uri="{FF2B5EF4-FFF2-40B4-BE49-F238E27FC236}">
                <a16:creationId xmlns:a16="http://schemas.microsoft.com/office/drawing/2014/main" id="{9377B592-E65D-E726-27E7-36AFE159A692}"/>
              </a:ext>
            </a:extLst>
          </p:cNvPr>
          <p:cNvSpPr>
            <a:spLocks noGrp="1"/>
          </p:cNvSpPr>
          <p:nvPr userDrawn="1"/>
        </p:nvSpPr>
        <p:spPr>
          <a:xfrm>
            <a:off x="4334642" y="6245991"/>
            <a:ext cx="6680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OREGON STATE UNIVERSITY</a:t>
            </a:r>
          </a:p>
        </p:txBody>
      </p:sp>
      <p:sp>
        <p:nvSpPr>
          <p:cNvPr id="9" name="Slide Number Placeholder 7">
            <a:extLst>
              <a:ext uri="{FF2B5EF4-FFF2-40B4-BE49-F238E27FC236}">
                <a16:creationId xmlns:a16="http://schemas.microsoft.com/office/drawing/2014/main" id="{549005BB-6F84-6585-BFFA-BB57BBD0EF0A}"/>
              </a:ext>
            </a:extLst>
          </p:cNvPr>
          <p:cNvSpPr>
            <a:spLocks noGrp="1"/>
          </p:cNvSpPr>
          <p:nvPr userDrawn="1"/>
        </p:nvSpPr>
        <p:spPr>
          <a:xfrm>
            <a:off x="11014842" y="6245991"/>
            <a:ext cx="635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6004F-53F9-E74D-AC89-56EA63355CB3}" type="slidenum">
              <a:rPr lang="en-US" smtClean="0"/>
              <a:pPr/>
              <a:t>‹#›</a:t>
            </a:fld>
            <a:endParaRPr lang="en-US"/>
          </a:p>
        </p:txBody>
      </p:sp>
      <p:sp>
        <p:nvSpPr>
          <p:cNvPr id="12" name="Title 1">
            <a:extLst>
              <a:ext uri="{FF2B5EF4-FFF2-40B4-BE49-F238E27FC236}">
                <a16:creationId xmlns:a16="http://schemas.microsoft.com/office/drawing/2014/main" id="{8664D828-99FB-67D2-6290-8783FD0E6AA7}"/>
              </a:ext>
            </a:extLst>
          </p:cNvPr>
          <p:cNvSpPr>
            <a:spLocks noGrp="1"/>
          </p:cNvSpPr>
          <p:nvPr>
            <p:ph type="title"/>
          </p:nvPr>
        </p:nvSpPr>
        <p:spPr>
          <a:xfrm>
            <a:off x="499242" y="104775"/>
            <a:ext cx="10515600" cy="1325563"/>
          </a:xfrm>
        </p:spPr>
        <p:txBody>
          <a:bodyPr/>
          <a:lstStyle/>
          <a:p>
            <a:r>
              <a:rPr lang="en-US"/>
              <a:t>Click to edit Master title style</a:t>
            </a:r>
          </a:p>
        </p:txBody>
      </p:sp>
      <p:sp>
        <p:nvSpPr>
          <p:cNvPr id="13" name="Text Placeholder 2">
            <a:extLst>
              <a:ext uri="{FF2B5EF4-FFF2-40B4-BE49-F238E27FC236}">
                <a16:creationId xmlns:a16="http://schemas.microsoft.com/office/drawing/2014/main" id="{74B5AC4C-982E-9162-C0CA-F1BE77BEEFD5}"/>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4" name="Content Placeholder 3">
            <a:extLst>
              <a:ext uri="{FF2B5EF4-FFF2-40B4-BE49-F238E27FC236}">
                <a16:creationId xmlns:a16="http://schemas.microsoft.com/office/drawing/2014/main" id="{03EA529B-343B-31CE-5E84-81CBF301C943}"/>
              </a:ext>
            </a:extLst>
          </p:cNvPr>
          <p:cNvSpPr>
            <a:spLocks noGrp="1"/>
          </p:cNvSpPr>
          <p:nvPr>
            <p:ph sz="half" idx="2" hasCustomPrompt="1"/>
          </p:nvPr>
        </p:nvSpPr>
        <p:spPr>
          <a:xfrm>
            <a:off x="839788" y="2505075"/>
            <a:ext cx="5157787" cy="2668788"/>
          </a:xfrm>
        </p:spPr>
        <p:txBody>
          <a:bodyPr/>
          <a:lstStyle>
            <a:lvl1pPr>
              <a:defRPr/>
            </a:lvl1pPr>
            <a:lvl2pPr marL="457200" indent="0">
              <a:buNone/>
              <a:defRPr/>
            </a:lvl2pPr>
          </a:lstStyle>
          <a:p>
            <a:pPr lvl="0"/>
            <a:r>
              <a:rPr lang="en-US"/>
              <a:t>Click to add text</a:t>
            </a:r>
          </a:p>
          <a:p>
            <a:pPr lvl="1"/>
            <a:endParaRPr lang="en-US"/>
          </a:p>
          <a:p>
            <a:pPr lvl="4"/>
            <a:r>
              <a:rPr lang="en-US"/>
              <a:t>Fifth level</a:t>
            </a:r>
          </a:p>
        </p:txBody>
      </p:sp>
      <p:sp>
        <p:nvSpPr>
          <p:cNvPr id="15" name="Text Placeholder 4">
            <a:extLst>
              <a:ext uri="{FF2B5EF4-FFF2-40B4-BE49-F238E27FC236}">
                <a16:creationId xmlns:a16="http://schemas.microsoft.com/office/drawing/2014/main" id="{34C18AEB-1444-CC3D-CC83-3DAF0BD6A23C}"/>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6" name="Content Placeholder 5">
            <a:extLst>
              <a:ext uri="{FF2B5EF4-FFF2-40B4-BE49-F238E27FC236}">
                <a16:creationId xmlns:a16="http://schemas.microsoft.com/office/drawing/2014/main" id="{F8DDF2C7-3886-3AB8-C7BB-479BFC60144C}"/>
              </a:ext>
            </a:extLst>
          </p:cNvPr>
          <p:cNvSpPr>
            <a:spLocks noGrp="1"/>
          </p:cNvSpPr>
          <p:nvPr>
            <p:ph sz="quarter" idx="4" hasCustomPrompt="1"/>
          </p:nvPr>
        </p:nvSpPr>
        <p:spPr>
          <a:xfrm>
            <a:off x="6172200" y="2505075"/>
            <a:ext cx="5183188" cy="2668788"/>
          </a:xfrm>
        </p:spPr>
        <p:txBody>
          <a:bodyPr/>
          <a:lstStyle>
            <a:lvl1pPr>
              <a:defRPr/>
            </a:lvl1pPr>
          </a:lstStyle>
          <a:p>
            <a:pPr lvl="0"/>
            <a:r>
              <a:rPr lang="en-US"/>
              <a:t>Click to add text</a:t>
            </a:r>
          </a:p>
        </p:txBody>
      </p:sp>
      <p:pic>
        <p:nvPicPr>
          <p:cNvPr id="3" name="Picture 2" descr="A close-up of a diagram&#10;&#10;Description automatically generated">
            <a:extLst>
              <a:ext uri="{FF2B5EF4-FFF2-40B4-BE49-F238E27FC236}">
                <a16:creationId xmlns:a16="http://schemas.microsoft.com/office/drawing/2014/main" id="{75E24DB3-08C6-731B-F574-D73780FDB47A}"/>
              </a:ext>
            </a:extLst>
          </p:cNvPr>
          <p:cNvPicPr>
            <a:picLocks noChangeAspect="1"/>
          </p:cNvPicPr>
          <p:nvPr userDrawn="1"/>
        </p:nvPicPr>
        <p:blipFill rotWithShape="1">
          <a:blip r:embed="rId2"/>
          <a:srcRect l="19654" b="22650"/>
          <a:stretch/>
        </p:blipFill>
        <p:spPr>
          <a:xfrm>
            <a:off x="0" y="5528513"/>
            <a:ext cx="7416800" cy="1329488"/>
          </a:xfrm>
          <a:prstGeom prst="rect">
            <a:avLst/>
          </a:prstGeom>
        </p:spPr>
      </p:pic>
    </p:spTree>
    <p:extLst>
      <p:ext uri="{BB962C8B-B14F-4D97-AF65-F5344CB8AC3E}">
        <p14:creationId xmlns:p14="http://schemas.microsoft.com/office/powerpoint/2010/main" val="1321732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24CE14-16FE-5ADC-4E3B-76A213C1ECA2}"/>
              </a:ext>
            </a:extLst>
          </p:cNvPr>
          <p:cNvSpPr/>
          <p:nvPr userDrawn="1"/>
        </p:nvSpPr>
        <p:spPr>
          <a:xfrm>
            <a:off x="0" y="5581247"/>
            <a:ext cx="12192000" cy="13294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6">
            <a:extLst>
              <a:ext uri="{FF2B5EF4-FFF2-40B4-BE49-F238E27FC236}">
                <a16:creationId xmlns:a16="http://schemas.microsoft.com/office/drawing/2014/main" id="{9377B592-E65D-E726-27E7-36AFE159A692}"/>
              </a:ext>
            </a:extLst>
          </p:cNvPr>
          <p:cNvSpPr>
            <a:spLocks noGrp="1"/>
          </p:cNvSpPr>
          <p:nvPr userDrawn="1"/>
        </p:nvSpPr>
        <p:spPr>
          <a:xfrm>
            <a:off x="4334642" y="6245991"/>
            <a:ext cx="6680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OREGON STATE UNIVERSITY</a:t>
            </a:r>
          </a:p>
        </p:txBody>
      </p:sp>
      <p:sp>
        <p:nvSpPr>
          <p:cNvPr id="9" name="Slide Number Placeholder 7">
            <a:extLst>
              <a:ext uri="{FF2B5EF4-FFF2-40B4-BE49-F238E27FC236}">
                <a16:creationId xmlns:a16="http://schemas.microsoft.com/office/drawing/2014/main" id="{549005BB-6F84-6585-BFFA-BB57BBD0EF0A}"/>
              </a:ext>
            </a:extLst>
          </p:cNvPr>
          <p:cNvSpPr>
            <a:spLocks noGrp="1"/>
          </p:cNvSpPr>
          <p:nvPr userDrawn="1"/>
        </p:nvSpPr>
        <p:spPr>
          <a:xfrm>
            <a:off x="11014842" y="6245991"/>
            <a:ext cx="635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6004F-53F9-E74D-AC89-56EA63355CB3}" type="slidenum">
              <a:rPr lang="en-US" smtClean="0"/>
              <a:pPr/>
              <a:t>‹#›</a:t>
            </a:fld>
            <a:endParaRPr lang="en-US"/>
          </a:p>
        </p:txBody>
      </p:sp>
      <p:sp>
        <p:nvSpPr>
          <p:cNvPr id="12" name="Title 1">
            <a:extLst>
              <a:ext uri="{FF2B5EF4-FFF2-40B4-BE49-F238E27FC236}">
                <a16:creationId xmlns:a16="http://schemas.microsoft.com/office/drawing/2014/main" id="{8664D828-99FB-67D2-6290-8783FD0E6AA7}"/>
              </a:ext>
            </a:extLst>
          </p:cNvPr>
          <p:cNvSpPr>
            <a:spLocks noGrp="1"/>
          </p:cNvSpPr>
          <p:nvPr>
            <p:ph type="title"/>
          </p:nvPr>
        </p:nvSpPr>
        <p:spPr>
          <a:xfrm>
            <a:off x="499242" y="104775"/>
            <a:ext cx="10515600" cy="1325563"/>
          </a:xfrm>
        </p:spPr>
        <p:txBody>
          <a:bodyPr/>
          <a:lstStyle/>
          <a:p>
            <a:r>
              <a:rPr lang="en-US"/>
              <a:t>Click to edit Master title style</a:t>
            </a:r>
          </a:p>
        </p:txBody>
      </p:sp>
      <p:sp>
        <p:nvSpPr>
          <p:cNvPr id="14" name="Content Placeholder 3">
            <a:extLst>
              <a:ext uri="{FF2B5EF4-FFF2-40B4-BE49-F238E27FC236}">
                <a16:creationId xmlns:a16="http://schemas.microsoft.com/office/drawing/2014/main" id="{03EA529B-343B-31CE-5E84-81CBF301C943}"/>
              </a:ext>
            </a:extLst>
          </p:cNvPr>
          <p:cNvSpPr>
            <a:spLocks noGrp="1"/>
          </p:cNvSpPr>
          <p:nvPr>
            <p:ph sz="half" idx="2" hasCustomPrompt="1"/>
          </p:nvPr>
        </p:nvSpPr>
        <p:spPr>
          <a:xfrm>
            <a:off x="839788" y="1765738"/>
            <a:ext cx="5157787" cy="3408125"/>
          </a:xfrm>
        </p:spPr>
        <p:txBody>
          <a:bodyPr/>
          <a:lstStyle>
            <a:lvl1pPr>
              <a:defRPr/>
            </a:lvl1pPr>
            <a:lvl2pPr marL="457200" indent="0">
              <a:buNone/>
              <a:defRPr/>
            </a:lvl2pPr>
          </a:lstStyle>
          <a:p>
            <a:pPr lvl="0"/>
            <a:r>
              <a:rPr lang="en-US"/>
              <a:t>Click to add text</a:t>
            </a:r>
          </a:p>
          <a:p>
            <a:pPr lvl="1"/>
            <a:endParaRPr lang="en-US"/>
          </a:p>
          <a:p>
            <a:pPr lvl="4"/>
            <a:r>
              <a:rPr lang="en-US"/>
              <a:t>Fifth level</a:t>
            </a:r>
          </a:p>
        </p:txBody>
      </p:sp>
      <p:sp>
        <p:nvSpPr>
          <p:cNvPr id="16" name="Content Placeholder 5">
            <a:extLst>
              <a:ext uri="{FF2B5EF4-FFF2-40B4-BE49-F238E27FC236}">
                <a16:creationId xmlns:a16="http://schemas.microsoft.com/office/drawing/2014/main" id="{F8DDF2C7-3886-3AB8-C7BB-479BFC60144C}"/>
              </a:ext>
            </a:extLst>
          </p:cNvPr>
          <p:cNvSpPr>
            <a:spLocks noGrp="1"/>
          </p:cNvSpPr>
          <p:nvPr>
            <p:ph sz="quarter" idx="4" hasCustomPrompt="1"/>
          </p:nvPr>
        </p:nvSpPr>
        <p:spPr>
          <a:xfrm>
            <a:off x="6172200" y="1765738"/>
            <a:ext cx="5183188" cy="3408125"/>
          </a:xfrm>
        </p:spPr>
        <p:txBody>
          <a:bodyPr/>
          <a:lstStyle>
            <a:lvl1pPr>
              <a:defRPr/>
            </a:lvl1pPr>
          </a:lstStyle>
          <a:p>
            <a:pPr lvl="0"/>
            <a:r>
              <a:rPr lang="en-US"/>
              <a:t>Click to add text</a:t>
            </a:r>
          </a:p>
        </p:txBody>
      </p:sp>
      <p:pic>
        <p:nvPicPr>
          <p:cNvPr id="3" name="Picture 2" descr="A close-up of a diagram&#10;&#10;Description automatically generated">
            <a:extLst>
              <a:ext uri="{FF2B5EF4-FFF2-40B4-BE49-F238E27FC236}">
                <a16:creationId xmlns:a16="http://schemas.microsoft.com/office/drawing/2014/main" id="{7506AE69-B9A8-C432-A539-C257E52E4826}"/>
              </a:ext>
            </a:extLst>
          </p:cNvPr>
          <p:cNvPicPr>
            <a:picLocks noChangeAspect="1"/>
          </p:cNvPicPr>
          <p:nvPr userDrawn="1"/>
        </p:nvPicPr>
        <p:blipFill rotWithShape="1">
          <a:blip r:embed="rId2"/>
          <a:srcRect l="19654" b="22650"/>
          <a:stretch/>
        </p:blipFill>
        <p:spPr>
          <a:xfrm>
            <a:off x="0" y="5528513"/>
            <a:ext cx="7416800" cy="1329488"/>
          </a:xfrm>
          <a:prstGeom prst="rect">
            <a:avLst/>
          </a:prstGeom>
        </p:spPr>
      </p:pic>
    </p:spTree>
    <p:extLst>
      <p:ext uri="{BB962C8B-B14F-4D97-AF65-F5344CB8AC3E}">
        <p14:creationId xmlns:p14="http://schemas.microsoft.com/office/powerpoint/2010/main" val="145115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A253-EBA0-CC04-EEDA-55F285E921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062EF-FE76-E5D7-269D-3EF404C0F0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70AE97-A464-F710-4285-9344F2AF1E85}"/>
              </a:ext>
            </a:extLst>
          </p:cNvPr>
          <p:cNvSpPr>
            <a:spLocks noGrp="1"/>
          </p:cNvSpPr>
          <p:nvPr>
            <p:ph type="dt" sz="half" idx="10"/>
          </p:nvPr>
        </p:nvSpPr>
        <p:spPr/>
        <p:txBody>
          <a:bodyPr/>
          <a:lstStyle/>
          <a:p>
            <a:fld id="{D9108C9C-1ACB-4C84-A002-C7E0E45B937A}" type="datetime1">
              <a:rPr lang="en-US" smtClean="0"/>
              <a:t>4/16/2026</a:t>
            </a:fld>
            <a:endParaRPr lang="en-US"/>
          </a:p>
        </p:txBody>
      </p:sp>
      <p:sp>
        <p:nvSpPr>
          <p:cNvPr id="5" name="Footer Placeholder 4">
            <a:extLst>
              <a:ext uri="{FF2B5EF4-FFF2-40B4-BE49-F238E27FC236}">
                <a16:creationId xmlns:a16="http://schemas.microsoft.com/office/drawing/2014/main" id="{C1552842-CFC4-84C3-85DF-772B56AB0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B73AD-3582-2C22-3182-2B39BFB1962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5665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FFBB5-7450-92D7-EC7A-317DC44B1EE2}"/>
              </a:ext>
            </a:extLst>
          </p:cNvPr>
          <p:cNvSpPr/>
          <p:nvPr userDrawn="1"/>
        </p:nvSpPr>
        <p:spPr>
          <a:xfrm>
            <a:off x="0" y="5528513"/>
            <a:ext cx="12192000" cy="132948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6">
            <a:extLst>
              <a:ext uri="{FF2B5EF4-FFF2-40B4-BE49-F238E27FC236}">
                <a16:creationId xmlns:a16="http://schemas.microsoft.com/office/drawing/2014/main" id="{9377B592-E65D-E726-27E7-36AFE159A692}"/>
              </a:ext>
            </a:extLst>
          </p:cNvPr>
          <p:cNvSpPr>
            <a:spLocks noGrp="1"/>
          </p:cNvSpPr>
          <p:nvPr userDrawn="1"/>
        </p:nvSpPr>
        <p:spPr>
          <a:xfrm>
            <a:off x="4334642" y="6245991"/>
            <a:ext cx="6680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OREGON STATE UNIVERSITY</a:t>
            </a:r>
          </a:p>
        </p:txBody>
      </p:sp>
      <p:sp>
        <p:nvSpPr>
          <p:cNvPr id="9" name="Slide Number Placeholder 7">
            <a:extLst>
              <a:ext uri="{FF2B5EF4-FFF2-40B4-BE49-F238E27FC236}">
                <a16:creationId xmlns:a16="http://schemas.microsoft.com/office/drawing/2014/main" id="{549005BB-6F84-6585-BFFA-BB57BBD0EF0A}"/>
              </a:ext>
            </a:extLst>
          </p:cNvPr>
          <p:cNvSpPr>
            <a:spLocks noGrp="1"/>
          </p:cNvSpPr>
          <p:nvPr userDrawn="1"/>
        </p:nvSpPr>
        <p:spPr>
          <a:xfrm>
            <a:off x="11014842" y="6245991"/>
            <a:ext cx="635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6004F-53F9-E74D-AC89-56EA63355CB3}" type="slidenum">
              <a:rPr lang="en-US" smtClean="0"/>
              <a:pPr/>
              <a:t>‹#›</a:t>
            </a:fld>
            <a:endParaRPr lang="en-US"/>
          </a:p>
        </p:txBody>
      </p:sp>
      <p:sp>
        <p:nvSpPr>
          <p:cNvPr id="12" name="Title 1">
            <a:extLst>
              <a:ext uri="{FF2B5EF4-FFF2-40B4-BE49-F238E27FC236}">
                <a16:creationId xmlns:a16="http://schemas.microsoft.com/office/drawing/2014/main" id="{8664D828-99FB-67D2-6290-8783FD0E6AA7}"/>
              </a:ext>
            </a:extLst>
          </p:cNvPr>
          <p:cNvSpPr>
            <a:spLocks noGrp="1"/>
          </p:cNvSpPr>
          <p:nvPr>
            <p:ph type="title"/>
          </p:nvPr>
        </p:nvSpPr>
        <p:spPr>
          <a:xfrm>
            <a:off x="499242" y="104775"/>
            <a:ext cx="10515600" cy="1325563"/>
          </a:xfrm>
        </p:spPr>
        <p:txBody>
          <a:bodyPr/>
          <a:lstStyle/>
          <a:p>
            <a:r>
              <a:rPr lang="en-US"/>
              <a:t>Click to edit Master title style</a:t>
            </a:r>
          </a:p>
        </p:txBody>
      </p:sp>
      <p:sp>
        <p:nvSpPr>
          <p:cNvPr id="15" name="Text Placeholder 4">
            <a:extLst>
              <a:ext uri="{FF2B5EF4-FFF2-40B4-BE49-F238E27FC236}">
                <a16:creationId xmlns:a16="http://schemas.microsoft.com/office/drawing/2014/main" id="{34C18AEB-1444-CC3D-CC83-3DAF0BD6A23C}"/>
              </a:ext>
            </a:extLst>
          </p:cNvPr>
          <p:cNvSpPr>
            <a:spLocks noGrp="1"/>
          </p:cNvSpPr>
          <p:nvPr>
            <p:ph type="body" sz="quarter" idx="3" hasCustomPrompt="1"/>
          </p:nvPr>
        </p:nvSpPr>
        <p:spPr>
          <a:xfrm>
            <a:off x="499242" y="1681163"/>
            <a:ext cx="10856146" cy="3245816"/>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pic>
        <p:nvPicPr>
          <p:cNvPr id="3" name="Picture 2" descr="A close-up of a diagram&#10;&#10;Description automatically generated">
            <a:extLst>
              <a:ext uri="{FF2B5EF4-FFF2-40B4-BE49-F238E27FC236}">
                <a16:creationId xmlns:a16="http://schemas.microsoft.com/office/drawing/2014/main" id="{CFD58132-D909-4D6C-89AF-750445A7D3D3}"/>
              </a:ext>
            </a:extLst>
          </p:cNvPr>
          <p:cNvPicPr>
            <a:picLocks noChangeAspect="1"/>
          </p:cNvPicPr>
          <p:nvPr userDrawn="1"/>
        </p:nvPicPr>
        <p:blipFill rotWithShape="1">
          <a:blip r:embed="rId2"/>
          <a:srcRect l="19654" b="22650"/>
          <a:stretch/>
        </p:blipFill>
        <p:spPr>
          <a:xfrm>
            <a:off x="0" y="5528513"/>
            <a:ext cx="7416800" cy="1329488"/>
          </a:xfrm>
          <a:prstGeom prst="rect">
            <a:avLst/>
          </a:prstGeom>
        </p:spPr>
      </p:pic>
    </p:spTree>
    <p:extLst>
      <p:ext uri="{BB962C8B-B14F-4D97-AF65-F5344CB8AC3E}">
        <p14:creationId xmlns:p14="http://schemas.microsoft.com/office/powerpoint/2010/main" val="847159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8B4E-1829-0800-F67D-7418DE76A0F4}"/>
              </a:ext>
            </a:extLst>
          </p:cNvPr>
          <p:cNvSpPr>
            <a:spLocks noGrp="1"/>
          </p:cNvSpPr>
          <p:nvPr>
            <p:ph type="title"/>
          </p:nvPr>
        </p:nvSpPr>
        <p:spPr/>
        <p:txBody>
          <a:bodyPr/>
          <a:lstStyle/>
          <a:p>
            <a:r>
              <a:rPr lang="en-US"/>
              <a:t>Click to edit Master title style</a:t>
            </a:r>
          </a:p>
        </p:txBody>
      </p:sp>
      <p:sp>
        <p:nvSpPr>
          <p:cNvPr id="6" name="Footer Placeholder 6">
            <a:extLst>
              <a:ext uri="{FF2B5EF4-FFF2-40B4-BE49-F238E27FC236}">
                <a16:creationId xmlns:a16="http://schemas.microsoft.com/office/drawing/2014/main" id="{EB90895F-EBA0-BB2F-78CF-2F39367415EE}"/>
              </a:ext>
            </a:extLst>
          </p:cNvPr>
          <p:cNvSpPr>
            <a:spLocks noGrp="1"/>
          </p:cNvSpPr>
          <p:nvPr userDrawn="1"/>
        </p:nvSpPr>
        <p:spPr>
          <a:xfrm>
            <a:off x="4334642" y="6245991"/>
            <a:ext cx="6680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OREGON STATE UNIVERSITY</a:t>
            </a:r>
          </a:p>
        </p:txBody>
      </p:sp>
      <p:sp>
        <p:nvSpPr>
          <p:cNvPr id="7" name="Slide Number Placeholder 7">
            <a:extLst>
              <a:ext uri="{FF2B5EF4-FFF2-40B4-BE49-F238E27FC236}">
                <a16:creationId xmlns:a16="http://schemas.microsoft.com/office/drawing/2014/main" id="{BC461491-6BD9-DCDD-4A39-DED25195574E}"/>
              </a:ext>
            </a:extLst>
          </p:cNvPr>
          <p:cNvSpPr>
            <a:spLocks noGrp="1"/>
          </p:cNvSpPr>
          <p:nvPr userDrawn="1"/>
        </p:nvSpPr>
        <p:spPr>
          <a:xfrm>
            <a:off x="11014842" y="6245991"/>
            <a:ext cx="635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6004F-53F9-E74D-AC89-56EA63355CB3}" type="slidenum">
              <a:rPr lang="en-US" smtClean="0"/>
              <a:pPr/>
              <a:t>‹#›</a:t>
            </a:fld>
            <a:endParaRPr lang="en-US"/>
          </a:p>
        </p:txBody>
      </p:sp>
    </p:spTree>
    <p:extLst>
      <p:ext uri="{BB962C8B-B14F-4D97-AF65-F5344CB8AC3E}">
        <p14:creationId xmlns:p14="http://schemas.microsoft.com/office/powerpoint/2010/main" val="897735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solidFill>
                  <a:schemeClr val="tx1"/>
                </a:solidFill>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6">
            <a:extLst>
              <a:ext uri="{FF2B5EF4-FFF2-40B4-BE49-F238E27FC236}">
                <a16:creationId xmlns:a16="http://schemas.microsoft.com/office/drawing/2014/main" id="{62A46CE1-4C21-DCD8-1B5C-E4A6338442E0}"/>
              </a:ext>
            </a:extLst>
          </p:cNvPr>
          <p:cNvSpPr>
            <a:spLocks noGrp="1"/>
          </p:cNvSpPr>
          <p:nvPr userDrawn="1"/>
        </p:nvSpPr>
        <p:spPr>
          <a:xfrm>
            <a:off x="4334642" y="6245991"/>
            <a:ext cx="6680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OREGON STATE UNIVERSITY</a:t>
            </a:r>
          </a:p>
        </p:txBody>
      </p:sp>
      <p:sp>
        <p:nvSpPr>
          <p:cNvPr id="8" name="Slide Number Placeholder 7">
            <a:extLst>
              <a:ext uri="{FF2B5EF4-FFF2-40B4-BE49-F238E27FC236}">
                <a16:creationId xmlns:a16="http://schemas.microsoft.com/office/drawing/2014/main" id="{233C7915-E3A5-625F-4874-49F480E449F0}"/>
              </a:ext>
            </a:extLst>
          </p:cNvPr>
          <p:cNvSpPr>
            <a:spLocks noGrp="1"/>
          </p:cNvSpPr>
          <p:nvPr userDrawn="1"/>
        </p:nvSpPr>
        <p:spPr>
          <a:xfrm>
            <a:off x="11014842" y="6245991"/>
            <a:ext cx="635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6004F-53F9-E74D-AC89-56EA63355CB3}" type="slidenum">
              <a:rPr lang="en-US" smtClean="0"/>
              <a:pPr/>
              <a:t>‹#›</a:t>
            </a:fld>
            <a:endParaRPr lang="en-US"/>
          </a:p>
        </p:txBody>
      </p:sp>
    </p:spTree>
    <p:extLst>
      <p:ext uri="{BB962C8B-B14F-4D97-AF65-F5344CB8AC3E}">
        <p14:creationId xmlns:p14="http://schemas.microsoft.com/office/powerpoint/2010/main" val="2566103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3E4A-F1C3-B1A3-5140-D8298FE3CB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E1DEC9-8C19-41DD-6281-1ACB34088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085E3F-403B-6336-B9D0-3F391BBE5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6">
            <a:extLst>
              <a:ext uri="{FF2B5EF4-FFF2-40B4-BE49-F238E27FC236}">
                <a16:creationId xmlns:a16="http://schemas.microsoft.com/office/drawing/2014/main" id="{9B4EA37F-BD0B-079C-F822-39C78FABBA03}"/>
              </a:ext>
            </a:extLst>
          </p:cNvPr>
          <p:cNvSpPr>
            <a:spLocks noGrp="1"/>
          </p:cNvSpPr>
          <p:nvPr userDrawn="1"/>
        </p:nvSpPr>
        <p:spPr>
          <a:xfrm>
            <a:off x="4334642" y="6245991"/>
            <a:ext cx="6680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OREGON STATE UNIVERSITY</a:t>
            </a:r>
          </a:p>
        </p:txBody>
      </p:sp>
      <p:sp>
        <p:nvSpPr>
          <p:cNvPr id="9" name="Slide Number Placeholder 7">
            <a:extLst>
              <a:ext uri="{FF2B5EF4-FFF2-40B4-BE49-F238E27FC236}">
                <a16:creationId xmlns:a16="http://schemas.microsoft.com/office/drawing/2014/main" id="{69E7BE1F-27A9-02C2-8FBA-0231E90C709D}"/>
              </a:ext>
            </a:extLst>
          </p:cNvPr>
          <p:cNvSpPr>
            <a:spLocks noGrp="1"/>
          </p:cNvSpPr>
          <p:nvPr userDrawn="1"/>
        </p:nvSpPr>
        <p:spPr>
          <a:xfrm>
            <a:off x="11014842" y="6245991"/>
            <a:ext cx="6350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KievitPro-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6004F-53F9-E74D-AC89-56EA63355CB3}" type="slidenum">
              <a:rPr lang="en-US" smtClean="0"/>
              <a:pPr/>
              <a:t>‹#›</a:t>
            </a:fld>
            <a:endParaRPr lang="en-US"/>
          </a:p>
        </p:txBody>
      </p:sp>
    </p:spTree>
    <p:extLst>
      <p:ext uri="{BB962C8B-B14F-4D97-AF65-F5344CB8AC3E}">
        <p14:creationId xmlns:p14="http://schemas.microsoft.com/office/powerpoint/2010/main" val="701317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 White - No Crest" type="obj">
  <p:cSld name="Title and Content - White - No Crest">
    <p:spTree>
      <p:nvGrpSpPr>
        <p:cNvPr id="1" name="Shape 22"/>
        <p:cNvGrpSpPr/>
        <p:nvPr/>
      </p:nvGrpSpPr>
      <p:grpSpPr>
        <a:xfrm>
          <a:off x="0" y="0"/>
          <a:ext cx="0" cy="0"/>
          <a:chOff x="0" y="0"/>
          <a:chExt cx="0" cy="0"/>
        </a:xfrm>
      </p:grpSpPr>
      <p:sp>
        <p:nvSpPr>
          <p:cNvPr id="23" name="Google Shape;2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Georgia"/>
              <a:buNone/>
              <a:defRPr>
                <a:solidFill>
                  <a:schemeClr val="dk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6"/>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Arial"/>
                <a:ea typeface="Arial"/>
                <a:cs typeface="Arial"/>
                <a:sym typeface="Arial"/>
              </a:defRPr>
            </a:lvl1pPr>
            <a:lvl2pPr marL="0" lvl="1" indent="0" algn="l">
              <a:spcBef>
                <a:spcPts val="0"/>
              </a:spcBef>
              <a:buNone/>
              <a:defRPr sz="1200" b="0" i="0" u="none" strike="noStrike" cap="none">
                <a:solidFill>
                  <a:schemeClr val="dk2"/>
                </a:solidFill>
                <a:latin typeface="Arial"/>
                <a:ea typeface="Arial"/>
                <a:cs typeface="Arial"/>
                <a:sym typeface="Arial"/>
              </a:defRPr>
            </a:lvl2pPr>
            <a:lvl3pPr marL="0" lvl="2" indent="0" algn="l">
              <a:spcBef>
                <a:spcPts val="0"/>
              </a:spcBef>
              <a:buNone/>
              <a:defRPr sz="1200" b="0" i="0" u="none" strike="noStrike" cap="none">
                <a:solidFill>
                  <a:schemeClr val="dk2"/>
                </a:solidFill>
                <a:latin typeface="Arial"/>
                <a:ea typeface="Arial"/>
                <a:cs typeface="Arial"/>
                <a:sym typeface="Arial"/>
              </a:defRPr>
            </a:lvl3pPr>
            <a:lvl4pPr marL="0" lvl="3" indent="0" algn="l">
              <a:spcBef>
                <a:spcPts val="0"/>
              </a:spcBef>
              <a:buNone/>
              <a:defRPr sz="1200" b="0" i="0" u="none" strike="noStrike" cap="none">
                <a:solidFill>
                  <a:schemeClr val="dk2"/>
                </a:solidFill>
                <a:latin typeface="Arial"/>
                <a:ea typeface="Arial"/>
                <a:cs typeface="Arial"/>
                <a:sym typeface="Arial"/>
              </a:defRPr>
            </a:lvl4pPr>
            <a:lvl5pPr marL="0" lvl="4" indent="0" algn="l">
              <a:spcBef>
                <a:spcPts val="0"/>
              </a:spcBef>
              <a:buNone/>
              <a:defRPr sz="1200" b="0" i="0" u="none" strike="noStrike" cap="none">
                <a:solidFill>
                  <a:schemeClr val="dk2"/>
                </a:solidFill>
                <a:latin typeface="Arial"/>
                <a:ea typeface="Arial"/>
                <a:cs typeface="Arial"/>
                <a:sym typeface="Arial"/>
              </a:defRPr>
            </a:lvl5pPr>
            <a:lvl6pPr marL="0" lvl="5" indent="0" algn="l">
              <a:spcBef>
                <a:spcPts val="0"/>
              </a:spcBef>
              <a:buNone/>
              <a:defRPr sz="1200" b="0" i="0" u="none" strike="noStrike" cap="none">
                <a:solidFill>
                  <a:schemeClr val="dk2"/>
                </a:solidFill>
                <a:latin typeface="Arial"/>
                <a:ea typeface="Arial"/>
                <a:cs typeface="Arial"/>
                <a:sym typeface="Arial"/>
              </a:defRPr>
            </a:lvl6pPr>
            <a:lvl7pPr marL="0" lvl="6" indent="0" algn="l">
              <a:spcBef>
                <a:spcPts val="0"/>
              </a:spcBef>
              <a:buNone/>
              <a:defRPr sz="1200" b="0" i="0" u="none" strike="noStrike" cap="none">
                <a:solidFill>
                  <a:schemeClr val="dk2"/>
                </a:solidFill>
                <a:latin typeface="Arial"/>
                <a:ea typeface="Arial"/>
                <a:cs typeface="Arial"/>
                <a:sym typeface="Arial"/>
              </a:defRPr>
            </a:lvl7pPr>
            <a:lvl8pPr marL="0" lvl="7" indent="0" algn="l">
              <a:spcBef>
                <a:spcPts val="0"/>
              </a:spcBef>
              <a:buNone/>
              <a:defRPr sz="1200" b="0" i="0" u="none" strike="noStrike" cap="none">
                <a:solidFill>
                  <a:schemeClr val="dk2"/>
                </a:solidFill>
                <a:latin typeface="Arial"/>
                <a:ea typeface="Arial"/>
                <a:cs typeface="Arial"/>
                <a:sym typeface="Arial"/>
              </a:defRPr>
            </a:lvl8pPr>
            <a:lvl9pPr marL="0" lvl="8" indent="0" algn="l">
              <a:spcBef>
                <a:spcPts val="0"/>
              </a:spcBef>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149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2198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A34C-2B9D-1D7D-6F25-56597BF21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E77799-8023-A3E7-1CC4-3DA036993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22E49D-3A13-ADDB-60F8-3A4DB26987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F65E5-E06B-A1C2-C87D-BC4341A977AF}"/>
              </a:ext>
            </a:extLst>
          </p:cNvPr>
          <p:cNvSpPr>
            <a:spLocks noGrp="1"/>
          </p:cNvSpPr>
          <p:nvPr>
            <p:ph type="dt" sz="half" idx="10"/>
          </p:nvPr>
        </p:nvSpPr>
        <p:spPr/>
        <p:txBody>
          <a:bodyPr/>
          <a:lstStyle/>
          <a:p>
            <a:fld id="{F49AF2A5-B297-4977-9E5B-4D3050E23689}" type="datetime1">
              <a:rPr lang="en-US" smtClean="0"/>
              <a:t>4/16/2026</a:t>
            </a:fld>
            <a:endParaRPr lang="en-US"/>
          </a:p>
        </p:txBody>
      </p:sp>
      <p:sp>
        <p:nvSpPr>
          <p:cNvPr id="6" name="Footer Placeholder 5">
            <a:extLst>
              <a:ext uri="{FF2B5EF4-FFF2-40B4-BE49-F238E27FC236}">
                <a16:creationId xmlns:a16="http://schemas.microsoft.com/office/drawing/2014/main" id="{BD5481C3-6A77-A467-5903-DAE22ABCE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02446-0DFC-2D7D-BEDE-41F5BFE715C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4322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654D-A770-0C39-3F9D-9D938B6EA2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E6ADDD-1DB4-7C13-6981-BE4DF2E85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80C84-5F7F-7949-1CB1-8046B386EC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C2F83F-4868-71CB-02D0-D7E224095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DA7CD-6604-3B4E-97D0-0117EA28A8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43B9BB-DF34-AB9A-DA08-6E1A46E9214D}"/>
              </a:ext>
            </a:extLst>
          </p:cNvPr>
          <p:cNvSpPr>
            <a:spLocks noGrp="1"/>
          </p:cNvSpPr>
          <p:nvPr>
            <p:ph type="dt" sz="half" idx="10"/>
          </p:nvPr>
        </p:nvSpPr>
        <p:spPr/>
        <p:txBody>
          <a:bodyPr/>
          <a:lstStyle/>
          <a:p>
            <a:fld id="{70127434-4794-409A-9547-04789BA47588}" type="datetime1">
              <a:rPr lang="en-US" smtClean="0"/>
              <a:t>4/16/2026</a:t>
            </a:fld>
            <a:endParaRPr lang="en-US"/>
          </a:p>
        </p:txBody>
      </p:sp>
      <p:sp>
        <p:nvSpPr>
          <p:cNvPr id="8" name="Footer Placeholder 7">
            <a:extLst>
              <a:ext uri="{FF2B5EF4-FFF2-40B4-BE49-F238E27FC236}">
                <a16:creationId xmlns:a16="http://schemas.microsoft.com/office/drawing/2014/main" id="{93EC383B-FCEF-1E17-D71D-CF23B65C21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F93146-FD7E-F9E3-0117-4DF122229BA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8259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DF8B-AAE1-0BC2-898E-D0C8DB34D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8689EA-C282-A78F-1E61-8F2B31F94D46}"/>
              </a:ext>
            </a:extLst>
          </p:cNvPr>
          <p:cNvSpPr>
            <a:spLocks noGrp="1"/>
          </p:cNvSpPr>
          <p:nvPr>
            <p:ph type="dt" sz="half" idx="10"/>
          </p:nvPr>
        </p:nvSpPr>
        <p:spPr/>
        <p:txBody>
          <a:bodyPr/>
          <a:lstStyle/>
          <a:p>
            <a:fld id="{85658635-357A-4E3D-B824-A5CEFDB8449C}" type="datetime1">
              <a:rPr lang="en-US" smtClean="0"/>
              <a:t>4/16/2026</a:t>
            </a:fld>
            <a:endParaRPr lang="en-US"/>
          </a:p>
        </p:txBody>
      </p:sp>
      <p:sp>
        <p:nvSpPr>
          <p:cNvPr id="4" name="Footer Placeholder 3">
            <a:extLst>
              <a:ext uri="{FF2B5EF4-FFF2-40B4-BE49-F238E27FC236}">
                <a16:creationId xmlns:a16="http://schemas.microsoft.com/office/drawing/2014/main" id="{43F29A17-187A-FB20-1463-E2ADF5741B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E69F1D-EBA0-65BA-A9E3-70BC5BAAF1C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343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021C9-C2CA-34E2-A121-A317995E4E30}"/>
              </a:ext>
            </a:extLst>
          </p:cNvPr>
          <p:cNvSpPr>
            <a:spLocks noGrp="1"/>
          </p:cNvSpPr>
          <p:nvPr>
            <p:ph type="dt" sz="half" idx="10"/>
          </p:nvPr>
        </p:nvSpPr>
        <p:spPr/>
        <p:txBody>
          <a:bodyPr/>
          <a:lstStyle/>
          <a:p>
            <a:fld id="{7E86FF77-2719-4AD0-8740-0B90FF5D1EFB}" type="datetime1">
              <a:rPr lang="en-US" smtClean="0"/>
              <a:t>4/16/2026</a:t>
            </a:fld>
            <a:endParaRPr lang="en-US"/>
          </a:p>
        </p:txBody>
      </p:sp>
      <p:sp>
        <p:nvSpPr>
          <p:cNvPr id="3" name="Footer Placeholder 2">
            <a:extLst>
              <a:ext uri="{FF2B5EF4-FFF2-40B4-BE49-F238E27FC236}">
                <a16:creationId xmlns:a16="http://schemas.microsoft.com/office/drawing/2014/main" id="{CAB1FEC2-710E-ABC1-64C8-6E30529F3B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C38F0-8A14-1234-25E6-580E0281B0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4086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056B-8940-7381-13DC-EADE9516F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174043-B3D6-9445-CADC-0A521ACD7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2B4350-AA9F-B893-9601-71F54B087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3AFB5-F2EF-8D45-DE35-311B9F4E9F0D}"/>
              </a:ext>
            </a:extLst>
          </p:cNvPr>
          <p:cNvSpPr>
            <a:spLocks noGrp="1"/>
          </p:cNvSpPr>
          <p:nvPr>
            <p:ph type="dt" sz="half" idx="10"/>
          </p:nvPr>
        </p:nvSpPr>
        <p:spPr/>
        <p:txBody>
          <a:bodyPr/>
          <a:lstStyle/>
          <a:p>
            <a:fld id="{6E441C83-1089-48B9-8B65-293D4C236D35}" type="datetime1">
              <a:rPr lang="en-US" smtClean="0"/>
              <a:t>4/16/2026</a:t>
            </a:fld>
            <a:endParaRPr lang="en-US"/>
          </a:p>
        </p:txBody>
      </p:sp>
      <p:sp>
        <p:nvSpPr>
          <p:cNvPr id="6" name="Footer Placeholder 5">
            <a:extLst>
              <a:ext uri="{FF2B5EF4-FFF2-40B4-BE49-F238E27FC236}">
                <a16:creationId xmlns:a16="http://schemas.microsoft.com/office/drawing/2014/main" id="{157413E6-043C-996B-7C96-5B145031B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7E168-A7E6-8AA7-3D14-39B578F66046}"/>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8469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B6EA-4850-D122-21EA-5E04D0A34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C567E0-9E69-078D-0F2F-0C9ADFE87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F5833C-68F0-9C23-8895-4325B89F2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6317C-7DB5-55E2-DA52-8FB712768F4E}"/>
              </a:ext>
            </a:extLst>
          </p:cNvPr>
          <p:cNvSpPr>
            <a:spLocks noGrp="1"/>
          </p:cNvSpPr>
          <p:nvPr>
            <p:ph type="dt" sz="half" idx="10"/>
          </p:nvPr>
        </p:nvSpPr>
        <p:spPr/>
        <p:txBody>
          <a:bodyPr/>
          <a:lstStyle/>
          <a:p>
            <a:fld id="{D162FE45-CC1E-47DB-8B82-6CF0636FBDB8}" type="datetime1">
              <a:rPr lang="en-US" smtClean="0"/>
              <a:t>4/16/2026</a:t>
            </a:fld>
            <a:endParaRPr lang="en-US"/>
          </a:p>
        </p:txBody>
      </p:sp>
      <p:sp>
        <p:nvSpPr>
          <p:cNvPr id="6" name="Footer Placeholder 5">
            <a:extLst>
              <a:ext uri="{FF2B5EF4-FFF2-40B4-BE49-F238E27FC236}">
                <a16:creationId xmlns:a16="http://schemas.microsoft.com/office/drawing/2014/main" id="{34261D54-0084-3958-4A45-B7EBF026A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5F213-27FE-0878-277C-8C2B47829411}"/>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3122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30A14-DF76-18A3-E3B7-EFBE97782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CB1374-D3A0-8DC9-53C4-6B53073CD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E5008-3547-F12F-2ABC-7BD6066A8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C8E16-3C03-4238-9C6F-B34F3D10F77E}" type="datetime1">
              <a:rPr lang="en-US" smtClean="0"/>
              <a:t>4/16/2026</a:t>
            </a:fld>
            <a:endParaRPr lang="en-US" dirty="0"/>
          </a:p>
        </p:txBody>
      </p:sp>
      <p:sp>
        <p:nvSpPr>
          <p:cNvPr id="5" name="Footer Placeholder 4">
            <a:extLst>
              <a:ext uri="{FF2B5EF4-FFF2-40B4-BE49-F238E27FC236}">
                <a16:creationId xmlns:a16="http://schemas.microsoft.com/office/drawing/2014/main" id="{5459BE86-0B20-A040-D1FB-C5E36817E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B2E2B0C-7E18-F843-8A5D-56A05EE086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260752867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6"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ECF730-1A2D-03AD-69F5-6B51BBA6F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1E7592-9B78-CCBE-BA8C-5591791668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19574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21" r:id="rId3"/>
    <p:sldLayoutId id="2147483720" r:id="rId4"/>
    <p:sldLayoutId id="2147483714" r:id="rId5"/>
    <p:sldLayoutId id="2147483724" r:id="rId6"/>
    <p:sldLayoutId id="2147483717" r:id="rId7"/>
    <p:sldLayoutId id="2147483725" r:id="rId8"/>
    <p:sldLayoutId id="2147483726" r:id="rId9"/>
  </p:sldLayoutIdLst>
  <p:txStyles>
    <p:titleStyle>
      <a:lvl1pPr algn="l" defTabSz="914400" rtl="0" eaLnBrk="1" latinLnBrk="0" hangingPunct="1">
        <a:lnSpc>
          <a:spcPct val="90000"/>
        </a:lnSpc>
        <a:spcBef>
          <a:spcPct val="0"/>
        </a:spcBef>
        <a:buNone/>
        <a:defRPr sz="4800" b="1" kern="1200">
          <a:solidFill>
            <a:schemeClr val="tx1"/>
          </a:solidFill>
          <a:latin typeface="Stratum2 Medium" panose="020B050603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hyperlink" Target="https://files.eric.ed.gov/fulltext/EJ1235818.pdf" TargetMode="External"/><Relationship Id="rId3" Type="http://schemas.openxmlformats.org/officeDocument/2006/relationships/hyperlink" Target="https://www.naceweb.org/docs/default-source/default-document-library/2025/publication/research-report/2025-nace-job-outlook-jan-2025.pdf" TargetMode="External"/><Relationship Id="rId7" Type="http://schemas.openxmlformats.org/officeDocument/2006/relationships/hyperlink" Target="https://openjournals.library.sydney.edu.au/CAL/article/download/11041/10642"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journals.sagepub.com/doi/full/10.1177/2329490620946425?_gl=1*2abav9*_up*MQ..*_ga*MjA5MTU2NDIzMC4xNzcxOTUzOTQ0*_ga_60R758KFDG*czE3NzE5NTM5NDMkbzEkZzEkdDE3NzE5NTM5NTkkajQ0JGwwJGgxOTAwMDk1NzIz" TargetMode="External"/><Relationship Id="rId5" Type="http://schemas.openxmlformats.org/officeDocument/2006/relationships/hyperlink" Target="https://education.oregonstate.edu/sites/education.oregonstate.edu/files/accreditation/employer_completer_satisfaction_survey_results_2022a.pdf" TargetMode="External"/><Relationship Id="rId10" Type="http://schemas.openxmlformats.org/officeDocument/2006/relationships/hyperlink" Target="https://www.mdpi.com/2076-3387/14/9/201" TargetMode="External"/><Relationship Id="rId4" Type="http://schemas.openxmlformats.org/officeDocument/2006/relationships/hyperlink" Target="https://www.oregon.gov/highered/strategy-research/Documents/Reports/2024-talent-assessment.pdf" TargetMode="External"/><Relationship Id="rId9" Type="http://schemas.openxmlformats.org/officeDocument/2006/relationships/hyperlink" Target="https://journals.sagepub.com/doi/10.1177/232949062210783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4.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forms.cloud.microsoft/Pages/ResponsePage.aspx?id=4QVtzl48Yk2HqExKJxPBE1BFEBT3lCJLoLWmmyzEld1UOFJSWDlDQzNVQ0FMTEw3V1RNMU8zU1JSOC4u" TargetMode="External"/><Relationship Id="rId7" Type="http://schemas.openxmlformats.org/officeDocument/2006/relationships/image" Target="../media/image39.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forms.office.com/pages/responsepage.aspx?id=4QVtzl48Yk2HqExKJxPBE3vKPYH4rixGqwYi58TdnZlUQlBBNzlDQ1BCVFRYQ0cyMUkwU0Y2RFJLTyQlQCN0PWcu&amp;origin=lprLink&amp;route=shorturl" TargetMode="External"/><Relationship Id="rId5" Type="http://schemas.openxmlformats.org/officeDocument/2006/relationships/hyperlink" Target="https://forms.office.com/pages/responsepage.aspx?id=4QVtzl48Yk2HqExKJxPBExS3mPTagvFOieDYKax9wPBUQldXSTBSNU5aVVNDSkQ3N0s2WjI0OFJVMC4u&amp;origin=lprLink&amp;route=shorturl" TargetMode="External"/><Relationship Id="rId4" Type="http://schemas.openxmlformats.org/officeDocument/2006/relationships/hyperlink" Target="https://form.asana.com/?k=J03P0nbKYx_sTEJwusspUw&amp;d=941689499454829"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beav.es/AMP-change-champions" TargetMode="External"/><Relationship Id="rId3" Type="http://schemas.openxmlformats.org/officeDocument/2006/relationships/image" Target="../media/image51.svg"/><Relationship Id="rId7" Type="http://schemas.openxmlformats.org/officeDocument/2006/relationships/hyperlink" Target="https://oregonstateuniversity.sharepoint.com/sites/AMP/SitePages/AMP-Change-Hub.aspx?csf=1&amp;web=1&amp;e=UqivKj"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beav.es/about-ChAMP" TargetMode="External"/><Relationship Id="rId11" Type="http://schemas.openxmlformats.org/officeDocument/2006/relationships/hyperlink" Target="https://beav.es/AMPlifier" TargetMode="External"/><Relationship Id="rId5" Type="http://schemas.openxmlformats.org/officeDocument/2006/relationships/hyperlink" Target="https://beav.es/AMP-sharepoint" TargetMode="External"/><Relationship Id="rId10" Type="http://schemas.openxmlformats.org/officeDocument/2006/relationships/hyperlink" Target="https://beav.es/AMP-video-library" TargetMode="External"/><Relationship Id="rId4" Type="http://schemas.openxmlformats.org/officeDocument/2006/relationships/image" Target="../media/image38.png"/><Relationship Id="rId9" Type="http://schemas.openxmlformats.org/officeDocument/2006/relationships/hyperlink" Target="https://beav.es/AMP-always-on-survey"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31.xml"/><Relationship Id="rId7" Type="http://schemas.openxmlformats.org/officeDocument/2006/relationships/notesSlide" Target="../notesSlides/notesSlide3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3.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69.e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36.xml"/><Relationship Id="rId7" Type="http://schemas.openxmlformats.org/officeDocument/2006/relationships/notesSlide" Target="../notesSlides/notesSlide35.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4.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70.emf"/></Relationships>
</file>

<file path=ppt/slides/_rels/slide56.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71.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oleObject" Target="../embeddings/oleObject7.bin"/><Relationship Id="rId5" Type="http://schemas.openxmlformats.org/officeDocument/2006/relationships/slideLayout" Target="../slideLayouts/slideLayout25.xml"/><Relationship Id="rId4" Type="http://schemas.openxmlformats.org/officeDocument/2006/relationships/tags" Target="../tags/tag42.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73.sv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72.emf"/><Relationship Id="rId5" Type="http://schemas.openxmlformats.org/officeDocument/2006/relationships/tags" Target="../tags/tag47.xml"/><Relationship Id="rId10" Type="http://schemas.openxmlformats.org/officeDocument/2006/relationships/oleObject" Target="../embeddings/oleObject8.bin"/><Relationship Id="rId4" Type="http://schemas.openxmlformats.org/officeDocument/2006/relationships/tags" Target="../tags/tag46.xml"/><Relationship Id="rId9"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71.emf"/><Relationship Id="rId5" Type="http://schemas.openxmlformats.org/officeDocument/2006/relationships/oleObject" Target="../embeddings/oleObject9.bin"/><Relationship Id="rId4"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B08903-1D5F-C47F-ADEF-63D82DA1703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D927B06-3FC4-0D83-B2BD-970A90AE66FB}"/>
              </a:ext>
            </a:extLst>
          </p:cNvPr>
          <p:cNvSpPr>
            <a:spLocks noGrp="1" noRot="1" noMove="1" noResize="1" noEditPoints="1" noAdjustHandles="1" noChangeArrowheads="1" noChangeShapeType="1"/>
          </p:cNvSpPr>
          <p:nvPr/>
        </p:nvSpPr>
        <p:spPr>
          <a:xfrm>
            <a:off x="-9355"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many symbols">
            <a:extLst>
              <a:ext uri="{FF2B5EF4-FFF2-40B4-BE49-F238E27FC236}">
                <a16:creationId xmlns:a16="http://schemas.microsoft.com/office/drawing/2014/main" id="{4BB6A672-AB97-BBC2-9018-5111D996C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826" y="0"/>
            <a:ext cx="9144000" cy="6858000"/>
          </a:xfrm>
          <a:prstGeom prst="rect">
            <a:avLst/>
          </a:prstGeom>
        </p:spPr>
      </p:pic>
      <p:sp>
        <p:nvSpPr>
          <p:cNvPr id="7" name="Rectangle 6">
            <a:extLst>
              <a:ext uri="{FF2B5EF4-FFF2-40B4-BE49-F238E27FC236}">
                <a16:creationId xmlns:a16="http://schemas.microsoft.com/office/drawing/2014/main" id="{065EAE4B-2E62-2C6C-86AD-D1B3EAD11D09}"/>
              </a:ext>
            </a:extLst>
          </p:cNvPr>
          <p:cNvSpPr>
            <a:spLocks noGrp="1" noRot="1" noMove="1" noResize="1" noEditPoints="1" noAdjustHandles="1" noChangeArrowheads="1" noChangeShapeType="1"/>
          </p:cNvSpPr>
          <p:nvPr/>
        </p:nvSpPr>
        <p:spPr>
          <a:xfrm>
            <a:off x="8957380" y="0"/>
            <a:ext cx="243413" cy="6858000"/>
          </a:xfrm>
          <a:prstGeom prst="rect">
            <a:avLst/>
          </a:prstGeom>
          <a:solidFill>
            <a:srgbClr val="D73F09"/>
          </a:solidFill>
          <a:ln>
            <a:solidFill>
              <a:srgbClr val="D73F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28AC947-B9B7-3C7B-735E-0DAFF7130FCC}"/>
              </a:ext>
            </a:extLst>
          </p:cNvPr>
          <p:cNvSpPr>
            <a:spLocks noGrp="1" noRot="1" noMove="1" noResize="1" noEditPoints="1" noAdjustHandles="1" noChangeArrowheads="1" noChangeShapeType="1"/>
          </p:cNvSpPr>
          <p:nvPr/>
        </p:nvSpPr>
        <p:spPr>
          <a:xfrm>
            <a:off x="-9355" y="0"/>
            <a:ext cx="9143979" cy="2287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9C22A-4B6D-F3E0-28EB-CF4BC283360E}"/>
              </a:ext>
            </a:extLst>
          </p:cNvPr>
          <p:cNvSpPr>
            <a:spLocks noGrp="1"/>
          </p:cNvSpPr>
          <p:nvPr>
            <p:ph type="ctrTitle"/>
          </p:nvPr>
        </p:nvSpPr>
        <p:spPr>
          <a:xfrm>
            <a:off x="1483568" y="615820"/>
            <a:ext cx="4898572" cy="1419714"/>
          </a:xfrm>
        </p:spPr>
        <p:txBody>
          <a:bodyPr anchor="ctr">
            <a:normAutofit fontScale="90000"/>
          </a:bodyPr>
          <a:lstStyle/>
          <a:p>
            <a:r>
              <a:rPr lang="en-US" dirty="0">
                <a:solidFill>
                  <a:schemeClr val="bg1">
                    <a:lumMod val="95000"/>
                  </a:schemeClr>
                </a:solidFill>
                <a:latin typeface="Stratum2 Black" panose="020B0506030000020004" pitchFamily="34" charset="0"/>
              </a:rPr>
              <a:t>Faculty Senate</a:t>
            </a:r>
          </a:p>
        </p:txBody>
      </p:sp>
      <p:sp>
        <p:nvSpPr>
          <p:cNvPr id="3" name="Subtitle 2">
            <a:extLst>
              <a:ext uri="{FF2B5EF4-FFF2-40B4-BE49-F238E27FC236}">
                <a16:creationId xmlns:a16="http://schemas.microsoft.com/office/drawing/2014/main" id="{87262AF3-0B0D-ED41-EC15-D6D00A9E9C2C}"/>
              </a:ext>
            </a:extLst>
          </p:cNvPr>
          <p:cNvSpPr>
            <a:spLocks noGrp="1"/>
          </p:cNvSpPr>
          <p:nvPr>
            <p:ph type="subTitle" idx="1"/>
          </p:nvPr>
        </p:nvSpPr>
        <p:spPr>
          <a:xfrm>
            <a:off x="9143998" y="4931953"/>
            <a:ext cx="3201108" cy="1638260"/>
          </a:xfrm>
        </p:spPr>
        <p:txBody>
          <a:bodyPr anchor="ctr">
            <a:normAutofit/>
          </a:bodyPr>
          <a:lstStyle/>
          <a:p>
            <a:pPr algn="ctr"/>
            <a:r>
              <a:rPr lang="en-US" dirty="0">
                <a:solidFill>
                  <a:schemeClr val="bg1"/>
                </a:solidFill>
                <a:latin typeface="Kievit Offc"/>
              </a:rPr>
              <a:t>April 16, 2026</a:t>
            </a:r>
          </a:p>
        </p:txBody>
      </p:sp>
      <p:pic>
        <p:nvPicPr>
          <p:cNvPr id="43" name="Picture 42" descr="A black and white logo with white text">
            <a:extLst>
              <a:ext uri="{FF2B5EF4-FFF2-40B4-BE49-F238E27FC236}">
                <a16:creationId xmlns:a16="http://schemas.microsoft.com/office/drawing/2014/main" id="{CC4314CC-5853-4B41-4745-FF23893BA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63" y="136204"/>
            <a:ext cx="954843" cy="1005408"/>
          </a:xfrm>
          <a:prstGeom prst="rect">
            <a:avLst/>
          </a:prstGeom>
        </p:spPr>
      </p:pic>
      <p:pic>
        <p:nvPicPr>
          <p:cNvPr id="6" name="Picture 5" descr="A close-up of a building with pillars">
            <a:extLst>
              <a:ext uri="{FF2B5EF4-FFF2-40B4-BE49-F238E27FC236}">
                <a16:creationId xmlns:a16="http://schemas.microsoft.com/office/drawing/2014/main" id="{797E2388-1054-5585-2B80-328E24A78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1" y="2283223"/>
            <a:ext cx="9156596" cy="6104997"/>
          </a:xfrm>
          <a:prstGeom prst="rect">
            <a:avLst/>
          </a:prstGeom>
        </p:spPr>
      </p:pic>
    </p:spTree>
    <p:extLst>
      <p:ext uri="{BB962C8B-B14F-4D97-AF65-F5344CB8AC3E}">
        <p14:creationId xmlns:p14="http://schemas.microsoft.com/office/powerpoint/2010/main" val="98039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3467">
                <a:latin typeface="Playfair Display"/>
                <a:ea typeface="Playfair Display"/>
                <a:cs typeface="Playfair Display"/>
                <a:sym typeface="Playfair Display"/>
              </a:rPr>
              <a:t>Framing: Why WIC?</a:t>
            </a:r>
            <a:endParaRPr sz="3467">
              <a:latin typeface="Playfair Display"/>
              <a:ea typeface="Playfair Display"/>
              <a:cs typeface="Playfair Display"/>
              <a:sym typeface="Playfair Display"/>
            </a:endParaRPr>
          </a:p>
        </p:txBody>
      </p:sp>
      <p:sp>
        <p:nvSpPr>
          <p:cNvPr id="313" name="Google Shape;313;p4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sz="1867" dirty="0"/>
              <a:t>Writing/Communication is valued among employers</a:t>
            </a:r>
            <a:endParaRPr sz="1867" dirty="0"/>
          </a:p>
          <a:p>
            <a:pPr indent="-423323">
              <a:buSzPts val="1400"/>
            </a:pPr>
            <a:r>
              <a:rPr lang="en" sz="1867" u="sng" dirty="0">
                <a:solidFill>
                  <a:srgbClr val="0B5394"/>
                </a:solidFill>
                <a:hlinkClick r:id="rId3">
                  <a:extLst>
                    <a:ext uri="{A12FA001-AC4F-418D-AE19-62706E023703}">
                      <ahyp:hlinkClr xmlns:ahyp="http://schemas.microsoft.com/office/drawing/2018/hyperlinkcolor" val="tx"/>
                    </a:ext>
                  </a:extLst>
                </a:hlinkClick>
              </a:rPr>
              <a:t>National Association of Colleges and Employers</a:t>
            </a:r>
            <a:r>
              <a:rPr lang="en" sz="1867" dirty="0"/>
              <a:t> (2025): written communication skills = third highest sought after resume attribute</a:t>
            </a:r>
            <a:endParaRPr sz="1867" dirty="0"/>
          </a:p>
          <a:p>
            <a:pPr lvl="1" indent="-423323">
              <a:buSzPts val="1400"/>
            </a:pPr>
            <a:r>
              <a:rPr lang="en" sz="1867" dirty="0"/>
              <a:t>Top career readiness competency is communication; drops to 5th in recent grad ratings</a:t>
            </a:r>
            <a:endParaRPr sz="1867" dirty="0"/>
          </a:p>
          <a:p>
            <a:pPr indent="-423323">
              <a:buSzPts val="1400"/>
            </a:pPr>
            <a:r>
              <a:rPr lang="en" sz="1867" u="sng" dirty="0">
                <a:solidFill>
                  <a:srgbClr val="0B5394"/>
                </a:solidFill>
                <a:hlinkClick r:id="rId4">
                  <a:extLst>
                    <a:ext uri="{A12FA001-AC4F-418D-AE19-62706E023703}">
                      <ahyp:hlinkClr xmlns:ahyp="http://schemas.microsoft.com/office/drawing/2018/hyperlinkcolor" val="tx"/>
                    </a:ext>
                  </a:extLst>
                </a:hlinkClick>
              </a:rPr>
              <a:t>Oregon 2024 Talent Assessment</a:t>
            </a:r>
            <a:r>
              <a:rPr lang="en" sz="1867" dirty="0"/>
              <a:t>: 175k jobs</a:t>
            </a:r>
            <a:endParaRPr sz="1867" dirty="0"/>
          </a:p>
          <a:p>
            <a:pPr lvl="1" indent="-423323">
              <a:buSzPts val="1400"/>
            </a:pPr>
            <a:r>
              <a:rPr lang="en" sz="1867" dirty="0"/>
              <a:t>Identified key skills: technical , employability (leadership and </a:t>
            </a:r>
            <a:r>
              <a:rPr lang="en" sz="1867" b="1" dirty="0"/>
              <a:t>communication</a:t>
            </a:r>
            <a:r>
              <a:rPr lang="en" sz="1867" dirty="0"/>
              <a:t>), business (budgeting, scheduling)</a:t>
            </a:r>
            <a:endParaRPr sz="1867" dirty="0"/>
          </a:p>
          <a:p>
            <a:pPr indent="-423323">
              <a:buSzPts val="1400"/>
            </a:pPr>
            <a:r>
              <a:rPr lang="en" sz="1867" dirty="0"/>
              <a:t>OSU Alumni &amp; Employer Survey Results</a:t>
            </a:r>
            <a:endParaRPr sz="1867" dirty="0"/>
          </a:p>
          <a:p>
            <a:pPr lvl="1" indent="-423323">
              <a:buSzPts val="1400"/>
            </a:pPr>
            <a:r>
              <a:rPr lang="en" sz="1867" u="sng" dirty="0">
                <a:solidFill>
                  <a:srgbClr val="0B5394"/>
                </a:solidFill>
                <a:hlinkClick r:id="rId5">
                  <a:extLst>
                    <a:ext uri="{A12FA001-AC4F-418D-AE19-62706E023703}">
                      <ahyp:hlinkClr xmlns:ahyp="http://schemas.microsoft.com/office/drawing/2018/hyperlinkcolor" val="tx"/>
                    </a:ext>
                  </a:extLst>
                </a:hlinkClick>
              </a:rPr>
              <a:t>Education</a:t>
            </a:r>
            <a:r>
              <a:rPr lang="en" sz="1867" dirty="0"/>
              <a:t> (2022): value professional learning and communication skills</a:t>
            </a:r>
            <a:endParaRPr sz="1867" dirty="0"/>
          </a:p>
          <a:p>
            <a:pPr indent="-423323">
              <a:buSzPts val="1400"/>
            </a:pPr>
            <a:r>
              <a:rPr lang="en" sz="1867" dirty="0"/>
              <a:t>Across fields </a:t>
            </a:r>
            <a:endParaRPr sz="1867" dirty="0"/>
          </a:p>
          <a:p>
            <a:pPr lvl="1" indent="-423323">
              <a:buSzPts val="1400"/>
            </a:pPr>
            <a:r>
              <a:rPr lang="en" sz="1867" u="sng" dirty="0">
                <a:solidFill>
                  <a:srgbClr val="0B5394"/>
                </a:solidFill>
                <a:hlinkClick r:id="rId6">
                  <a:extLst>
                    <a:ext uri="{A12FA001-AC4F-418D-AE19-62706E023703}">
                      <ahyp:hlinkClr xmlns:ahyp="http://schemas.microsoft.com/office/drawing/2018/hyperlinkcolor" val="tx"/>
                    </a:ext>
                  </a:extLst>
                </a:hlinkClick>
              </a:rPr>
              <a:t>Health care, finance, journalism, manufacturing, engineering, agriculture, retail</a:t>
            </a:r>
            <a:r>
              <a:rPr lang="en" sz="1867" dirty="0"/>
              <a:t> (2020): value documentation and audience awareness/adaptation</a:t>
            </a:r>
            <a:endParaRPr sz="1867" dirty="0"/>
          </a:p>
          <a:p>
            <a:pPr lvl="1" indent="-423323">
              <a:buSzPts val="1400"/>
            </a:pPr>
            <a:r>
              <a:rPr lang="en" sz="1867" dirty="0"/>
              <a:t>STEM (</a:t>
            </a:r>
            <a:r>
              <a:rPr lang="en" sz="1867" u="sng" dirty="0">
                <a:solidFill>
                  <a:srgbClr val="0B5394"/>
                </a:solidFill>
                <a:hlinkClick r:id="rId7">
                  <a:extLst>
                    <a:ext uri="{A12FA001-AC4F-418D-AE19-62706E023703}">
                      <ahyp:hlinkClr xmlns:ahyp="http://schemas.microsoft.com/office/drawing/2018/hyperlinkcolor" val="tx"/>
                    </a:ext>
                  </a:extLst>
                </a:hlinkClick>
              </a:rPr>
              <a:t>2016</a:t>
            </a:r>
            <a:r>
              <a:rPr lang="en" sz="1867" dirty="0"/>
              <a:t>; </a:t>
            </a:r>
            <a:r>
              <a:rPr lang="en" sz="1867" u="sng" dirty="0">
                <a:solidFill>
                  <a:srgbClr val="0B5394"/>
                </a:solidFill>
                <a:hlinkClick r:id="rId8">
                  <a:extLst>
                    <a:ext uri="{A12FA001-AC4F-418D-AE19-62706E023703}">
                      <ahyp:hlinkClr xmlns:ahyp="http://schemas.microsoft.com/office/drawing/2018/hyperlinkcolor" val="tx"/>
                    </a:ext>
                  </a:extLst>
                </a:hlinkClick>
              </a:rPr>
              <a:t>2019</a:t>
            </a:r>
            <a:r>
              <a:rPr lang="en" sz="1867" dirty="0"/>
              <a:t>): written communication skills &gt; oral communication or numeracy</a:t>
            </a:r>
            <a:endParaRPr sz="1867" dirty="0"/>
          </a:p>
          <a:p>
            <a:pPr lvl="1" indent="-423323">
              <a:buSzPts val="1400"/>
            </a:pPr>
            <a:r>
              <a:rPr lang="en" sz="1867" dirty="0"/>
              <a:t>Business (</a:t>
            </a:r>
            <a:r>
              <a:rPr lang="en" sz="1867" u="sng" dirty="0">
                <a:solidFill>
                  <a:srgbClr val="0B5394"/>
                </a:solidFill>
                <a:hlinkClick r:id="rId9">
                  <a:extLst>
                    <a:ext uri="{A12FA001-AC4F-418D-AE19-62706E023703}">
                      <ahyp:hlinkClr xmlns:ahyp="http://schemas.microsoft.com/office/drawing/2018/hyperlinkcolor" val="tx"/>
                    </a:ext>
                  </a:extLst>
                </a:hlinkClick>
              </a:rPr>
              <a:t>2022</a:t>
            </a:r>
            <a:r>
              <a:rPr lang="en" sz="1867" dirty="0"/>
              <a:t>; </a:t>
            </a:r>
            <a:r>
              <a:rPr lang="en" sz="1867" u="sng" dirty="0">
                <a:solidFill>
                  <a:srgbClr val="0B5394"/>
                </a:solidFill>
                <a:hlinkClick r:id="rId10">
                  <a:extLst>
                    <a:ext uri="{A12FA001-AC4F-418D-AE19-62706E023703}">
                      <ahyp:hlinkClr xmlns:ahyp="http://schemas.microsoft.com/office/drawing/2018/hyperlinkcolor" val="tx"/>
                    </a:ext>
                  </a:extLst>
                </a:hlinkClick>
              </a:rPr>
              <a:t>2024</a:t>
            </a:r>
            <a:r>
              <a:rPr lang="en" sz="1867" dirty="0"/>
              <a:t>): communication is top for both students and employers; recent grads score their own abilities more highly than employers do</a:t>
            </a:r>
            <a:endParaRPr sz="1867"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1"/>
          <p:cNvPicPr preferRelativeResize="0"/>
          <p:nvPr/>
        </p:nvPicPr>
        <p:blipFill rotWithShape="1">
          <a:blip r:embed="rId3">
            <a:alphaModFix/>
          </a:blip>
          <a:srcRect t="6797" b="3885"/>
          <a:stretch/>
        </p:blipFill>
        <p:spPr>
          <a:xfrm>
            <a:off x="0" y="1"/>
            <a:ext cx="12192000" cy="6857999"/>
          </a:xfrm>
          <a:prstGeom prst="rect">
            <a:avLst/>
          </a:prstGeom>
          <a:noFill/>
          <a:ln>
            <a:noFill/>
          </a:ln>
        </p:spPr>
      </p:pic>
      <p:sp>
        <p:nvSpPr>
          <p:cNvPr id="319" name="Google Shape;319;p41"/>
          <p:cNvSpPr txBox="1">
            <a:spLocks noGrp="1"/>
          </p:cNvSpPr>
          <p:nvPr>
            <p:ph type="title"/>
          </p:nvPr>
        </p:nvSpPr>
        <p:spPr>
          <a:xfrm>
            <a:off x="368100" y="260597"/>
            <a:ext cx="11459200" cy="738600"/>
          </a:xfrm>
          <a:prstGeom prst="rect">
            <a:avLst/>
          </a:prstGeom>
        </p:spPr>
        <p:txBody>
          <a:bodyPr spcFirstLastPara="1" vert="horz" wrap="square" lIns="0" tIns="0" rIns="0" bIns="0" rtlCol="0" anchor="t" anchorCtr="0">
            <a:spAutoFit/>
          </a:bodyPr>
          <a:lstStyle/>
          <a:p>
            <a:r>
              <a:rPr lang="en" dirty="0">
                <a:solidFill>
                  <a:schemeClr val="tx1"/>
                </a:solidFill>
              </a:rPr>
              <a:t>Framing: Why LOCR WIC?</a:t>
            </a:r>
            <a:endParaRPr dirty="0">
              <a:solidFill>
                <a:schemeClr val="tx1"/>
              </a:solidFill>
            </a:endParaRPr>
          </a:p>
        </p:txBody>
      </p:sp>
      <p:sp>
        <p:nvSpPr>
          <p:cNvPr id="320" name="Google Shape;320;p41"/>
          <p:cNvSpPr txBox="1">
            <a:spLocks noGrp="1"/>
          </p:cNvSpPr>
          <p:nvPr>
            <p:ph type="sldNum" idx="12"/>
          </p:nvPr>
        </p:nvSpPr>
        <p:spPr>
          <a:xfrm>
            <a:off x="11541944" y="6421267"/>
            <a:ext cx="448000" cy="244000"/>
          </a:xfrm>
          <a:prstGeom prst="rect">
            <a:avLst/>
          </a:prstGeom>
        </p:spPr>
        <p:txBody>
          <a:bodyPr spcFirstLastPara="1" vert="horz" wrap="square" lIns="121900" tIns="121900" rIns="121900" bIns="121900" rtlCol="0" anchor="ctr" anchorCtr="0">
            <a:noAutofit/>
          </a:bodyPr>
          <a:lstStyle/>
          <a:p>
            <a:pPr algn="l"/>
            <a:fld id="{00000000-1234-1234-1234-123412341234}" type="slidenum">
              <a:rPr lang="en"/>
              <a:pPr algn="l"/>
              <a:t>11</a:t>
            </a:fld>
            <a:endParaRPr/>
          </a:p>
        </p:txBody>
      </p:sp>
      <p:sp>
        <p:nvSpPr>
          <p:cNvPr id="321" name="Google Shape;321;p41"/>
          <p:cNvSpPr/>
          <p:nvPr/>
        </p:nvSpPr>
        <p:spPr>
          <a:xfrm>
            <a:off x="364733" y="3033967"/>
            <a:ext cx="7998000" cy="3572800"/>
          </a:xfrm>
          <a:prstGeom prst="rect">
            <a:avLst/>
          </a:prstGeom>
          <a:solidFill>
            <a:srgbClr val="FCE5CD">
              <a:alpha val="78020"/>
            </a:srgbClr>
          </a:solidFill>
          <a:ln w="9525" cap="flat" cmpd="sng">
            <a:solidFill>
              <a:srgbClr val="FCE5C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chemeClr val="dk1"/>
              </a:solidFill>
              <a:latin typeface="Lato"/>
              <a:ea typeface="Lato"/>
              <a:cs typeface="Lato"/>
              <a:sym typeface="Lato"/>
            </a:endParaRPr>
          </a:p>
        </p:txBody>
      </p:sp>
      <p:sp>
        <p:nvSpPr>
          <p:cNvPr id="322" name="Google Shape;322;p41"/>
          <p:cNvSpPr txBox="1">
            <a:spLocks noGrp="1"/>
          </p:cNvSpPr>
          <p:nvPr>
            <p:ph type="body" idx="2"/>
          </p:nvPr>
        </p:nvSpPr>
        <p:spPr>
          <a:xfrm>
            <a:off x="364733" y="3073367"/>
            <a:ext cx="7869600" cy="2215991"/>
          </a:xfrm>
          <a:prstGeom prst="rect">
            <a:avLst/>
          </a:prstGeom>
        </p:spPr>
        <p:txBody>
          <a:bodyPr spcFirstLastPara="1" vert="horz" wrap="square" lIns="0" tIns="0" rIns="0" bIns="0" rtlCol="0" anchor="t" anchorCtr="0">
            <a:spAutoFit/>
          </a:bodyPr>
          <a:lstStyle/>
          <a:p>
            <a:pPr marL="520696" indent="-342900">
              <a:buClr>
                <a:schemeClr val="tx1"/>
              </a:buClr>
              <a:buSzPts val="1500"/>
            </a:pPr>
            <a:r>
              <a:rPr lang="en" sz="2000" dirty="0"/>
              <a:t>With new Core Ed successfully launched, WIC needed updates to fit that framework and emphasize modern disciplinary writing norms. </a:t>
            </a:r>
            <a:endParaRPr sz="2000" dirty="0"/>
          </a:p>
          <a:p>
            <a:pPr marL="520696" indent="-342900">
              <a:buClr>
                <a:schemeClr val="tx1"/>
              </a:buClr>
              <a:buSzPts val="1500"/>
            </a:pPr>
            <a:r>
              <a:rPr lang="en" sz="2000" dirty="0"/>
              <a:t>WIC LOCR Committee formed end of Fall, 2025, with representatives from all undergraduate-serving colleges, Cascades, and Assessment.</a:t>
            </a:r>
            <a:endParaRPr sz="2000" dirty="0"/>
          </a:p>
          <a:p>
            <a:pPr marL="520696" indent="-342900">
              <a:buClr>
                <a:schemeClr val="tx1"/>
              </a:buClr>
              <a:buSzPts val="1500"/>
            </a:pPr>
            <a:r>
              <a:rPr lang="en" sz="2000" dirty="0"/>
              <a:t>Committee met January and early February. </a:t>
            </a:r>
            <a:endParaRPr sz="2000" dirty="0"/>
          </a:p>
          <a:p>
            <a:pPr marL="520696" indent="-342900">
              <a:buClr>
                <a:schemeClr val="tx1"/>
              </a:buClr>
              <a:buSzPts val="1500"/>
            </a:pPr>
            <a:r>
              <a:rPr lang="en" sz="2000" dirty="0"/>
              <a:t>Meetings with colleges (COE, CAS, CEOAS, COS), college designees, and Faculty Feedback Forums (February and March).</a:t>
            </a:r>
            <a:endParaRPr sz="2000" dirty="0"/>
          </a:p>
          <a:p>
            <a:pPr marL="520696" indent="-342900">
              <a:buClr>
                <a:schemeClr val="tx1"/>
              </a:buClr>
              <a:buSzPts val="1500"/>
            </a:pPr>
            <a:r>
              <a:rPr lang="en" sz="2000" dirty="0"/>
              <a:t>Revised version approved by LOCR Committee end of W26</a:t>
            </a:r>
            <a:endParaRPr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2"/>
          <p:cNvSpPr txBox="1">
            <a:spLocks noGrp="1"/>
          </p:cNvSpPr>
          <p:nvPr>
            <p:ph type="subTitle" idx="1"/>
          </p:nvPr>
        </p:nvSpPr>
        <p:spPr>
          <a:xfrm>
            <a:off x="1696149" y="4470167"/>
            <a:ext cx="1358800" cy="574800"/>
          </a:xfrm>
          <a:prstGeom prst="rect">
            <a:avLst/>
          </a:prstGeom>
        </p:spPr>
        <p:txBody>
          <a:bodyPr spcFirstLastPara="1" vert="horz" wrap="square" lIns="0" tIns="0" rIns="0" bIns="0" rtlCol="0" anchor="t" anchorCtr="0">
            <a:noAutofit/>
          </a:bodyPr>
          <a:lstStyle/>
          <a:p>
            <a:pPr marL="0" indent="0"/>
            <a:r>
              <a:rPr lang="en" sz="2000"/>
              <a:t>Sam Logan</a:t>
            </a:r>
            <a:endParaRPr sz="2000"/>
          </a:p>
        </p:txBody>
      </p:sp>
      <p:sp>
        <p:nvSpPr>
          <p:cNvPr id="328" name="Google Shape;328;p42"/>
          <p:cNvSpPr txBox="1">
            <a:spLocks noGrp="1"/>
          </p:cNvSpPr>
          <p:nvPr>
            <p:ph type="subTitle" idx="8"/>
          </p:nvPr>
        </p:nvSpPr>
        <p:spPr>
          <a:xfrm>
            <a:off x="1696149" y="2520600"/>
            <a:ext cx="1358800" cy="574800"/>
          </a:xfrm>
          <a:prstGeom prst="rect">
            <a:avLst/>
          </a:prstGeom>
        </p:spPr>
        <p:txBody>
          <a:bodyPr spcFirstLastPara="1" vert="horz" wrap="square" lIns="0" tIns="0" rIns="0" bIns="0" rtlCol="0" anchor="t" anchorCtr="0">
            <a:noAutofit/>
          </a:bodyPr>
          <a:lstStyle/>
          <a:p>
            <a:pPr marL="0" indent="0"/>
            <a:r>
              <a:rPr lang="en" sz="2000"/>
              <a:t>John Morris</a:t>
            </a:r>
            <a:endParaRPr sz="2000"/>
          </a:p>
        </p:txBody>
      </p:sp>
      <p:sp>
        <p:nvSpPr>
          <p:cNvPr id="329" name="Google Shape;329;p42"/>
          <p:cNvSpPr txBox="1">
            <a:spLocks noGrp="1"/>
          </p:cNvSpPr>
          <p:nvPr>
            <p:ph type="subTitle" idx="9"/>
          </p:nvPr>
        </p:nvSpPr>
        <p:spPr>
          <a:xfrm>
            <a:off x="4590329" y="6245033"/>
            <a:ext cx="1884800" cy="517200"/>
          </a:xfrm>
          <a:prstGeom prst="rect">
            <a:avLst/>
          </a:prstGeom>
        </p:spPr>
        <p:txBody>
          <a:bodyPr spcFirstLastPara="1" vert="horz" wrap="square" lIns="0" tIns="0" rIns="0" bIns="0" rtlCol="0" anchor="t" anchorCtr="0">
            <a:noAutofit/>
          </a:bodyPr>
          <a:lstStyle/>
          <a:p>
            <a:pPr marL="0" indent="0"/>
            <a:r>
              <a:rPr lang="en" sz="1800" dirty="0"/>
              <a:t>Kristin Nagy Catz</a:t>
            </a:r>
            <a:endParaRPr sz="1800" dirty="0"/>
          </a:p>
        </p:txBody>
      </p:sp>
      <p:sp>
        <p:nvSpPr>
          <p:cNvPr id="330" name="Google Shape;330;p42"/>
          <p:cNvSpPr txBox="1">
            <a:spLocks noGrp="1"/>
          </p:cNvSpPr>
          <p:nvPr>
            <p:ph type="subTitle" idx="13"/>
          </p:nvPr>
        </p:nvSpPr>
        <p:spPr>
          <a:xfrm>
            <a:off x="4941705" y="4470167"/>
            <a:ext cx="1001200" cy="574800"/>
          </a:xfrm>
          <a:prstGeom prst="rect">
            <a:avLst/>
          </a:prstGeom>
        </p:spPr>
        <p:txBody>
          <a:bodyPr spcFirstLastPara="1" vert="horz" wrap="square" lIns="0" tIns="0" rIns="0" bIns="0" rtlCol="0" anchor="t" anchorCtr="0">
            <a:noAutofit/>
          </a:bodyPr>
          <a:lstStyle/>
          <a:p>
            <a:pPr marL="0" indent="0"/>
            <a:r>
              <a:rPr lang="en" sz="2000"/>
              <a:t>Kristy Kelly</a:t>
            </a:r>
            <a:endParaRPr sz="2000"/>
          </a:p>
        </p:txBody>
      </p:sp>
      <p:sp>
        <p:nvSpPr>
          <p:cNvPr id="331" name="Google Shape;331;p42"/>
          <p:cNvSpPr txBox="1">
            <a:spLocks noGrp="1"/>
          </p:cNvSpPr>
          <p:nvPr>
            <p:ph type="subTitle" idx="14"/>
          </p:nvPr>
        </p:nvSpPr>
        <p:spPr>
          <a:xfrm>
            <a:off x="4941716" y="2520600"/>
            <a:ext cx="1358800" cy="574800"/>
          </a:xfrm>
          <a:prstGeom prst="rect">
            <a:avLst/>
          </a:prstGeom>
        </p:spPr>
        <p:txBody>
          <a:bodyPr spcFirstLastPara="1" vert="horz" wrap="square" lIns="0" tIns="0" rIns="0" bIns="0" rtlCol="0" anchor="t" anchorCtr="0">
            <a:noAutofit/>
          </a:bodyPr>
          <a:lstStyle/>
          <a:p>
            <a:pPr marL="0" indent="0"/>
            <a:r>
              <a:rPr lang="en" sz="2000"/>
              <a:t>Judy Liu</a:t>
            </a:r>
            <a:endParaRPr sz="2000"/>
          </a:p>
        </p:txBody>
      </p:sp>
      <p:sp>
        <p:nvSpPr>
          <p:cNvPr id="332" name="Google Shape;332;p42"/>
          <p:cNvSpPr txBox="1">
            <a:spLocks noGrp="1"/>
          </p:cNvSpPr>
          <p:nvPr>
            <p:ph type="subTitle" idx="15"/>
          </p:nvPr>
        </p:nvSpPr>
        <p:spPr>
          <a:xfrm>
            <a:off x="4941716" y="609600"/>
            <a:ext cx="1358800" cy="574800"/>
          </a:xfrm>
          <a:prstGeom prst="rect">
            <a:avLst/>
          </a:prstGeom>
        </p:spPr>
        <p:txBody>
          <a:bodyPr spcFirstLastPara="1" vert="horz" wrap="square" lIns="0" tIns="0" rIns="0" bIns="0" rtlCol="0" anchor="t" anchorCtr="0">
            <a:noAutofit/>
          </a:bodyPr>
          <a:lstStyle/>
          <a:p>
            <a:pPr marL="0" indent="0"/>
            <a:r>
              <a:rPr lang="en" sz="2000" dirty="0"/>
              <a:t>Penny Diebel</a:t>
            </a:r>
            <a:endParaRPr sz="2000" dirty="0"/>
          </a:p>
        </p:txBody>
      </p:sp>
      <p:sp>
        <p:nvSpPr>
          <p:cNvPr id="333" name="Google Shape;333;p42"/>
          <p:cNvSpPr txBox="1">
            <a:spLocks noGrp="1"/>
          </p:cNvSpPr>
          <p:nvPr>
            <p:ph type="subTitle" idx="16"/>
          </p:nvPr>
        </p:nvSpPr>
        <p:spPr>
          <a:xfrm>
            <a:off x="4634536" y="6517365"/>
            <a:ext cx="1796400" cy="244000"/>
          </a:xfrm>
          <a:prstGeom prst="rect">
            <a:avLst/>
          </a:prstGeom>
        </p:spPr>
        <p:txBody>
          <a:bodyPr spcFirstLastPara="1" vert="horz" wrap="square" lIns="0" tIns="0" rIns="0" bIns="0" rtlCol="0" anchor="b" anchorCtr="0">
            <a:noAutofit/>
          </a:bodyPr>
          <a:lstStyle/>
          <a:p>
            <a:pPr marL="0" indent="0"/>
            <a:r>
              <a:rPr lang="en"/>
              <a:t>Director of Assessment</a:t>
            </a:r>
            <a:endParaRPr/>
          </a:p>
        </p:txBody>
      </p:sp>
      <p:sp>
        <p:nvSpPr>
          <p:cNvPr id="334" name="Google Shape;334;p42"/>
          <p:cNvSpPr txBox="1">
            <a:spLocks noGrp="1"/>
          </p:cNvSpPr>
          <p:nvPr>
            <p:ph type="subTitle" idx="17"/>
          </p:nvPr>
        </p:nvSpPr>
        <p:spPr>
          <a:xfrm>
            <a:off x="5032133" y="1892167"/>
            <a:ext cx="1358800" cy="322400"/>
          </a:xfrm>
          <a:prstGeom prst="rect">
            <a:avLst/>
          </a:prstGeom>
        </p:spPr>
        <p:txBody>
          <a:bodyPr spcFirstLastPara="1" vert="horz" wrap="square" lIns="0" tIns="0" rIns="0" bIns="0" rtlCol="0" anchor="b" anchorCtr="0">
            <a:noAutofit/>
          </a:bodyPr>
          <a:lstStyle/>
          <a:p>
            <a:pPr marL="0" indent="0"/>
            <a:r>
              <a:rPr lang="en"/>
              <a:t>Agricultural Sciences</a:t>
            </a:r>
            <a:endParaRPr/>
          </a:p>
        </p:txBody>
      </p:sp>
      <p:sp>
        <p:nvSpPr>
          <p:cNvPr id="335" name="Google Shape;335;p42"/>
          <p:cNvSpPr txBox="1">
            <a:spLocks noGrp="1"/>
          </p:cNvSpPr>
          <p:nvPr>
            <p:ph type="subTitle" idx="18"/>
          </p:nvPr>
        </p:nvSpPr>
        <p:spPr>
          <a:xfrm>
            <a:off x="1786567" y="3817004"/>
            <a:ext cx="1358800" cy="322400"/>
          </a:xfrm>
          <a:prstGeom prst="rect">
            <a:avLst/>
          </a:prstGeom>
        </p:spPr>
        <p:txBody>
          <a:bodyPr spcFirstLastPara="1" vert="horz" wrap="square" lIns="0" tIns="0" rIns="0" bIns="0" rtlCol="0" anchor="b" anchorCtr="0">
            <a:noAutofit/>
          </a:bodyPr>
          <a:lstStyle/>
          <a:p>
            <a:pPr marL="0" indent="0"/>
            <a:r>
              <a:rPr lang="en"/>
              <a:t>Business</a:t>
            </a:r>
            <a:endParaRPr/>
          </a:p>
        </p:txBody>
      </p:sp>
      <p:sp>
        <p:nvSpPr>
          <p:cNvPr id="336" name="Google Shape;336;p42"/>
          <p:cNvSpPr txBox="1">
            <a:spLocks noGrp="1"/>
          </p:cNvSpPr>
          <p:nvPr>
            <p:ph type="subTitle" idx="19"/>
          </p:nvPr>
        </p:nvSpPr>
        <p:spPr>
          <a:xfrm>
            <a:off x="5032133" y="3817004"/>
            <a:ext cx="1358800" cy="322400"/>
          </a:xfrm>
          <a:prstGeom prst="rect">
            <a:avLst/>
          </a:prstGeom>
        </p:spPr>
        <p:txBody>
          <a:bodyPr spcFirstLastPara="1" vert="horz" wrap="square" lIns="0" tIns="0" rIns="0" bIns="0" rtlCol="0" anchor="b" anchorCtr="0">
            <a:noAutofit/>
          </a:bodyPr>
          <a:lstStyle/>
          <a:p>
            <a:pPr marL="0" indent="0"/>
            <a:r>
              <a:rPr lang="en"/>
              <a:t>Engineering</a:t>
            </a:r>
            <a:endParaRPr/>
          </a:p>
        </p:txBody>
      </p:sp>
      <p:sp>
        <p:nvSpPr>
          <p:cNvPr id="337" name="Google Shape;337;p42"/>
          <p:cNvSpPr txBox="1">
            <a:spLocks noGrp="1"/>
          </p:cNvSpPr>
          <p:nvPr>
            <p:ph type="subTitle" idx="20"/>
          </p:nvPr>
        </p:nvSpPr>
        <p:spPr>
          <a:xfrm>
            <a:off x="1786567" y="5741837"/>
            <a:ext cx="1358800" cy="322400"/>
          </a:xfrm>
          <a:prstGeom prst="rect">
            <a:avLst/>
          </a:prstGeom>
        </p:spPr>
        <p:txBody>
          <a:bodyPr spcFirstLastPara="1" vert="horz" wrap="square" lIns="0" tIns="0" rIns="0" bIns="0" rtlCol="0" anchor="b" anchorCtr="0">
            <a:noAutofit/>
          </a:bodyPr>
          <a:lstStyle/>
          <a:p>
            <a:pPr marL="0" indent="0"/>
            <a:r>
              <a:rPr lang="en"/>
              <a:t>Health</a:t>
            </a:r>
            <a:endParaRPr/>
          </a:p>
        </p:txBody>
      </p:sp>
      <p:sp>
        <p:nvSpPr>
          <p:cNvPr id="338" name="Google Shape;338;p42"/>
          <p:cNvSpPr txBox="1">
            <a:spLocks noGrp="1"/>
          </p:cNvSpPr>
          <p:nvPr>
            <p:ph type="subTitle" idx="21"/>
          </p:nvPr>
        </p:nvSpPr>
        <p:spPr>
          <a:xfrm>
            <a:off x="5032133" y="5741837"/>
            <a:ext cx="1358800" cy="322400"/>
          </a:xfrm>
          <a:prstGeom prst="rect">
            <a:avLst/>
          </a:prstGeom>
        </p:spPr>
        <p:txBody>
          <a:bodyPr spcFirstLastPara="1" vert="horz" wrap="square" lIns="0" tIns="0" rIns="0" bIns="0" rtlCol="0" anchor="b" anchorCtr="0">
            <a:noAutofit/>
          </a:bodyPr>
          <a:lstStyle/>
          <a:p>
            <a:pPr marL="0" indent="0"/>
            <a:r>
              <a:rPr lang="en"/>
              <a:t>Liberal Arts</a:t>
            </a:r>
            <a:endParaRPr/>
          </a:p>
        </p:txBody>
      </p:sp>
      <p:sp>
        <p:nvSpPr>
          <p:cNvPr id="339" name="Google Shape;339;p42"/>
          <p:cNvSpPr txBox="1">
            <a:spLocks noGrp="1"/>
          </p:cNvSpPr>
          <p:nvPr>
            <p:ph type="title"/>
          </p:nvPr>
        </p:nvSpPr>
        <p:spPr>
          <a:xfrm>
            <a:off x="2597399" y="46202"/>
            <a:ext cx="6872000" cy="517001"/>
          </a:xfrm>
          <a:prstGeom prst="rect">
            <a:avLst/>
          </a:prstGeom>
        </p:spPr>
        <p:txBody>
          <a:bodyPr spcFirstLastPara="1" vert="horz" wrap="square" lIns="0" tIns="0" rIns="0" bIns="0" rtlCol="0" anchor="t" anchorCtr="0">
            <a:spAutoFit/>
          </a:bodyPr>
          <a:lstStyle/>
          <a:p>
            <a:r>
              <a:rPr lang="en" dirty="0">
                <a:solidFill>
                  <a:schemeClr val="tx1"/>
                </a:solidFill>
              </a:rPr>
              <a:t>Meet the WIC LOCR Committee</a:t>
            </a:r>
            <a:endParaRPr dirty="0">
              <a:solidFill>
                <a:schemeClr val="tx1"/>
              </a:solidFill>
            </a:endParaRPr>
          </a:p>
        </p:txBody>
      </p:sp>
      <p:sp>
        <p:nvSpPr>
          <p:cNvPr id="340" name="Google Shape;340;p42"/>
          <p:cNvSpPr txBox="1">
            <a:spLocks noGrp="1"/>
          </p:cNvSpPr>
          <p:nvPr>
            <p:ph type="sldNum" idx="12"/>
          </p:nvPr>
        </p:nvSpPr>
        <p:spPr>
          <a:xfrm>
            <a:off x="11541944" y="6421267"/>
            <a:ext cx="448000" cy="244000"/>
          </a:xfrm>
          <a:prstGeom prst="rect">
            <a:avLst/>
          </a:prstGeom>
        </p:spPr>
        <p:txBody>
          <a:bodyPr spcFirstLastPara="1" vert="horz" wrap="square" lIns="121900" tIns="121900" rIns="121900" bIns="121900" rtlCol="0" anchor="ctr" anchorCtr="0">
            <a:noAutofit/>
          </a:bodyPr>
          <a:lstStyle/>
          <a:p>
            <a:pPr algn="l"/>
            <a:fld id="{00000000-1234-1234-1234-123412341234}" type="slidenum">
              <a:rPr lang="en"/>
              <a:pPr algn="l"/>
              <a:t>12</a:t>
            </a:fld>
            <a:endParaRPr/>
          </a:p>
        </p:txBody>
      </p:sp>
      <p:cxnSp>
        <p:nvCxnSpPr>
          <p:cNvPr id="341" name="Google Shape;341;p42"/>
          <p:cNvCxnSpPr/>
          <p:nvPr/>
        </p:nvCxnSpPr>
        <p:spPr>
          <a:xfrm rot="10800000">
            <a:off x="95467" y="4293663"/>
            <a:ext cx="6298400" cy="0"/>
          </a:xfrm>
          <a:prstGeom prst="straightConnector1">
            <a:avLst/>
          </a:prstGeom>
          <a:noFill/>
          <a:ln w="9525" cap="flat" cmpd="sng">
            <a:solidFill>
              <a:schemeClr val="tx1"/>
            </a:solidFill>
            <a:prstDash val="solid"/>
            <a:round/>
            <a:headEnd type="none" w="med" len="med"/>
            <a:tailEnd type="none" w="med" len="med"/>
          </a:ln>
        </p:spPr>
      </p:cxnSp>
      <p:cxnSp>
        <p:nvCxnSpPr>
          <p:cNvPr id="342" name="Google Shape;342;p42"/>
          <p:cNvCxnSpPr/>
          <p:nvPr/>
        </p:nvCxnSpPr>
        <p:spPr>
          <a:xfrm rot="10800000">
            <a:off x="95467" y="2367611"/>
            <a:ext cx="6298400" cy="0"/>
          </a:xfrm>
          <a:prstGeom prst="straightConnector1">
            <a:avLst/>
          </a:prstGeom>
          <a:noFill/>
          <a:ln w="9525" cap="flat" cmpd="sng">
            <a:solidFill>
              <a:schemeClr val="tx1"/>
            </a:solidFill>
            <a:prstDash val="solid"/>
            <a:round/>
            <a:headEnd type="none" w="med" len="med"/>
            <a:tailEnd type="none" w="med" len="med"/>
          </a:ln>
        </p:spPr>
      </p:cxnSp>
      <p:pic>
        <p:nvPicPr>
          <p:cNvPr id="343" name="Google Shape;343;p42"/>
          <p:cNvPicPr preferRelativeResize="0"/>
          <p:nvPr/>
        </p:nvPicPr>
        <p:blipFill rotWithShape="1">
          <a:blip r:embed="rId3">
            <a:alphaModFix/>
          </a:blip>
          <a:srcRect l="4332" r="4286"/>
          <a:stretch/>
        </p:blipFill>
        <p:spPr>
          <a:xfrm>
            <a:off x="3351134" y="609600"/>
            <a:ext cx="1476033" cy="1615200"/>
          </a:xfrm>
          <a:prstGeom prst="rect">
            <a:avLst/>
          </a:prstGeom>
          <a:noFill/>
          <a:ln>
            <a:noFill/>
          </a:ln>
        </p:spPr>
      </p:pic>
      <p:pic>
        <p:nvPicPr>
          <p:cNvPr id="344" name="Google Shape;344;p42"/>
          <p:cNvPicPr preferRelativeResize="0"/>
          <p:nvPr/>
        </p:nvPicPr>
        <p:blipFill rotWithShape="1">
          <a:blip r:embed="rId4">
            <a:alphaModFix/>
          </a:blip>
          <a:srcRect l="6950" r="2314" b="4580"/>
          <a:stretch/>
        </p:blipFill>
        <p:spPr>
          <a:xfrm>
            <a:off x="171000" y="2538351"/>
            <a:ext cx="1506835" cy="1584565"/>
          </a:xfrm>
          <a:prstGeom prst="rect">
            <a:avLst/>
          </a:prstGeom>
          <a:noFill/>
          <a:ln>
            <a:noFill/>
          </a:ln>
        </p:spPr>
      </p:pic>
      <p:sp>
        <p:nvSpPr>
          <p:cNvPr id="345" name="Google Shape;345;p42"/>
          <p:cNvSpPr txBox="1">
            <a:spLocks noGrp="1"/>
          </p:cNvSpPr>
          <p:nvPr>
            <p:ph type="subTitle" idx="1"/>
          </p:nvPr>
        </p:nvSpPr>
        <p:spPr>
          <a:xfrm>
            <a:off x="7785416" y="4471136"/>
            <a:ext cx="1358800" cy="574800"/>
          </a:xfrm>
          <a:prstGeom prst="rect">
            <a:avLst/>
          </a:prstGeom>
        </p:spPr>
        <p:txBody>
          <a:bodyPr spcFirstLastPara="1" vert="horz" wrap="square" lIns="0" tIns="0" rIns="0" bIns="0" rtlCol="0" anchor="t" anchorCtr="0">
            <a:noAutofit/>
          </a:bodyPr>
          <a:lstStyle/>
          <a:p>
            <a:pPr marL="0" indent="0"/>
            <a:r>
              <a:rPr lang="en" sz="2000"/>
              <a:t>Kimary Fick</a:t>
            </a:r>
            <a:endParaRPr sz="2000"/>
          </a:p>
        </p:txBody>
      </p:sp>
      <p:sp>
        <p:nvSpPr>
          <p:cNvPr id="346" name="Google Shape;346;p42"/>
          <p:cNvSpPr txBox="1">
            <a:spLocks noGrp="1"/>
          </p:cNvSpPr>
          <p:nvPr>
            <p:ph type="subTitle" idx="8"/>
          </p:nvPr>
        </p:nvSpPr>
        <p:spPr>
          <a:xfrm>
            <a:off x="7785416" y="2521569"/>
            <a:ext cx="1358800" cy="574800"/>
          </a:xfrm>
          <a:prstGeom prst="rect">
            <a:avLst/>
          </a:prstGeom>
        </p:spPr>
        <p:txBody>
          <a:bodyPr spcFirstLastPara="1" vert="horz" wrap="square" lIns="0" tIns="0" rIns="0" bIns="0" rtlCol="0" anchor="t" anchorCtr="0">
            <a:noAutofit/>
          </a:bodyPr>
          <a:lstStyle/>
          <a:p>
            <a:pPr marL="0" indent="0"/>
            <a:r>
              <a:rPr lang="en" sz="2000"/>
              <a:t>Kirsten Winters</a:t>
            </a:r>
            <a:endParaRPr sz="2000"/>
          </a:p>
        </p:txBody>
      </p:sp>
      <p:sp>
        <p:nvSpPr>
          <p:cNvPr id="347" name="Google Shape;347;p42"/>
          <p:cNvSpPr txBox="1">
            <a:spLocks noGrp="1"/>
          </p:cNvSpPr>
          <p:nvPr>
            <p:ph type="subTitle" idx="9"/>
          </p:nvPr>
        </p:nvSpPr>
        <p:spPr>
          <a:xfrm>
            <a:off x="7785416" y="610569"/>
            <a:ext cx="1358800" cy="574800"/>
          </a:xfrm>
          <a:prstGeom prst="rect">
            <a:avLst/>
          </a:prstGeom>
        </p:spPr>
        <p:txBody>
          <a:bodyPr spcFirstLastPara="1" vert="horz" wrap="square" lIns="0" tIns="0" rIns="0" bIns="0" rtlCol="0" anchor="t" anchorCtr="0">
            <a:noAutofit/>
          </a:bodyPr>
          <a:lstStyle/>
          <a:p>
            <a:pPr marL="0" indent="0"/>
            <a:r>
              <a:rPr lang="en" sz="2000"/>
              <a:t>Sara Wright</a:t>
            </a:r>
            <a:endParaRPr sz="2000"/>
          </a:p>
        </p:txBody>
      </p:sp>
      <p:sp>
        <p:nvSpPr>
          <p:cNvPr id="348" name="Google Shape;348;p42"/>
          <p:cNvSpPr txBox="1">
            <a:spLocks noGrp="1"/>
          </p:cNvSpPr>
          <p:nvPr>
            <p:ph type="subTitle" idx="13"/>
          </p:nvPr>
        </p:nvSpPr>
        <p:spPr>
          <a:xfrm>
            <a:off x="10968459" y="4471136"/>
            <a:ext cx="1358800" cy="574800"/>
          </a:xfrm>
          <a:prstGeom prst="rect">
            <a:avLst/>
          </a:prstGeom>
        </p:spPr>
        <p:txBody>
          <a:bodyPr spcFirstLastPara="1" vert="horz" wrap="square" lIns="0" tIns="0" rIns="0" bIns="0" rtlCol="0" anchor="t" anchorCtr="0">
            <a:noAutofit/>
          </a:bodyPr>
          <a:lstStyle/>
          <a:p>
            <a:pPr marL="0" indent="0"/>
            <a:r>
              <a:rPr lang="en" sz="2000"/>
              <a:t>Lauren Dalton</a:t>
            </a:r>
            <a:endParaRPr sz="2000"/>
          </a:p>
        </p:txBody>
      </p:sp>
      <p:sp>
        <p:nvSpPr>
          <p:cNvPr id="349" name="Google Shape;349;p42"/>
          <p:cNvSpPr txBox="1">
            <a:spLocks noGrp="1"/>
          </p:cNvSpPr>
          <p:nvPr>
            <p:ph type="subTitle" idx="14"/>
          </p:nvPr>
        </p:nvSpPr>
        <p:spPr>
          <a:xfrm>
            <a:off x="10958039" y="2521569"/>
            <a:ext cx="1358800" cy="574800"/>
          </a:xfrm>
          <a:prstGeom prst="rect">
            <a:avLst/>
          </a:prstGeom>
        </p:spPr>
        <p:txBody>
          <a:bodyPr spcFirstLastPara="1" vert="horz" wrap="square" lIns="0" tIns="0" rIns="0" bIns="0" rtlCol="0" anchor="t" anchorCtr="0">
            <a:noAutofit/>
          </a:bodyPr>
          <a:lstStyle/>
          <a:p>
            <a:pPr marL="0" indent="0"/>
            <a:r>
              <a:rPr lang="en" sz="2000"/>
              <a:t>Stacy Rosenberg</a:t>
            </a:r>
            <a:endParaRPr sz="2000"/>
          </a:p>
        </p:txBody>
      </p:sp>
      <p:sp>
        <p:nvSpPr>
          <p:cNvPr id="350" name="Google Shape;350;p42"/>
          <p:cNvSpPr txBox="1">
            <a:spLocks noGrp="1"/>
          </p:cNvSpPr>
          <p:nvPr>
            <p:ph type="subTitle" idx="15"/>
          </p:nvPr>
        </p:nvSpPr>
        <p:spPr>
          <a:xfrm>
            <a:off x="10968459" y="610569"/>
            <a:ext cx="1358800" cy="574800"/>
          </a:xfrm>
          <a:prstGeom prst="rect">
            <a:avLst/>
          </a:prstGeom>
        </p:spPr>
        <p:txBody>
          <a:bodyPr spcFirstLastPara="1" vert="horz" wrap="square" lIns="0" tIns="0" rIns="0" bIns="0" rtlCol="0" anchor="t" anchorCtr="0">
            <a:noAutofit/>
          </a:bodyPr>
          <a:lstStyle/>
          <a:p>
            <a:pPr marL="0" indent="0"/>
            <a:r>
              <a:rPr lang="en" sz="2000" dirty="0"/>
              <a:t>Andrea Allan</a:t>
            </a:r>
            <a:endParaRPr sz="2000" dirty="0"/>
          </a:p>
        </p:txBody>
      </p:sp>
      <p:sp>
        <p:nvSpPr>
          <p:cNvPr id="351" name="Google Shape;351;p42"/>
          <p:cNvSpPr txBox="1">
            <a:spLocks noGrp="1"/>
          </p:cNvSpPr>
          <p:nvPr>
            <p:ph type="subTitle" idx="16"/>
          </p:nvPr>
        </p:nvSpPr>
        <p:spPr>
          <a:xfrm>
            <a:off x="7875833" y="1893136"/>
            <a:ext cx="1358800" cy="322400"/>
          </a:xfrm>
          <a:prstGeom prst="rect">
            <a:avLst/>
          </a:prstGeom>
        </p:spPr>
        <p:txBody>
          <a:bodyPr spcFirstLastPara="1" vert="horz" wrap="square" lIns="0" tIns="0" rIns="0" bIns="0" rtlCol="0" anchor="b" anchorCtr="0">
            <a:noAutofit/>
          </a:bodyPr>
          <a:lstStyle/>
          <a:p>
            <a:pPr marL="0" indent="0"/>
            <a:r>
              <a:rPr lang="en"/>
              <a:t>Education</a:t>
            </a:r>
            <a:endParaRPr/>
          </a:p>
        </p:txBody>
      </p:sp>
      <p:sp>
        <p:nvSpPr>
          <p:cNvPr id="352" name="Google Shape;352;p42"/>
          <p:cNvSpPr txBox="1">
            <a:spLocks noGrp="1"/>
          </p:cNvSpPr>
          <p:nvPr>
            <p:ph type="subTitle" idx="17"/>
          </p:nvPr>
        </p:nvSpPr>
        <p:spPr>
          <a:xfrm>
            <a:off x="11058877" y="1893136"/>
            <a:ext cx="1358800" cy="322400"/>
          </a:xfrm>
          <a:prstGeom prst="rect">
            <a:avLst/>
          </a:prstGeom>
        </p:spPr>
        <p:txBody>
          <a:bodyPr spcFirstLastPara="1" vert="horz" wrap="square" lIns="0" tIns="0" rIns="0" bIns="0" rtlCol="0" anchor="b" anchorCtr="0">
            <a:noAutofit/>
          </a:bodyPr>
          <a:lstStyle/>
          <a:p>
            <a:pPr marL="0" indent="0"/>
            <a:r>
              <a:rPr lang="en"/>
              <a:t>Earth, Ocean, Atmospheric Sciences</a:t>
            </a:r>
            <a:endParaRPr/>
          </a:p>
        </p:txBody>
      </p:sp>
      <p:sp>
        <p:nvSpPr>
          <p:cNvPr id="353" name="Google Shape;353;p42"/>
          <p:cNvSpPr txBox="1">
            <a:spLocks noGrp="1"/>
          </p:cNvSpPr>
          <p:nvPr>
            <p:ph type="subTitle" idx="18"/>
          </p:nvPr>
        </p:nvSpPr>
        <p:spPr>
          <a:xfrm>
            <a:off x="7875833" y="3817972"/>
            <a:ext cx="1358800" cy="322400"/>
          </a:xfrm>
          <a:prstGeom prst="rect">
            <a:avLst/>
          </a:prstGeom>
        </p:spPr>
        <p:txBody>
          <a:bodyPr spcFirstLastPara="1" vert="horz" wrap="square" lIns="0" tIns="0" rIns="0" bIns="0" rtlCol="0" anchor="b" anchorCtr="0">
            <a:noAutofit/>
          </a:bodyPr>
          <a:lstStyle/>
          <a:p>
            <a:pPr marL="0" indent="0"/>
            <a:r>
              <a:rPr lang="en"/>
              <a:t>Engineering</a:t>
            </a:r>
            <a:endParaRPr/>
          </a:p>
        </p:txBody>
      </p:sp>
      <p:sp>
        <p:nvSpPr>
          <p:cNvPr id="354" name="Google Shape;354;p42"/>
          <p:cNvSpPr txBox="1">
            <a:spLocks noGrp="1"/>
          </p:cNvSpPr>
          <p:nvPr>
            <p:ph type="subTitle" idx="19"/>
          </p:nvPr>
        </p:nvSpPr>
        <p:spPr>
          <a:xfrm>
            <a:off x="11058877" y="3817972"/>
            <a:ext cx="1358800" cy="322400"/>
          </a:xfrm>
          <a:prstGeom prst="rect">
            <a:avLst/>
          </a:prstGeom>
        </p:spPr>
        <p:txBody>
          <a:bodyPr spcFirstLastPara="1" vert="horz" wrap="square" lIns="0" tIns="0" rIns="0" bIns="0" rtlCol="0" anchor="b" anchorCtr="0">
            <a:noAutofit/>
          </a:bodyPr>
          <a:lstStyle/>
          <a:p>
            <a:pPr marL="0" indent="0"/>
            <a:r>
              <a:rPr lang="en"/>
              <a:t>Forestry</a:t>
            </a:r>
            <a:endParaRPr/>
          </a:p>
        </p:txBody>
      </p:sp>
      <p:sp>
        <p:nvSpPr>
          <p:cNvPr id="355" name="Google Shape;355;p42"/>
          <p:cNvSpPr txBox="1">
            <a:spLocks noGrp="1"/>
          </p:cNvSpPr>
          <p:nvPr>
            <p:ph type="subTitle" idx="20"/>
          </p:nvPr>
        </p:nvSpPr>
        <p:spPr>
          <a:xfrm>
            <a:off x="7875833" y="5742805"/>
            <a:ext cx="1358800" cy="322400"/>
          </a:xfrm>
          <a:prstGeom prst="rect">
            <a:avLst/>
          </a:prstGeom>
        </p:spPr>
        <p:txBody>
          <a:bodyPr spcFirstLastPara="1" vert="horz" wrap="square" lIns="0" tIns="0" rIns="0" bIns="0" rtlCol="0" anchor="b" anchorCtr="0">
            <a:noAutofit/>
          </a:bodyPr>
          <a:lstStyle/>
          <a:p>
            <a:pPr marL="0" indent="0"/>
            <a:r>
              <a:rPr lang="en"/>
              <a:t>Liberal Arts</a:t>
            </a:r>
            <a:endParaRPr/>
          </a:p>
        </p:txBody>
      </p:sp>
      <p:sp>
        <p:nvSpPr>
          <p:cNvPr id="356" name="Google Shape;356;p42"/>
          <p:cNvSpPr txBox="1">
            <a:spLocks noGrp="1"/>
          </p:cNvSpPr>
          <p:nvPr>
            <p:ph type="subTitle" idx="21"/>
          </p:nvPr>
        </p:nvSpPr>
        <p:spPr>
          <a:xfrm>
            <a:off x="11058877" y="5742805"/>
            <a:ext cx="1358800" cy="322400"/>
          </a:xfrm>
          <a:prstGeom prst="rect">
            <a:avLst/>
          </a:prstGeom>
        </p:spPr>
        <p:txBody>
          <a:bodyPr spcFirstLastPara="1" vert="horz" wrap="square" lIns="0" tIns="0" rIns="0" bIns="0" rtlCol="0" anchor="b" anchorCtr="0">
            <a:noAutofit/>
          </a:bodyPr>
          <a:lstStyle/>
          <a:p>
            <a:pPr marL="0" indent="0"/>
            <a:r>
              <a:rPr lang="en"/>
              <a:t>Science</a:t>
            </a:r>
            <a:endParaRPr/>
          </a:p>
        </p:txBody>
      </p:sp>
      <p:cxnSp>
        <p:nvCxnSpPr>
          <p:cNvPr id="357" name="Google Shape;357;p42"/>
          <p:cNvCxnSpPr/>
          <p:nvPr/>
        </p:nvCxnSpPr>
        <p:spPr>
          <a:xfrm rot="10800000">
            <a:off x="6184800" y="4294500"/>
            <a:ext cx="5956400" cy="10800"/>
          </a:xfrm>
          <a:prstGeom prst="straightConnector1">
            <a:avLst/>
          </a:prstGeom>
          <a:noFill/>
          <a:ln w="9525" cap="flat" cmpd="sng">
            <a:solidFill>
              <a:schemeClr val="tx1"/>
            </a:solidFill>
            <a:prstDash val="solid"/>
            <a:round/>
            <a:headEnd type="none" w="med" len="med"/>
            <a:tailEnd type="none" w="med" len="med"/>
          </a:ln>
        </p:spPr>
      </p:cxnSp>
      <p:cxnSp>
        <p:nvCxnSpPr>
          <p:cNvPr id="358" name="Google Shape;358;p42"/>
          <p:cNvCxnSpPr/>
          <p:nvPr/>
        </p:nvCxnSpPr>
        <p:spPr>
          <a:xfrm flipH="1">
            <a:off x="6184700" y="2362200"/>
            <a:ext cx="5918400" cy="6400"/>
          </a:xfrm>
          <a:prstGeom prst="straightConnector1">
            <a:avLst/>
          </a:prstGeom>
          <a:noFill/>
          <a:ln w="9525" cap="flat" cmpd="sng">
            <a:solidFill>
              <a:schemeClr val="tx1"/>
            </a:solidFill>
            <a:prstDash val="solid"/>
            <a:round/>
            <a:headEnd type="none" w="med" len="med"/>
            <a:tailEnd type="none" w="med" len="med"/>
          </a:ln>
        </p:spPr>
      </p:cxnSp>
      <p:pic>
        <p:nvPicPr>
          <p:cNvPr id="359" name="Google Shape;359;p42"/>
          <p:cNvPicPr preferRelativeResize="0"/>
          <p:nvPr/>
        </p:nvPicPr>
        <p:blipFill rotWithShape="1">
          <a:blip r:embed="rId5">
            <a:alphaModFix/>
          </a:blip>
          <a:srcRect l="10410" r="9635"/>
          <a:stretch/>
        </p:blipFill>
        <p:spPr>
          <a:xfrm>
            <a:off x="9426801" y="600367"/>
            <a:ext cx="1476033" cy="1615200"/>
          </a:xfrm>
          <a:prstGeom prst="rect">
            <a:avLst/>
          </a:prstGeom>
          <a:noFill/>
          <a:ln>
            <a:noFill/>
          </a:ln>
        </p:spPr>
      </p:pic>
      <p:pic>
        <p:nvPicPr>
          <p:cNvPr id="360" name="Google Shape;360;p42"/>
          <p:cNvPicPr preferRelativeResize="0"/>
          <p:nvPr/>
        </p:nvPicPr>
        <p:blipFill rotWithShape="1">
          <a:blip r:embed="rId6">
            <a:alphaModFix/>
          </a:blip>
          <a:srcRect l="8035" r="8436"/>
          <a:stretch/>
        </p:blipFill>
        <p:spPr>
          <a:xfrm>
            <a:off x="6323100" y="609601"/>
            <a:ext cx="1439067" cy="1505900"/>
          </a:xfrm>
          <a:prstGeom prst="rect">
            <a:avLst/>
          </a:prstGeom>
          <a:noFill/>
          <a:ln>
            <a:noFill/>
          </a:ln>
        </p:spPr>
      </p:pic>
      <p:pic>
        <p:nvPicPr>
          <p:cNvPr id="361" name="Google Shape;361;p42"/>
          <p:cNvPicPr preferRelativeResize="0"/>
          <p:nvPr/>
        </p:nvPicPr>
        <p:blipFill rotWithShape="1">
          <a:blip r:embed="rId7">
            <a:alphaModFix/>
          </a:blip>
          <a:srcRect l="12014" t="8038" r="9511"/>
          <a:stretch/>
        </p:blipFill>
        <p:spPr>
          <a:xfrm>
            <a:off x="3340800" y="2538351"/>
            <a:ext cx="1545200" cy="1584567"/>
          </a:xfrm>
          <a:prstGeom prst="rect">
            <a:avLst/>
          </a:prstGeom>
          <a:noFill/>
          <a:ln>
            <a:noFill/>
          </a:ln>
        </p:spPr>
      </p:pic>
      <p:pic>
        <p:nvPicPr>
          <p:cNvPr id="362" name="Google Shape;362;p42"/>
          <p:cNvPicPr preferRelativeResize="0"/>
          <p:nvPr/>
        </p:nvPicPr>
        <p:blipFill rotWithShape="1">
          <a:blip r:embed="rId8">
            <a:alphaModFix/>
          </a:blip>
          <a:srcRect l="10707" r="9332"/>
          <a:stretch/>
        </p:blipFill>
        <p:spPr>
          <a:xfrm>
            <a:off x="6286768" y="2523033"/>
            <a:ext cx="1476033" cy="1615200"/>
          </a:xfrm>
          <a:prstGeom prst="rect">
            <a:avLst/>
          </a:prstGeom>
          <a:noFill/>
          <a:ln>
            <a:noFill/>
          </a:ln>
        </p:spPr>
      </p:pic>
      <p:pic>
        <p:nvPicPr>
          <p:cNvPr id="363" name="Google Shape;363;p42"/>
          <p:cNvPicPr preferRelativeResize="0"/>
          <p:nvPr/>
        </p:nvPicPr>
        <p:blipFill rotWithShape="1">
          <a:blip r:embed="rId9">
            <a:alphaModFix/>
          </a:blip>
          <a:srcRect l="13702" t="8741" r="15816" b="5810"/>
          <a:stretch/>
        </p:blipFill>
        <p:spPr>
          <a:xfrm>
            <a:off x="9438236" y="2436867"/>
            <a:ext cx="1476033" cy="1789467"/>
          </a:xfrm>
          <a:prstGeom prst="rect">
            <a:avLst/>
          </a:prstGeom>
          <a:noFill/>
          <a:ln>
            <a:noFill/>
          </a:ln>
        </p:spPr>
      </p:pic>
      <p:pic>
        <p:nvPicPr>
          <p:cNvPr id="364" name="Google Shape;364;p42"/>
          <p:cNvPicPr preferRelativeResize="0"/>
          <p:nvPr/>
        </p:nvPicPr>
        <p:blipFill rotWithShape="1">
          <a:blip r:embed="rId10">
            <a:alphaModFix/>
          </a:blip>
          <a:srcRect l="6950" r="4169" b="2733"/>
          <a:stretch/>
        </p:blipFill>
        <p:spPr>
          <a:xfrm>
            <a:off x="177804" y="4394033"/>
            <a:ext cx="1476033" cy="1615200"/>
          </a:xfrm>
          <a:prstGeom prst="rect">
            <a:avLst/>
          </a:prstGeom>
          <a:noFill/>
          <a:ln>
            <a:noFill/>
          </a:ln>
        </p:spPr>
      </p:pic>
      <p:pic>
        <p:nvPicPr>
          <p:cNvPr id="365" name="Google Shape;365;p42"/>
          <p:cNvPicPr preferRelativeResize="0"/>
          <p:nvPr/>
        </p:nvPicPr>
        <p:blipFill rotWithShape="1">
          <a:blip r:embed="rId11">
            <a:alphaModFix/>
          </a:blip>
          <a:srcRect l="6950" r="4169"/>
          <a:stretch/>
        </p:blipFill>
        <p:spPr>
          <a:xfrm>
            <a:off x="3373900" y="4464400"/>
            <a:ext cx="1476035" cy="1660701"/>
          </a:xfrm>
          <a:prstGeom prst="rect">
            <a:avLst/>
          </a:prstGeom>
          <a:noFill/>
          <a:ln>
            <a:noFill/>
          </a:ln>
        </p:spPr>
      </p:pic>
      <p:pic>
        <p:nvPicPr>
          <p:cNvPr id="366" name="Google Shape;366;p42"/>
          <p:cNvPicPr preferRelativeResize="0"/>
          <p:nvPr/>
        </p:nvPicPr>
        <p:blipFill rotWithShape="1">
          <a:blip r:embed="rId12">
            <a:alphaModFix/>
          </a:blip>
          <a:srcRect l="722" r="7895"/>
          <a:stretch/>
        </p:blipFill>
        <p:spPr>
          <a:xfrm flipH="1">
            <a:off x="6286135" y="4449867"/>
            <a:ext cx="1476032" cy="1615165"/>
          </a:xfrm>
          <a:prstGeom prst="rect">
            <a:avLst/>
          </a:prstGeom>
          <a:noFill/>
          <a:ln>
            <a:noFill/>
          </a:ln>
        </p:spPr>
      </p:pic>
      <p:pic>
        <p:nvPicPr>
          <p:cNvPr id="367" name="Google Shape;367;p42"/>
          <p:cNvPicPr preferRelativeResize="0"/>
          <p:nvPr/>
        </p:nvPicPr>
        <p:blipFill rotWithShape="1">
          <a:blip r:embed="rId13">
            <a:alphaModFix/>
          </a:blip>
          <a:srcRect l="6707" t="13285" r="1910" b="10010"/>
          <a:stretch/>
        </p:blipFill>
        <p:spPr>
          <a:xfrm>
            <a:off x="9447501" y="4447634"/>
            <a:ext cx="1476033" cy="1734367"/>
          </a:xfrm>
          <a:prstGeom prst="rect">
            <a:avLst/>
          </a:prstGeom>
          <a:noFill/>
          <a:ln>
            <a:noFill/>
          </a:ln>
        </p:spPr>
      </p:pic>
      <p:sp>
        <p:nvSpPr>
          <p:cNvPr id="368" name="Google Shape;368;p42"/>
          <p:cNvSpPr txBox="1">
            <a:spLocks noGrp="1"/>
          </p:cNvSpPr>
          <p:nvPr>
            <p:ph type="subTitle" idx="8"/>
          </p:nvPr>
        </p:nvSpPr>
        <p:spPr>
          <a:xfrm>
            <a:off x="1701981" y="595800"/>
            <a:ext cx="1358800" cy="574800"/>
          </a:xfrm>
          <a:prstGeom prst="rect">
            <a:avLst/>
          </a:prstGeom>
        </p:spPr>
        <p:txBody>
          <a:bodyPr spcFirstLastPara="1" vert="horz" wrap="square" lIns="0" tIns="0" rIns="0" bIns="0" rtlCol="0" anchor="t" anchorCtr="0">
            <a:noAutofit/>
          </a:bodyPr>
          <a:lstStyle/>
          <a:p>
            <a:pPr marL="0" indent="0"/>
            <a:r>
              <a:rPr lang="en" sz="2000" dirty="0"/>
              <a:t>Patrick Ball</a:t>
            </a:r>
            <a:endParaRPr sz="2000" dirty="0"/>
          </a:p>
        </p:txBody>
      </p:sp>
      <p:sp>
        <p:nvSpPr>
          <p:cNvPr id="369" name="Google Shape;369;p42"/>
          <p:cNvSpPr txBox="1">
            <a:spLocks noGrp="1"/>
          </p:cNvSpPr>
          <p:nvPr>
            <p:ph type="subTitle" idx="18"/>
          </p:nvPr>
        </p:nvSpPr>
        <p:spPr>
          <a:xfrm>
            <a:off x="1792399" y="1892204"/>
            <a:ext cx="1358800" cy="322400"/>
          </a:xfrm>
          <a:prstGeom prst="rect">
            <a:avLst/>
          </a:prstGeom>
        </p:spPr>
        <p:txBody>
          <a:bodyPr spcFirstLastPara="1" vert="horz" wrap="square" lIns="0" tIns="0" rIns="0" bIns="0" rtlCol="0" anchor="b" anchorCtr="0">
            <a:noAutofit/>
          </a:bodyPr>
          <a:lstStyle/>
          <a:p>
            <a:pPr marL="0" indent="0"/>
            <a:r>
              <a:rPr lang="en"/>
              <a:t>Cascades</a:t>
            </a:r>
            <a:endParaRPr/>
          </a:p>
        </p:txBody>
      </p:sp>
      <p:pic>
        <p:nvPicPr>
          <p:cNvPr id="370" name="Google Shape;370;p42"/>
          <p:cNvPicPr preferRelativeResize="0"/>
          <p:nvPr/>
        </p:nvPicPr>
        <p:blipFill>
          <a:blip r:embed="rId14">
            <a:alphaModFix/>
          </a:blip>
          <a:stretch>
            <a:fillRect/>
          </a:stretch>
        </p:blipFill>
        <p:spPr>
          <a:xfrm>
            <a:off x="186385" y="624534"/>
            <a:ext cx="1476033" cy="14760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3"/>
          <p:cNvSpPr txBox="1">
            <a:spLocks noGrp="1"/>
          </p:cNvSpPr>
          <p:nvPr>
            <p:ph type="body" idx="2"/>
          </p:nvPr>
        </p:nvSpPr>
        <p:spPr>
          <a:xfrm>
            <a:off x="6443200" y="1536633"/>
            <a:ext cx="5333200" cy="4854400"/>
          </a:xfrm>
          <a:prstGeom prst="rect">
            <a:avLst/>
          </a:prstGeom>
        </p:spPr>
        <p:txBody>
          <a:bodyPr spcFirstLastPara="1" vert="horz" wrap="square" lIns="121900" tIns="121900" rIns="121900" bIns="121900" rtlCol="0" anchor="t" anchorCtr="0">
            <a:noAutofit/>
          </a:bodyPr>
          <a:lstStyle/>
          <a:p>
            <a:pPr marL="0" indent="0">
              <a:buNone/>
            </a:pPr>
            <a:r>
              <a:rPr lang="en" sz="2000" dirty="0">
                <a:latin typeface="Kievit Offc" panose="020B0504030101020102" pitchFamily="34" charset="0"/>
              </a:rPr>
              <a:t>Proposed WIC</a:t>
            </a:r>
            <a:endParaRPr sz="2000" dirty="0">
              <a:latin typeface="Kievit Offc" panose="020B0504030101020102" pitchFamily="34" charset="0"/>
            </a:endParaRPr>
          </a:p>
          <a:p>
            <a:pPr>
              <a:buClr>
                <a:srgbClr val="000000"/>
              </a:buClr>
              <a:buAutoNum type="arabicPeriod"/>
            </a:pPr>
            <a:r>
              <a:rPr lang="en" dirty="0">
                <a:solidFill>
                  <a:srgbClr val="000000"/>
                </a:solidFill>
                <a:latin typeface="Kievit Offc" panose="020B0504030101020102" pitchFamily="34" charset="0"/>
              </a:rPr>
              <a:t>Analyze disciplinary concepts through writing.</a:t>
            </a:r>
            <a:endParaRPr dirty="0">
              <a:solidFill>
                <a:srgbClr val="000000"/>
              </a:solidFill>
              <a:latin typeface="Kievit Offc" panose="020B0504030101020102" pitchFamily="34" charset="0"/>
            </a:endParaRPr>
          </a:p>
          <a:p>
            <a:pPr marL="457200" indent="-457200">
              <a:buFont typeface="+mj-lt"/>
              <a:buAutoNum type="arabicPeriod"/>
            </a:pPr>
            <a:endParaRPr dirty="0">
              <a:solidFill>
                <a:srgbClr val="000000"/>
              </a:solidFill>
              <a:latin typeface="Kievit Offc" panose="020B0504030101020102" pitchFamily="34" charset="0"/>
            </a:endParaRPr>
          </a:p>
          <a:p>
            <a:pPr>
              <a:buClr>
                <a:srgbClr val="000000"/>
              </a:buClr>
              <a:buAutoNum type="arabicPeriod"/>
            </a:pPr>
            <a:r>
              <a:rPr lang="en" dirty="0">
                <a:solidFill>
                  <a:srgbClr val="000000"/>
                </a:solidFill>
                <a:latin typeface="Kievit Offc" panose="020B0504030101020102" pitchFamily="34" charset="0"/>
              </a:rPr>
              <a:t>Create at least one original, extensive, and meaningful written work that adheres to disciplinary norms including specified audience, purpose, and genre.  </a:t>
            </a:r>
            <a:endParaRPr dirty="0">
              <a:solidFill>
                <a:srgbClr val="000000"/>
              </a:solidFill>
              <a:latin typeface="Kievit Offc" panose="020B0504030101020102" pitchFamily="34" charset="0"/>
            </a:endParaRPr>
          </a:p>
          <a:p>
            <a:pPr marL="457200" indent="-457200">
              <a:buFont typeface="+mj-lt"/>
              <a:buAutoNum type="arabicPeriod"/>
            </a:pPr>
            <a:endParaRPr dirty="0">
              <a:solidFill>
                <a:srgbClr val="000000"/>
              </a:solidFill>
              <a:latin typeface="Kievit Offc" panose="020B0504030101020102" pitchFamily="34" charset="0"/>
            </a:endParaRPr>
          </a:p>
          <a:p>
            <a:pPr>
              <a:buClr>
                <a:srgbClr val="000000"/>
              </a:buClr>
              <a:buAutoNum type="arabicPeriod"/>
            </a:pPr>
            <a:r>
              <a:rPr lang="en" dirty="0">
                <a:solidFill>
                  <a:srgbClr val="000000"/>
                </a:solidFill>
                <a:latin typeface="Kievit Offc" panose="020B0504030101020102" pitchFamily="34" charset="0"/>
              </a:rPr>
              <a:t>Integrate feedback after critical evaluation during the revision process of written work. </a:t>
            </a:r>
            <a:endParaRPr dirty="0">
              <a:solidFill>
                <a:srgbClr val="000000"/>
              </a:solidFill>
              <a:latin typeface="Kievit Offc" panose="020B0504030101020102" pitchFamily="34" charset="0"/>
            </a:endParaRPr>
          </a:p>
          <a:p>
            <a:pPr marL="0" indent="0">
              <a:buNone/>
            </a:pPr>
            <a:endParaRPr dirty="0">
              <a:latin typeface="Kievit Offc" panose="020B0504030101020102" pitchFamily="34" charset="0"/>
            </a:endParaRPr>
          </a:p>
        </p:txBody>
      </p:sp>
      <p:sp>
        <p:nvSpPr>
          <p:cNvPr id="376" name="Google Shape;376;p4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latin typeface="Georgia" panose="02040502050405020303" pitchFamily="18" charset="0"/>
              </a:rPr>
              <a:t>Learning Outcomes</a:t>
            </a:r>
            <a:r>
              <a:rPr lang="en" sz="2533" dirty="0">
                <a:latin typeface="Georgia" panose="02040502050405020303" pitchFamily="18" charset="0"/>
              </a:rPr>
              <a:t>: Students in WIC will….</a:t>
            </a:r>
            <a:endParaRPr sz="2533" dirty="0">
              <a:latin typeface="Georgia" panose="02040502050405020303" pitchFamily="18" charset="0"/>
            </a:endParaRPr>
          </a:p>
        </p:txBody>
      </p:sp>
      <p:sp>
        <p:nvSpPr>
          <p:cNvPr id="377" name="Google Shape;377;p43"/>
          <p:cNvSpPr txBox="1">
            <a:spLocks noGrp="1"/>
          </p:cNvSpPr>
          <p:nvPr>
            <p:ph type="body" idx="1"/>
          </p:nvPr>
        </p:nvSpPr>
        <p:spPr>
          <a:xfrm>
            <a:off x="415600" y="1536633"/>
            <a:ext cx="5333200" cy="5142800"/>
          </a:xfrm>
          <a:prstGeom prst="rect">
            <a:avLst/>
          </a:prstGeom>
        </p:spPr>
        <p:txBody>
          <a:bodyPr spcFirstLastPara="1" vert="horz" wrap="square" lIns="121900" tIns="121900" rIns="121900" bIns="121900" rtlCol="0" anchor="t" anchorCtr="0">
            <a:noAutofit/>
          </a:bodyPr>
          <a:lstStyle/>
          <a:p>
            <a:pPr marL="0" indent="0">
              <a:buNone/>
            </a:pPr>
            <a:r>
              <a:rPr lang="en" sz="2000" dirty="0">
                <a:latin typeface="Kievit Offc" panose="020B0504030101020102" pitchFamily="34" charset="0"/>
              </a:rPr>
              <a:t>Current WIC</a:t>
            </a:r>
            <a:endParaRPr sz="2000" dirty="0">
              <a:latin typeface="Kievit Offc" panose="020B0504030101020102" pitchFamily="34" charset="0"/>
            </a:endParaRPr>
          </a:p>
          <a:p>
            <a:pPr indent="-427556">
              <a:buSzPts val="1450"/>
              <a:buAutoNum type="arabicPeriod"/>
            </a:pPr>
            <a:r>
              <a:rPr lang="en" sz="1933" dirty="0">
                <a:latin typeface="Kievit Offc" panose="020B0504030101020102" pitchFamily="34" charset="0"/>
              </a:rPr>
              <a:t>Develop content knowledge and critical thinking in the discipline through frequent practice of informal and formal writing.</a:t>
            </a:r>
            <a:endParaRPr sz="1933" dirty="0">
              <a:latin typeface="Kievit Offc" panose="020B0504030101020102" pitchFamily="34" charset="0"/>
            </a:endParaRPr>
          </a:p>
          <a:p>
            <a:pPr indent="-427556">
              <a:buSzPts val="1450"/>
              <a:buAutoNum type="arabicPeriod"/>
            </a:pPr>
            <a:r>
              <a:rPr lang="en" sz="1933" dirty="0">
                <a:latin typeface="Kievit Offc" panose="020B0504030101020102" pitchFamily="34" charset="0"/>
              </a:rPr>
              <a:t>Determine and utilize audience expectations, genres, and conventions appropriate to communicating in the discipline.</a:t>
            </a:r>
            <a:endParaRPr sz="1933" dirty="0">
              <a:latin typeface="Kievit Offc" panose="020B0504030101020102" pitchFamily="34" charset="0"/>
            </a:endParaRPr>
          </a:p>
          <a:p>
            <a:pPr indent="-427556">
              <a:buSzPts val="1450"/>
              <a:buAutoNum type="arabicPeriod"/>
            </a:pPr>
            <a:r>
              <a:rPr lang="en" sz="1933" dirty="0">
                <a:latin typeface="Kievit Offc" panose="020B0504030101020102" pitchFamily="34" charset="0"/>
              </a:rPr>
              <a:t>Compose a document of at least 2000 words through multiple aspects of writing, including brainstorming, drafting, using sources appropriately, and revising comprehensively after receiving feedback on a draft.</a:t>
            </a:r>
            <a:endParaRPr sz="2000" dirty="0">
              <a:latin typeface="Kievit Offc" panose="020B0504030101020102" pitchFamily="34" charset="0"/>
            </a:endParaRPr>
          </a:p>
        </p:txBody>
      </p:sp>
      <p:pic>
        <p:nvPicPr>
          <p:cNvPr id="378" name="Google Shape;378;p43"/>
          <p:cNvPicPr preferRelativeResize="0"/>
          <p:nvPr/>
        </p:nvPicPr>
        <p:blipFill rotWithShape="1">
          <a:blip r:embed="rId3">
            <a:alphaModFix/>
          </a:blip>
          <a:srcRect l="9918" r="7845"/>
          <a:stretch/>
        </p:blipFill>
        <p:spPr>
          <a:xfrm>
            <a:off x="8934780" y="0"/>
            <a:ext cx="3261635" cy="1586400"/>
          </a:xfrm>
          <a:prstGeom prst="rect">
            <a:avLst/>
          </a:prstGeom>
          <a:noFill/>
          <a:ln>
            <a:noFill/>
          </a:ln>
        </p:spPr>
      </p:pic>
      <p:sp>
        <p:nvSpPr>
          <p:cNvPr id="379" name="Google Shape;379;p43"/>
          <p:cNvSpPr txBox="1"/>
          <p:nvPr/>
        </p:nvSpPr>
        <p:spPr>
          <a:xfrm>
            <a:off x="8107600" y="5997700"/>
            <a:ext cx="4000000" cy="861734"/>
          </a:xfrm>
          <a:prstGeom prst="rect">
            <a:avLst/>
          </a:prstGeom>
          <a:noFill/>
          <a:ln>
            <a:noFill/>
          </a:ln>
        </p:spPr>
        <p:txBody>
          <a:bodyPr spcFirstLastPara="1" wrap="square" lIns="121900" tIns="121900" rIns="121900" bIns="121900" anchor="t" anchorCtr="0">
            <a:spAutoFit/>
          </a:bodyPr>
          <a:lstStyle/>
          <a:p>
            <a:r>
              <a:rPr lang="en" sz="1600" dirty="0">
                <a:latin typeface="Lato"/>
                <a:ea typeface="Lato"/>
                <a:cs typeface="Lato"/>
                <a:sym typeface="Lato"/>
              </a:rPr>
              <a:t>WIC LOCR Recommendations Document: </a:t>
            </a:r>
            <a:r>
              <a:rPr lang="en" sz="2400" dirty="0">
                <a:latin typeface="Lato"/>
                <a:ea typeface="Lato"/>
                <a:cs typeface="Lato"/>
                <a:sym typeface="Lato"/>
              </a:rPr>
              <a:t>https://beav.es/WICLOCR</a:t>
            </a:r>
            <a:endParaRPr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4"/>
          <p:cNvSpPr txBox="1">
            <a:spLocks noGrp="1"/>
          </p:cNvSpPr>
          <p:nvPr>
            <p:ph type="body" idx="2"/>
          </p:nvPr>
        </p:nvSpPr>
        <p:spPr>
          <a:xfrm>
            <a:off x="5974600" y="1536633"/>
            <a:ext cx="5802000" cy="4775600"/>
          </a:xfrm>
          <a:prstGeom prst="rect">
            <a:avLst/>
          </a:prstGeom>
        </p:spPr>
        <p:txBody>
          <a:bodyPr spcFirstLastPara="1" vert="horz" wrap="square" lIns="121900" tIns="121900" rIns="121900" bIns="121900" rtlCol="0" anchor="t" anchorCtr="0">
            <a:noAutofit/>
          </a:bodyPr>
          <a:lstStyle/>
          <a:p>
            <a:pPr marL="0" indent="0">
              <a:buNone/>
            </a:pPr>
            <a:r>
              <a:rPr lang="en" sz="2000" dirty="0">
                <a:latin typeface="Kievit Offc" panose="020B0504030101020102" pitchFamily="34" charset="0"/>
              </a:rPr>
              <a:t>Proposed WIC</a:t>
            </a:r>
            <a:endParaRPr sz="2000" dirty="0">
              <a:latin typeface="Kievit Offc" panose="020B0504030101020102" pitchFamily="34" charset="0"/>
            </a:endParaRPr>
          </a:p>
          <a:p>
            <a:pPr indent="0">
              <a:buNone/>
            </a:pPr>
            <a:r>
              <a:rPr lang="en" dirty="0">
                <a:solidFill>
                  <a:srgbClr val="000000"/>
                </a:solidFill>
                <a:latin typeface="Kievit Offc" panose="020B0504030101020102" pitchFamily="34" charset="0"/>
              </a:rPr>
              <a:t>4.  	Require students to produce original </a:t>
            </a:r>
            <a:endParaRPr dirty="0">
              <a:solidFill>
                <a:srgbClr val="000000"/>
              </a:solidFill>
              <a:latin typeface="Kievit Offc" panose="020B0504030101020102" pitchFamily="34" charset="0"/>
            </a:endParaRPr>
          </a:p>
          <a:p>
            <a:pPr indent="609585">
              <a:buNone/>
            </a:pPr>
            <a:r>
              <a:rPr lang="en" dirty="0">
                <a:solidFill>
                  <a:srgbClr val="000000"/>
                </a:solidFill>
                <a:latin typeface="Kievit Offc" panose="020B0504030101020102" pitchFamily="34" charset="0"/>
              </a:rPr>
              <a:t>written work, totaling at </a:t>
            </a:r>
            <a:r>
              <a:rPr lang="en" b="1" dirty="0">
                <a:solidFill>
                  <a:srgbClr val="000000"/>
                </a:solidFill>
                <a:highlight>
                  <a:srgbClr val="F4CCCC"/>
                </a:highlight>
                <a:latin typeface="Kievit Offc" panose="020B0504030101020102" pitchFamily="34" charset="0"/>
              </a:rPr>
              <a:t>least 4000 </a:t>
            </a:r>
            <a:endParaRPr b="1" dirty="0">
              <a:solidFill>
                <a:srgbClr val="000000"/>
              </a:solidFill>
              <a:highlight>
                <a:srgbClr val="F4CCCC"/>
              </a:highlight>
              <a:latin typeface="Kievit Offc" panose="020B0504030101020102" pitchFamily="34" charset="0"/>
            </a:endParaRPr>
          </a:p>
          <a:p>
            <a:pPr indent="609585">
              <a:buNone/>
            </a:pPr>
            <a:r>
              <a:rPr lang="en" b="1" dirty="0">
                <a:solidFill>
                  <a:srgbClr val="000000"/>
                </a:solidFill>
                <a:highlight>
                  <a:srgbClr val="F4CCCC"/>
                </a:highlight>
                <a:latin typeface="Kievit Offc" panose="020B0504030101020102" pitchFamily="34" charset="0"/>
              </a:rPr>
              <a:t>words</a:t>
            </a:r>
            <a:r>
              <a:rPr lang="en" dirty="0">
                <a:solidFill>
                  <a:srgbClr val="000000"/>
                </a:solidFill>
                <a:highlight>
                  <a:srgbClr val="F4CCCC"/>
                </a:highlight>
                <a:latin typeface="Kievit Offc" panose="020B0504030101020102" pitchFamily="34" charset="0"/>
              </a:rPr>
              <a:t>.</a:t>
            </a:r>
            <a:r>
              <a:rPr lang="en" dirty="0">
                <a:solidFill>
                  <a:srgbClr val="000000"/>
                </a:solidFill>
                <a:latin typeface="Kievit Offc" panose="020B0504030101020102" pitchFamily="34" charset="0"/>
              </a:rPr>
              <a:t> </a:t>
            </a:r>
            <a:endParaRPr dirty="0">
              <a:solidFill>
                <a:srgbClr val="000000"/>
              </a:solidFill>
              <a:latin typeface="Kievit Offc" panose="020B0504030101020102" pitchFamily="34" charset="0"/>
            </a:endParaRPr>
          </a:p>
          <a:p>
            <a:pPr marL="1523962">
              <a:buClr>
                <a:srgbClr val="000000"/>
              </a:buClr>
              <a:buFont typeface="Lato"/>
              <a:buAutoNum type="alphaLcPeriod"/>
            </a:pPr>
            <a:r>
              <a:rPr lang="en" dirty="0">
                <a:solidFill>
                  <a:srgbClr val="000000"/>
                </a:solidFill>
                <a:latin typeface="Kievit Offc" panose="020B0504030101020102" pitchFamily="34" charset="0"/>
              </a:rPr>
              <a:t>WIC courses must include at least 1500 words of write-to-learn/low stakes assignments. </a:t>
            </a:r>
            <a:endParaRPr dirty="0">
              <a:solidFill>
                <a:srgbClr val="000000"/>
              </a:solidFill>
              <a:latin typeface="Kievit Offc" panose="020B0504030101020102" pitchFamily="34" charset="0"/>
            </a:endParaRPr>
          </a:p>
          <a:p>
            <a:pPr marL="1523962">
              <a:buClr>
                <a:srgbClr val="000000"/>
              </a:buClr>
              <a:buFont typeface="Lato"/>
              <a:buAutoNum type="alphaLcPeriod" startAt="2"/>
            </a:pPr>
            <a:r>
              <a:rPr lang="en" dirty="0">
                <a:solidFill>
                  <a:srgbClr val="000000"/>
                </a:solidFill>
                <a:latin typeface="Kievit Offc" panose="020B0504030101020102" pitchFamily="34" charset="0"/>
              </a:rPr>
              <a:t>WIC courses must include at least one </a:t>
            </a:r>
            <a:r>
              <a:rPr lang="en" b="1" dirty="0">
                <a:solidFill>
                  <a:srgbClr val="000000"/>
                </a:solidFill>
                <a:highlight>
                  <a:srgbClr val="FFE599"/>
                </a:highlight>
                <a:latin typeface="Kievit Offc" panose="020B0504030101020102" pitchFamily="34" charset="0"/>
              </a:rPr>
              <a:t>1500 (or more) word extensive</a:t>
            </a:r>
            <a:r>
              <a:rPr lang="en" dirty="0">
                <a:solidFill>
                  <a:srgbClr val="000000"/>
                </a:solidFill>
                <a:latin typeface="Kievit Offc" panose="020B0504030101020102" pitchFamily="34" charset="0"/>
              </a:rPr>
              <a:t> formal writing assignment on a</a:t>
            </a:r>
            <a:r>
              <a:rPr lang="en" b="1" dirty="0">
                <a:solidFill>
                  <a:srgbClr val="000000"/>
                </a:solidFill>
                <a:latin typeface="Kievit Offc" panose="020B0504030101020102" pitchFamily="34" charset="0"/>
              </a:rPr>
              <a:t> </a:t>
            </a:r>
            <a:r>
              <a:rPr lang="en" b="1" dirty="0">
                <a:solidFill>
                  <a:srgbClr val="000000"/>
                </a:solidFill>
                <a:highlight>
                  <a:srgbClr val="B6D7A8"/>
                </a:highlight>
                <a:latin typeface="Kievit Offc" panose="020B0504030101020102" pitchFamily="34" charset="0"/>
              </a:rPr>
              <a:t>relevant and substantive</a:t>
            </a:r>
            <a:r>
              <a:rPr lang="en" dirty="0">
                <a:solidFill>
                  <a:srgbClr val="000000"/>
                </a:solidFill>
                <a:latin typeface="Kievit Offc" panose="020B0504030101020102" pitchFamily="34" charset="0"/>
              </a:rPr>
              <a:t> topic using sources in discipline-appropriate manners. </a:t>
            </a:r>
            <a:endParaRPr dirty="0">
              <a:solidFill>
                <a:srgbClr val="000000"/>
              </a:solidFill>
              <a:latin typeface="Kievit Offc" panose="020B0504030101020102" pitchFamily="34" charset="0"/>
            </a:endParaRPr>
          </a:p>
          <a:p>
            <a:pPr marL="1523962">
              <a:buClr>
                <a:srgbClr val="000000"/>
              </a:buClr>
              <a:buFont typeface="Lato"/>
              <a:buAutoNum type="alphaLcPeriod" startAt="3"/>
            </a:pPr>
            <a:r>
              <a:rPr lang="en" dirty="0">
                <a:solidFill>
                  <a:srgbClr val="000000"/>
                </a:solidFill>
                <a:latin typeface="Kievit Offc" panose="020B0504030101020102" pitchFamily="34" charset="0"/>
              </a:rPr>
              <a:t>The remaining 1000 required words are left to the instructor’s discretion. </a:t>
            </a:r>
            <a:endParaRPr sz="2133" dirty="0">
              <a:solidFill>
                <a:srgbClr val="000000"/>
              </a:solidFill>
              <a:latin typeface="Kievit Offc" panose="020B0504030101020102" pitchFamily="34" charset="0"/>
            </a:endParaRPr>
          </a:p>
          <a:p>
            <a:pPr marL="0" indent="0">
              <a:buNone/>
            </a:pPr>
            <a:endParaRPr sz="2133" dirty="0">
              <a:latin typeface="Kievit Offc" panose="020B0504030101020102" pitchFamily="34" charset="0"/>
            </a:endParaRPr>
          </a:p>
        </p:txBody>
      </p:sp>
      <p:sp>
        <p:nvSpPr>
          <p:cNvPr id="385" name="Google Shape;385;p4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latin typeface="Georgia" panose="02040502050405020303" pitchFamily="18" charset="0"/>
              </a:rPr>
              <a:t>Criteria</a:t>
            </a:r>
            <a:r>
              <a:rPr lang="en" sz="2533" dirty="0">
                <a:latin typeface="Georgia" panose="02040502050405020303" pitchFamily="18" charset="0"/>
              </a:rPr>
              <a:t>: WIC courses will….</a:t>
            </a:r>
            <a:endParaRPr sz="2533" dirty="0">
              <a:latin typeface="Georgia" panose="02040502050405020303" pitchFamily="18" charset="0"/>
            </a:endParaRPr>
          </a:p>
        </p:txBody>
      </p:sp>
      <p:sp>
        <p:nvSpPr>
          <p:cNvPr id="386" name="Google Shape;386;p44"/>
          <p:cNvSpPr txBox="1">
            <a:spLocks noGrp="1"/>
          </p:cNvSpPr>
          <p:nvPr>
            <p:ph type="body" idx="1"/>
          </p:nvPr>
        </p:nvSpPr>
        <p:spPr>
          <a:xfrm>
            <a:off x="415600" y="1536633"/>
            <a:ext cx="5333200" cy="5142800"/>
          </a:xfrm>
          <a:prstGeom prst="rect">
            <a:avLst/>
          </a:prstGeom>
        </p:spPr>
        <p:txBody>
          <a:bodyPr spcFirstLastPara="1" vert="horz" wrap="square" lIns="121900" tIns="121900" rIns="121900" bIns="121900" rtlCol="0" anchor="t" anchorCtr="0">
            <a:noAutofit/>
          </a:bodyPr>
          <a:lstStyle/>
          <a:p>
            <a:pPr marL="0" indent="0">
              <a:buNone/>
            </a:pPr>
            <a:r>
              <a:rPr lang="en" sz="2000" dirty="0">
                <a:latin typeface="Kievit Offc" panose="020B0504030101020102" pitchFamily="34" charset="0"/>
              </a:rPr>
              <a:t>Current WIC</a:t>
            </a:r>
            <a:endParaRPr sz="2000" dirty="0">
              <a:latin typeface="Kievit Offc" panose="020B0504030101020102" pitchFamily="34" charset="0"/>
            </a:endParaRPr>
          </a:p>
          <a:p>
            <a:pPr indent="-427556">
              <a:buSzPts val="1450"/>
              <a:buAutoNum type="arabicPeriod"/>
            </a:pPr>
            <a:r>
              <a:rPr lang="en" sz="1933" dirty="0">
                <a:latin typeface="Kievit Offc" panose="020B0504030101020102" pitchFamily="34" charset="0"/>
              </a:rPr>
              <a:t>Use student writing as a significant approach to learning</a:t>
            </a:r>
            <a:endParaRPr sz="1933" dirty="0">
              <a:latin typeface="Kievit Offc" panose="020B0504030101020102" pitchFamily="34" charset="0"/>
            </a:endParaRPr>
          </a:p>
          <a:p>
            <a:pPr lvl="1" indent="-427556">
              <a:buSzPts val="1450"/>
              <a:buAutoNum type="alphaLcPeriod"/>
            </a:pPr>
            <a:r>
              <a:rPr lang="en" sz="1933" dirty="0">
                <a:latin typeface="Kievit Offc" panose="020B0504030101020102" pitchFamily="34" charset="0"/>
              </a:rPr>
              <a:t>Regular/frequent opportunities to write (both graded and ungraded)</a:t>
            </a:r>
            <a:endParaRPr sz="1933" dirty="0">
              <a:latin typeface="Kievit Offc" panose="020B0504030101020102" pitchFamily="34" charset="0"/>
            </a:endParaRPr>
          </a:p>
          <a:p>
            <a:pPr lvl="1" indent="-427556">
              <a:buSzPts val="1450"/>
              <a:buAutoNum type="alphaLcPeriod"/>
            </a:pPr>
            <a:r>
              <a:rPr lang="en" sz="1933" dirty="0">
                <a:latin typeface="Kievit Offc" panose="020B0504030101020102" pitchFamily="34" charset="0"/>
              </a:rPr>
              <a:t>One paper on </a:t>
            </a:r>
            <a:r>
              <a:rPr lang="en" sz="1933" b="1" dirty="0">
                <a:highlight>
                  <a:srgbClr val="B6D7A8"/>
                </a:highlight>
                <a:latin typeface="Kievit Offc" panose="020B0504030101020102" pitchFamily="34" charset="0"/>
              </a:rPr>
              <a:t>controversial question</a:t>
            </a:r>
            <a:r>
              <a:rPr lang="en" sz="1933" b="1" dirty="0">
                <a:latin typeface="Kievit Offc" panose="020B0504030101020102" pitchFamily="34" charset="0"/>
              </a:rPr>
              <a:t> </a:t>
            </a:r>
            <a:r>
              <a:rPr lang="en" sz="1933" dirty="0">
                <a:latin typeface="Kievit Offc" panose="020B0504030101020102" pitchFamily="34" charset="0"/>
              </a:rPr>
              <a:t>and integration of 1+ source</a:t>
            </a:r>
            <a:endParaRPr sz="1933" dirty="0">
              <a:latin typeface="Kievit Offc" panose="020B0504030101020102" pitchFamily="34" charset="0"/>
            </a:endParaRPr>
          </a:p>
          <a:p>
            <a:pPr lvl="1" indent="-427556">
              <a:buSzPts val="1450"/>
              <a:buAutoNum type="alphaLcPeriod"/>
            </a:pPr>
            <a:r>
              <a:rPr lang="en" sz="1933" b="1" dirty="0">
                <a:highlight>
                  <a:srgbClr val="F4CCCC"/>
                </a:highlight>
                <a:latin typeface="Kievit Offc" panose="020B0504030101020102" pitchFamily="34" charset="0"/>
              </a:rPr>
              <a:t>5000+ words</a:t>
            </a:r>
            <a:r>
              <a:rPr lang="en" sz="1933" dirty="0">
                <a:latin typeface="Kievit Offc" panose="020B0504030101020102" pitchFamily="34" charset="0"/>
              </a:rPr>
              <a:t> </a:t>
            </a:r>
            <a:r>
              <a:rPr lang="en" sz="1933" dirty="0">
                <a:highlight>
                  <a:srgbClr val="FFE599"/>
                </a:highlight>
                <a:latin typeface="Kievit Offc" panose="020B0504030101020102" pitchFamily="34" charset="0"/>
              </a:rPr>
              <a:t>(</a:t>
            </a:r>
            <a:r>
              <a:rPr lang="en" sz="1933" b="1" dirty="0">
                <a:highlight>
                  <a:srgbClr val="FFE599"/>
                </a:highlight>
                <a:latin typeface="Kievit Offc" panose="020B0504030101020102" pitchFamily="34" charset="0"/>
              </a:rPr>
              <a:t>2000 should be in polished papers</a:t>
            </a:r>
            <a:r>
              <a:rPr lang="en" sz="1933" dirty="0">
                <a:latin typeface="Kievit Offc" panose="020B0504030101020102" pitchFamily="34" charset="0"/>
              </a:rPr>
              <a:t> after receiving feedback and criticism)</a:t>
            </a:r>
            <a:endParaRPr sz="1933" dirty="0">
              <a:latin typeface="Kievit Offc" panose="020B0504030101020102" pitchFamily="34" charset="0"/>
            </a:endParaRPr>
          </a:p>
          <a:p>
            <a:pPr lvl="1" indent="-427556">
              <a:buSzPts val="1450"/>
              <a:buAutoNum type="alphaLcPeriod"/>
            </a:pPr>
            <a:r>
              <a:rPr lang="en" sz="1933" dirty="0">
                <a:latin typeface="Kievit Offc" panose="020B0504030101020102" pitchFamily="34" charset="0"/>
              </a:rPr>
              <a:t>Restrict enrollments to manageable size (ideally no more than 20 students)</a:t>
            </a:r>
            <a:endParaRPr sz="1933" dirty="0">
              <a:latin typeface="Kievit Offc" panose="020B0504030101020102" pitchFamily="34" charset="0"/>
            </a:endParaRPr>
          </a:p>
        </p:txBody>
      </p:sp>
      <p:pic>
        <p:nvPicPr>
          <p:cNvPr id="387" name="Google Shape;387;p44"/>
          <p:cNvPicPr preferRelativeResize="0"/>
          <p:nvPr/>
        </p:nvPicPr>
        <p:blipFill>
          <a:blip r:embed="rId3">
            <a:alphaModFix/>
          </a:blip>
          <a:stretch>
            <a:fillRect/>
          </a:stretch>
        </p:blipFill>
        <p:spPr>
          <a:xfrm>
            <a:off x="9259560" y="-4"/>
            <a:ext cx="2932437" cy="158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5"/>
          <p:cNvSpPr txBox="1">
            <a:spLocks noGrp="1"/>
          </p:cNvSpPr>
          <p:nvPr>
            <p:ph type="body" idx="2"/>
          </p:nvPr>
        </p:nvSpPr>
        <p:spPr>
          <a:xfrm>
            <a:off x="5974600" y="1536633"/>
            <a:ext cx="5802000" cy="3663200"/>
          </a:xfrm>
          <a:prstGeom prst="rect">
            <a:avLst/>
          </a:prstGeom>
        </p:spPr>
        <p:txBody>
          <a:bodyPr spcFirstLastPara="1" vert="horz" wrap="square" lIns="121900" tIns="121900" rIns="121900" bIns="121900" rtlCol="0" anchor="t" anchorCtr="0">
            <a:noAutofit/>
          </a:bodyPr>
          <a:lstStyle/>
          <a:p>
            <a:pPr marL="0" indent="0">
              <a:buNone/>
            </a:pPr>
            <a:r>
              <a:rPr lang="en" sz="2000" dirty="0">
                <a:latin typeface="Kievit Offc" panose="020B0504030101020102" pitchFamily="34" charset="0"/>
              </a:rPr>
              <a:t>Proposed WIC</a:t>
            </a:r>
            <a:r>
              <a:rPr lang="en" dirty="0">
                <a:solidFill>
                  <a:srgbClr val="000000"/>
                </a:solidFill>
                <a:latin typeface="Kievit Offc" panose="020B0504030101020102" pitchFamily="34" charset="0"/>
              </a:rPr>
              <a:t> </a:t>
            </a:r>
            <a:endParaRPr dirty="0">
              <a:solidFill>
                <a:srgbClr val="000000"/>
              </a:solidFill>
              <a:latin typeface="Kievit Offc" panose="020B0504030101020102" pitchFamily="34" charset="0"/>
            </a:endParaRPr>
          </a:p>
          <a:p>
            <a:pPr indent="0">
              <a:buNone/>
            </a:pPr>
            <a:r>
              <a:rPr lang="en" dirty="0">
                <a:solidFill>
                  <a:srgbClr val="000000"/>
                </a:solidFill>
                <a:latin typeface="Kievit Offc" panose="020B0504030101020102" pitchFamily="34" charset="0"/>
              </a:rPr>
              <a:t>5. 	</a:t>
            </a:r>
            <a:r>
              <a:rPr lang="en" b="1" dirty="0">
                <a:solidFill>
                  <a:srgbClr val="000000"/>
                </a:solidFill>
                <a:highlight>
                  <a:srgbClr val="A4C2F4"/>
                </a:highlight>
                <a:latin typeface="Kievit Offc" panose="020B0504030101020102" pitchFamily="34" charset="0"/>
              </a:rPr>
              <a:t>Feature feedback</a:t>
            </a:r>
            <a:r>
              <a:rPr lang="en" dirty="0">
                <a:solidFill>
                  <a:srgbClr val="000000"/>
                </a:solidFill>
                <a:latin typeface="Kievit Offc" panose="020B0504030101020102" pitchFamily="34" charset="0"/>
              </a:rPr>
              <a:t> provided by the </a:t>
            </a:r>
            <a:endParaRPr dirty="0">
              <a:solidFill>
                <a:srgbClr val="000000"/>
              </a:solidFill>
              <a:latin typeface="Kievit Offc" panose="020B0504030101020102" pitchFamily="34" charset="0"/>
            </a:endParaRPr>
          </a:p>
          <a:p>
            <a:pPr indent="609585">
              <a:buNone/>
            </a:pPr>
            <a:r>
              <a:rPr lang="en" dirty="0">
                <a:solidFill>
                  <a:srgbClr val="000000"/>
                </a:solidFill>
                <a:latin typeface="Kievit Offc" panose="020B0504030101020102" pitchFamily="34" charset="0"/>
              </a:rPr>
              <a:t>instructor of record at least </a:t>
            </a:r>
            <a:r>
              <a:rPr lang="en" b="1" dirty="0">
                <a:solidFill>
                  <a:srgbClr val="000000"/>
                </a:solidFill>
                <a:highlight>
                  <a:srgbClr val="A4C2F4"/>
                </a:highlight>
                <a:latin typeface="Kievit Offc" panose="020B0504030101020102" pitchFamily="34" charset="0"/>
              </a:rPr>
              <a:t>one week </a:t>
            </a:r>
            <a:endParaRPr b="1" dirty="0">
              <a:solidFill>
                <a:srgbClr val="000000"/>
              </a:solidFill>
              <a:highlight>
                <a:srgbClr val="A4C2F4"/>
              </a:highlight>
              <a:latin typeface="Kievit Offc" panose="020B0504030101020102" pitchFamily="34" charset="0"/>
            </a:endParaRPr>
          </a:p>
          <a:p>
            <a:pPr marL="1219170" indent="0">
              <a:buNone/>
            </a:pPr>
            <a:r>
              <a:rPr lang="en" b="1" dirty="0">
                <a:solidFill>
                  <a:srgbClr val="000000"/>
                </a:solidFill>
                <a:highlight>
                  <a:srgbClr val="A4C2F4"/>
                </a:highlight>
                <a:latin typeface="Kievit Offc" panose="020B0504030101020102" pitchFamily="34" charset="0"/>
              </a:rPr>
              <a:t>prior</a:t>
            </a:r>
            <a:r>
              <a:rPr lang="en" dirty="0">
                <a:solidFill>
                  <a:srgbClr val="000000"/>
                </a:solidFill>
                <a:latin typeface="Kievit Offc" panose="020B0504030101020102" pitchFamily="34" charset="0"/>
              </a:rPr>
              <a:t> to the assignment’s final due date on at least one writing assignment. </a:t>
            </a:r>
            <a:endParaRPr dirty="0">
              <a:solidFill>
                <a:srgbClr val="000000"/>
              </a:solidFill>
              <a:latin typeface="Kievit Offc" panose="020B0504030101020102" pitchFamily="34" charset="0"/>
            </a:endParaRPr>
          </a:p>
          <a:p>
            <a:pPr indent="0">
              <a:buNone/>
            </a:pPr>
            <a:r>
              <a:rPr lang="en" dirty="0">
                <a:solidFill>
                  <a:srgbClr val="000000"/>
                </a:solidFill>
                <a:latin typeface="Kievit Offc" panose="020B0504030101020102" pitchFamily="34" charset="0"/>
              </a:rPr>
              <a:t>10. Give students practice </a:t>
            </a:r>
            <a:r>
              <a:rPr lang="en" b="1" dirty="0">
                <a:solidFill>
                  <a:srgbClr val="000000"/>
                </a:solidFill>
                <a:highlight>
                  <a:srgbClr val="F9CB9C"/>
                </a:highlight>
                <a:latin typeface="Kievit Offc" panose="020B0504030101020102" pitchFamily="34" charset="0"/>
              </a:rPr>
              <a:t>evaluating and </a:t>
            </a:r>
            <a:endParaRPr b="1" dirty="0">
              <a:solidFill>
                <a:srgbClr val="000000"/>
              </a:solidFill>
              <a:highlight>
                <a:srgbClr val="F9CB9C"/>
              </a:highlight>
              <a:latin typeface="Kievit Offc" panose="020B0504030101020102" pitchFamily="34" charset="0"/>
            </a:endParaRPr>
          </a:p>
          <a:p>
            <a:pPr indent="609585">
              <a:buNone/>
            </a:pPr>
            <a:r>
              <a:rPr lang="en" b="1" dirty="0">
                <a:solidFill>
                  <a:srgbClr val="000000"/>
                </a:solidFill>
                <a:highlight>
                  <a:srgbClr val="F9CB9C"/>
                </a:highlight>
                <a:latin typeface="Kievit Offc" panose="020B0504030101020102" pitchFamily="34" charset="0"/>
              </a:rPr>
              <a:t>integrating multiple relevant (primary </a:t>
            </a:r>
            <a:endParaRPr b="1" dirty="0">
              <a:solidFill>
                <a:srgbClr val="000000"/>
              </a:solidFill>
              <a:highlight>
                <a:srgbClr val="F9CB9C"/>
              </a:highlight>
              <a:latin typeface="Kievit Offc" panose="020B0504030101020102" pitchFamily="34" charset="0"/>
            </a:endParaRPr>
          </a:p>
          <a:p>
            <a:pPr marL="1219170" indent="0">
              <a:buNone/>
            </a:pPr>
            <a:r>
              <a:rPr lang="en" b="1" dirty="0">
                <a:solidFill>
                  <a:srgbClr val="000000"/>
                </a:solidFill>
                <a:highlight>
                  <a:srgbClr val="F9CB9C"/>
                </a:highlight>
                <a:latin typeface="Kievit Offc" panose="020B0504030101020102" pitchFamily="34" charset="0"/>
              </a:rPr>
              <a:t>and/or secondary) sources</a:t>
            </a:r>
            <a:r>
              <a:rPr lang="en" dirty="0">
                <a:solidFill>
                  <a:srgbClr val="000000"/>
                </a:solidFill>
                <a:latin typeface="Kievit Offc" panose="020B0504030101020102" pitchFamily="34" charset="0"/>
              </a:rPr>
              <a:t> with appropriate citations. </a:t>
            </a:r>
            <a:endParaRPr dirty="0">
              <a:solidFill>
                <a:srgbClr val="000000"/>
              </a:solidFill>
              <a:latin typeface="Kievit Offc" panose="020B0504030101020102" pitchFamily="34" charset="0"/>
            </a:endParaRPr>
          </a:p>
          <a:p>
            <a:pPr marL="1219170" indent="0">
              <a:buNone/>
            </a:pPr>
            <a:endParaRPr sz="1600" dirty="0">
              <a:solidFill>
                <a:srgbClr val="000000"/>
              </a:solidFill>
              <a:latin typeface="Kievit Offc" panose="020B0504030101020102" pitchFamily="34" charset="0"/>
            </a:endParaRPr>
          </a:p>
          <a:p>
            <a:pPr marL="0" indent="0">
              <a:buNone/>
            </a:pPr>
            <a:endParaRPr dirty="0">
              <a:solidFill>
                <a:srgbClr val="000000"/>
              </a:solidFill>
              <a:latin typeface="Kievit Offc" panose="020B0504030101020102" pitchFamily="34" charset="0"/>
            </a:endParaRPr>
          </a:p>
          <a:p>
            <a:pPr marL="0" indent="0">
              <a:buNone/>
            </a:pPr>
            <a:endParaRPr sz="2133" dirty="0">
              <a:latin typeface="Kievit Offc" panose="020B0504030101020102" pitchFamily="34" charset="0"/>
            </a:endParaRPr>
          </a:p>
        </p:txBody>
      </p:sp>
      <p:sp>
        <p:nvSpPr>
          <p:cNvPr id="393" name="Google Shape;393;p4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latin typeface="Georgia" panose="02040502050405020303" pitchFamily="18" charset="0"/>
              </a:rPr>
              <a:t>Criteria</a:t>
            </a:r>
            <a:r>
              <a:rPr lang="en" sz="2533" dirty="0">
                <a:latin typeface="Georgia" panose="02040502050405020303" pitchFamily="18" charset="0"/>
              </a:rPr>
              <a:t>: WIC courses will….</a:t>
            </a:r>
            <a:endParaRPr sz="2533" dirty="0">
              <a:latin typeface="Georgia" panose="02040502050405020303" pitchFamily="18" charset="0"/>
            </a:endParaRPr>
          </a:p>
        </p:txBody>
      </p:sp>
      <p:sp>
        <p:nvSpPr>
          <p:cNvPr id="394" name="Google Shape;394;p45"/>
          <p:cNvSpPr txBox="1">
            <a:spLocks noGrp="1"/>
          </p:cNvSpPr>
          <p:nvPr>
            <p:ph type="body" idx="1"/>
          </p:nvPr>
        </p:nvSpPr>
        <p:spPr>
          <a:xfrm>
            <a:off x="415600" y="1536633"/>
            <a:ext cx="5333200" cy="5142800"/>
          </a:xfrm>
          <a:prstGeom prst="rect">
            <a:avLst/>
          </a:prstGeom>
        </p:spPr>
        <p:txBody>
          <a:bodyPr spcFirstLastPara="1" vert="horz" wrap="square" lIns="121900" tIns="121900" rIns="121900" bIns="121900" rtlCol="0" anchor="t" anchorCtr="0">
            <a:noAutofit/>
          </a:bodyPr>
          <a:lstStyle/>
          <a:p>
            <a:pPr marL="0" indent="0">
              <a:buNone/>
            </a:pPr>
            <a:r>
              <a:rPr lang="en" sz="2000" dirty="0">
                <a:latin typeface="Kievit Offc" panose="020B0504030101020102" pitchFamily="34" charset="0"/>
              </a:rPr>
              <a:t>Current WIC</a:t>
            </a:r>
            <a:endParaRPr sz="2000" dirty="0">
              <a:latin typeface="Kievit Offc" panose="020B0504030101020102" pitchFamily="34" charset="0"/>
            </a:endParaRPr>
          </a:p>
          <a:p>
            <a:pPr indent="-427556">
              <a:buSzPts val="1450"/>
              <a:buAutoNum type="arabicPeriod"/>
            </a:pPr>
            <a:r>
              <a:rPr lang="en" sz="1933" dirty="0">
                <a:latin typeface="Kievit Offc" panose="020B0504030101020102" pitchFamily="34" charset="0"/>
              </a:rPr>
              <a:t>Use student writing as a significant approach to learning</a:t>
            </a:r>
            <a:endParaRPr sz="1933" dirty="0">
              <a:latin typeface="Kievit Offc" panose="020B0504030101020102" pitchFamily="34" charset="0"/>
            </a:endParaRPr>
          </a:p>
          <a:p>
            <a:pPr lvl="1" indent="-427556">
              <a:buSzPts val="1450"/>
              <a:buAutoNum type="alphaLcPeriod"/>
            </a:pPr>
            <a:r>
              <a:rPr lang="en" sz="1933" dirty="0">
                <a:latin typeface="Kievit Offc" panose="020B0504030101020102" pitchFamily="34" charset="0"/>
              </a:rPr>
              <a:t>Regular/frequent opportunities to write (both graded and ungraded)</a:t>
            </a:r>
            <a:endParaRPr sz="1933" dirty="0">
              <a:latin typeface="Kievit Offc" panose="020B0504030101020102" pitchFamily="34" charset="0"/>
            </a:endParaRPr>
          </a:p>
          <a:p>
            <a:pPr lvl="1" indent="-427556">
              <a:buSzPts val="1450"/>
              <a:buAutoNum type="alphaLcPeriod"/>
            </a:pPr>
            <a:r>
              <a:rPr lang="en" sz="1933" dirty="0">
                <a:latin typeface="Kievit Offc" panose="020B0504030101020102" pitchFamily="34" charset="0"/>
              </a:rPr>
              <a:t>One paper on controversial question and </a:t>
            </a:r>
            <a:r>
              <a:rPr lang="en" sz="1933" b="1" dirty="0">
                <a:highlight>
                  <a:srgbClr val="F9CB9C"/>
                </a:highlight>
                <a:latin typeface="Kievit Offc" panose="020B0504030101020102" pitchFamily="34" charset="0"/>
              </a:rPr>
              <a:t>integration of 1+ source</a:t>
            </a:r>
            <a:endParaRPr sz="1933" b="1" dirty="0">
              <a:highlight>
                <a:srgbClr val="F9CB9C"/>
              </a:highlight>
              <a:latin typeface="Kievit Offc" panose="020B0504030101020102" pitchFamily="34" charset="0"/>
            </a:endParaRPr>
          </a:p>
          <a:p>
            <a:pPr lvl="1" indent="-427556">
              <a:buSzPts val="1450"/>
              <a:buAutoNum type="alphaLcPeriod"/>
            </a:pPr>
            <a:r>
              <a:rPr lang="en" sz="1933" dirty="0">
                <a:latin typeface="Kievit Offc" panose="020B0504030101020102" pitchFamily="34" charset="0"/>
              </a:rPr>
              <a:t>5000+ words (2000 should be in polished papers </a:t>
            </a:r>
            <a:r>
              <a:rPr lang="en" sz="1933" b="1" dirty="0">
                <a:highlight>
                  <a:srgbClr val="A4C2F4"/>
                </a:highlight>
                <a:latin typeface="Kievit Offc" panose="020B0504030101020102" pitchFamily="34" charset="0"/>
              </a:rPr>
              <a:t>after receiving feedback and criticism</a:t>
            </a:r>
            <a:r>
              <a:rPr lang="en" sz="1933" b="1" dirty="0">
                <a:latin typeface="Kievit Offc" panose="020B0504030101020102" pitchFamily="34" charset="0"/>
              </a:rPr>
              <a:t>)</a:t>
            </a:r>
            <a:endParaRPr sz="1933" b="1" dirty="0">
              <a:latin typeface="Kievit Offc" panose="020B0504030101020102" pitchFamily="34" charset="0"/>
            </a:endParaRPr>
          </a:p>
          <a:p>
            <a:pPr lvl="1" indent="-427556">
              <a:buSzPts val="1450"/>
              <a:buAutoNum type="alphaLcPeriod"/>
            </a:pPr>
            <a:r>
              <a:rPr lang="en" sz="1933" dirty="0">
                <a:latin typeface="Kievit Offc" panose="020B0504030101020102" pitchFamily="34" charset="0"/>
              </a:rPr>
              <a:t>Restrict enrollments to manageable size (ideally no more than 20 students)</a:t>
            </a:r>
            <a:endParaRPr sz="1933" dirty="0">
              <a:latin typeface="Kievit Offc" panose="020B0504030101020102" pitchFamily="34" charset="0"/>
            </a:endParaRPr>
          </a:p>
        </p:txBody>
      </p:sp>
      <p:pic>
        <p:nvPicPr>
          <p:cNvPr id="395" name="Google Shape;395;p45"/>
          <p:cNvPicPr preferRelativeResize="0"/>
          <p:nvPr/>
        </p:nvPicPr>
        <p:blipFill>
          <a:blip r:embed="rId3">
            <a:alphaModFix/>
          </a:blip>
          <a:stretch>
            <a:fillRect/>
          </a:stretch>
        </p:blipFill>
        <p:spPr>
          <a:xfrm>
            <a:off x="9259560" y="-4"/>
            <a:ext cx="2932437" cy="1586400"/>
          </a:xfrm>
          <a:prstGeom prst="rect">
            <a:avLst/>
          </a:prstGeom>
          <a:noFill/>
          <a:ln>
            <a:noFill/>
          </a:ln>
        </p:spPr>
      </p:pic>
      <p:sp>
        <p:nvSpPr>
          <p:cNvPr id="396" name="Google Shape;396;p45"/>
          <p:cNvSpPr txBox="1"/>
          <p:nvPr/>
        </p:nvSpPr>
        <p:spPr>
          <a:xfrm>
            <a:off x="8107600" y="5973067"/>
            <a:ext cx="4000000" cy="861734"/>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Lato"/>
                <a:ea typeface="Lato"/>
                <a:cs typeface="Lato"/>
                <a:sym typeface="Lato"/>
              </a:rPr>
              <a:t>WIC LOCR Recommendations Document: </a:t>
            </a:r>
            <a:r>
              <a:rPr lang="en" sz="2400">
                <a:solidFill>
                  <a:schemeClr val="lt1"/>
                </a:solidFill>
                <a:latin typeface="Lato"/>
                <a:ea typeface="Lato"/>
                <a:cs typeface="Lato"/>
                <a:sym typeface="Lato"/>
              </a:rPr>
              <a:t>https://beav.es/WICLOCR</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latin typeface="Georgia" panose="02040502050405020303" pitchFamily="18" charset="0"/>
              </a:rPr>
              <a:t>Criteria</a:t>
            </a:r>
            <a:r>
              <a:rPr lang="en" sz="2533" dirty="0">
                <a:latin typeface="Georgia" panose="02040502050405020303" pitchFamily="18" charset="0"/>
              </a:rPr>
              <a:t>: WIC courses will….</a:t>
            </a:r>
            <a:endParaRPr sz="2533" dirty="0">
              <a:latin typeface="Georgia" panose="02040502050405020303" pitchFamily="18" charset="0"/>
            </a:endParaRPr>
          </a:p>
        </p:txBody>
      </p:sp>
      <p:sp>
        <p:nvSpPr>
          <p:cNvPr id="403" name="Google Shape;403;p46"/>
          <p:cNvSpPr txBox="1">
            <a:spLocks noGrp="1"/>
          </p:cNvSpPr>
          <p:nvPr>
            <p:ph type="body" idx="1"/>
          </p:nvPr>
        </p:nvSpPr>
        <p:spPr>
          <a:xfrm>
            <a:off x="415600" y="1427780"/>
            <a:ext cx="5333200" cy="5142800"/>
          </a:xfrm>
          <a:prstGeom prst="rect">
            <a:avLst/>
          </a:prstGeom>
        </p:spPr>
        <p:txBody>
          <a:bodyPr spcFirstLastPara="1" vert="horz" wrap="square" lIns="121900" tIns="121900" rIns="121900" bIns="121900" rtlCol="0" anchor="t" anchorCtr="0">
            <a:noAutofit/>
          </a:bodyPr>
          <a:lstStyle/>
          <a:p>
            <a:pPr marL="0" indent="0">
              <a:buNone/>
            </a:pPr>
            <a:r>
              <a:rPr lang="en" sz="1900" dirty="0">
                <a:latin typeface="Kievit Offc" panose="020B0504030101020102" pitchFamily="34" charset="0"/>
              </a:rPr>
              <a:t>Current WIC</a:t>
            </a:r>
            <a:endParaRPr sz="1900" dirty="0">
              <a:latin typeface="Kievit Offc" panose="020B0504030101020102" pitchFamily="34" charset="0"/>
            </a:endParaRPr>
          </a:p>
          <a:p>
            <a:pPr indent="-427556">
              <a:buSzPts val="1450"/>
              <a:buAutoNum type="arabicPeriod"/>
            </a:pPr>
            <a:r>
              <a:rPr lang="en" sz="1900" dirty="0">
                <a:latin typeface="Kievit Offc" panose="020B0504030101020102" pitchFamily="34" charset="0"/>
              </a:rPr>
              <a:t>Use student writing as a significant approach to learning</a:t>
            </a:r>
            <a:endParaRPr sz="1900" dirty="0">
              <a:latin typeface="Kievit Offc" panose="020B0504030101020102" pitchFamily="34" charset="0"/>
            </a:endParaRPr>
          </a:p>
          <a:p>
            <a:pPr lvl="1" indent="-427556">
              <a:buSzPts val="1450"/>
              <a:buAutoNum type="alphaLcPeriod"/>
            </a:pPr>
            <a:r>
              <a:rPr lang="en" sz="1900" dirty="0">
                <a:latin typeface="Kievit Offc" panose="020B0504030101020102" pitchFamily="34" charset="0"/>
              </a:rPr>
              <a:t>Regular/frequent opportunities to write (both graded and ungraded)</a:t>
            </a:r>
            <a:endParaRPr sz="1900" dirty="0">
              <a:latin typeface="Kievit Offc" panose="020B0504030101020102" pitchFamily="34" charset="0"/>
            </a:endParaRPr>
          </a:p>
          <a:p>
            <a:pPr lvl="1" indent="-427556">
              <a:buSzPts val="1450"/>
              <a:buAutoNum type="alphaLcPeriod"/>
            </a:pPr>
            <a:r>
              <a:rPr lang="en" sz="1900" dirty="0">
                <a:latin typeface="Kievit Offc" panose="020B0504030101020102" pitchFamily="34" charset="0"/>
              </a:rPr>
              <a:t>One paper on controversial question and integration of 1+ source</a:t>
            </a:r>
            <a:endParaRPr sz="1900" dirty="0">
              <a:latin typeface="Kievit Offc" panose="020B0504030101020102" pitchFamily="34" charset="0"/>
            </a:endParaRPr>
          </a:p>
          <a:p>
            <a:pPr lvl="1" indent="-427556">
              <a:buSzPts val="1450"/>
              <a:buAutoNum type="alphaLcPeriod"/>
            </a:pPr>
            <a:r>
              <a:rPr lang="en" sz="1900" dirty="0">
                <a:latin typeface="Kievit Offc" panose="020B0504030101020102" pitchFamily="34" charset="0"/>
              </a:rPr>
              <a:t>5000+ words (2000 should be in polished papers after receiving feedback and criticism)</a:t>
            </a:r>
            <a:endParaRPr sz="1900" dirty="0">
              <a:latin typeface="Kievit Offc" panose="020B0504030101020102" pitchFamily="34" charset="0"/>
            </a:endParaRPr>
          </a:p>
          <a:p>
            <a:pPr lvl="1" indent="-427556">
              <a:buSzPts val="1450"/>
              <a:buAutoNum type="alphaLcPeriod"/>
            </a:pPr>
            <a:r>
              <a:rPr lang="en" sz="1900" dirty="0">
                <a:latin typeface="Kievit Offc" panose="020B0504030101020102" pitchFamily="34" charset="0"/>
              </a:rPr>
              <a:t>Restrict enrollments to </a:t>
            </a:r>
            <a:r>
              <a:rPr lang="en" sz="1900" b="1" dirty="0">
                <a:highlight>
                  <a:srgbClr val="D9D2E9"/>
                </a:highlight>
                <a:latin typeface="Kievit Offc" panose="020B0504030101020102" pitchFamily="34" charset="0"/>
              </a:rPr>
              <a:t>manageable size</a:t>
            </a:r>
            <a:r>
              <a:rPr lang="en" sz="1900" dirty="0">
                <a:latin typeface="Kievit Offc" panose="020B0504030101020102" pitchFamily="34" charset="0"/>
              </a:rPr>
              <a:t> (ideally no more than 20 students)</a:t>
            </a:r>
            <a:endParaRPr sz="1900" dirty="0">
              <a:latin typeface="Kievit Offc" panose="020B0504030101020102" pitchFamily="34" charset="0"/>
            </a:endParaRPr>
          </a:p>
        </p:txBody>
      </p:sp>
      <p:pic>
        <p:nvPicPr>
          <p:cNvPr id="404" name="Google Shape;404;p46"/>
          <p:cNvPicPr preferRelativeResize="0"/>
          <p:nvPr/>
        </p:nvPicPr>
        <p:blipFill>
          <a:blip r:embed="rId3">
            <a:alphaModFix/>
          </a:blip>
          <a:stretch>
            <a:fillRect/>
          </a:stretch>
        </p:blipFill>
        <p:spPr>
          <a:xfrm>
            <a:off x="9259560" y="-4"/>
            <a:ext cx="2932437" cy="1586400"/>
          </a:xfrm>
          <a:prstGeom prst="rect">
            <a:avLst/>
          </a:prstGeom>
          <a:noFill/>
          <a:ln>
            <a:noFill/>
          </a:ln>
        </p:spPr>
      </p:pic>
      <p:sp>
        <p:nvSpPr>
          <p:cNvPr id="5" name="Google Shape;401;p46">
            <a:extLst>
              <a:ext uri="{FF2B5EF4-FFF2-40B4-BE49-F238E27FC236}">
                <a16:creationId xmlns:a16="http://schemas.microsoft.com/office/drawing/2014/main" id="{90F3C4CB-91FD-B902-9099-1719DAEA7DCF}"/>
              </a:ext>
            </a:extLst>
          </p:cNvPr>
          <p:cNvSpPr txBox="1">
            <a:spLocks/>
          </p:cNvSpPr>
          <p:nvPr/>
        </p:nvSpPr>
        <p:spPr>
          <a:xfrm>
            <a:off x="6200690" y="1427779"/>
            <a:ext cx="5676462" cy="57969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1pPr>
            <a:lvl2pPr marL="914400" marR="0" lvl="1"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2pPr>
            <a:lvl3pPr marL="1371600" marR="0" lvl="2"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3pPr>
            <a:lvl4pPr marL="1828800" marR="0" lvl="3"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4pPr>
            <a:lvl5pPr marL="2286000" marR="0" lvl="4"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5pPr>
            <a:lvl6pPr marL="2743200" marR="0" lvl="5"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6pPr>
            <a:lvl7pPr marL="3200400" marR="0" lvl="6"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7pPr>
            <a:lvl8pPr marL="3657600" marR="0" lvl="7"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8pPr>
            <a:lvl9pPr marL="4114800" marR="0" lvl="8"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9pPr>
          </a:lstStyle>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900" b="0" i="0" u="none" strike="noStrike" kern="0" cap="none" spc="0" normalizeH="0" baseline="0" noProof="0" dirty="0">
                <a:ln>
                  <a:noFill/>
                </a:ln>
                <a:solidFill>
                  <a:srgbClr val="1C2026"/>
                </a:solidFill>
                <a:effectLst/>
                <a:uLnTx/>
                <a:uFillTx/>
                <a:latin typeface="Kievit Offc" panose="020B0504030101020102" pitchFamily="34" charset="0"/>
                <a:sym typeface="Lato"/>
              </a:rPr>
              <a:t>Proposed WIC</a:t>
            </a:r>
          </a:p>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7.  	Require </a:t>
            </a:r>
            <a:r>
              <a:rPr kumimoji="0" lang="en-US" sz="1900" b="1" i="0" u="none" strike="noStrike" kern="0" cap="none" spc="0" normalizeH="0" baseline="0" noProof="0" dirty="0">
                <a:ln>
                  <a:noFill/>
                </a:ln>
                <a:solidFill>
                  <a:srgbClr val="000000"/>
                </a:solidFill>
                <a:effectLst/>
                <a:highlight>
                  <a:srgbClr val="D9D2E9"/>
                </a:highlight>
                <a:uLnTx/>
                <a:uFillTx/>
                <a:latin typeface="Kievit Offc" panose="020B0504030101020102" pitchFamily="34" charset="0"/>
                <a:sym typeface="Lato"/>
              </a:rPr>
              <a:t>student-to-instructor ratios of no </a:t>
            </a:r>
            <a:r>
              <a:rPr kumimoji="0" lang="en-US" sz="1900" b="1" i="0" u="none" strike="noStrike" kern="0" cap="none" spc="0" normalizeH="0" baseline="0" noProof="0" dirty="0">
                <a:ln>
                  <a:noFill/>
                </a:ln>
                <a:solidFill>
                  <a:srgbClr val="000000"/>
                </a:solidFill>
                <a:effectLst/>
                <a:uLnTx/>
                <a:uFillTx/>
                <a:latin typeface="Kievit Offc" panose="020B0504030101020102" pitchFamily="34" charset="0"/>
                <a:sym typeface="Lato"/>
              </a:rPr>
              <a:t>	</a:t>
            </a:r>
            <a:r>
              <a:rPr kumimoji="0" lang="en-US" sz="1900" b="1" i="0" u="none" strike="noStrike" kern="0" cap="none" spc="0" normalizeH="0" baseline="0" noProof="0" dirty="0">
                <a:ln>
                  <a:noFill/>
                </a:ln>
                <a:solidFill>
                  <a:srgbClr val="000000"/>
                </a:solidFill>
                <a:effectLst/>
                <a:highlight>
                  <a:srgbClr val="D9D2E9"/>
                </a:highlight>
                <a:uLnTx/>
                <a:uFillTx/>
                <a:latin typeface="Kievit Offc" panose="020B0504030101020102" pitchFamily="34" charset="0"/>
                <a:sym typeface="Lato"/>
              </a:rPr>
              <a:t>more than 25-to-one</a:t>
            </a:r>
            <a:r>
              <a:rPr kumimoji="0" lang="en-US" sz="1900" b="0" i="0" u="none" strike="noStrike" kern="0" cap="none" spc="0" normalizeH="0" baseline="0" noProof="0" dirty="0">
                <a:ln>
                  <a:noFill/>
                </a:ln>
                <a:solidFill>
                  <a:srgbClr val="000000"/>
                </a:solidFill>
                <a:effectLst/>
                <a:highlight>
                  <a:srgbClr val="D9D2E9"/>
                </a:highlight>
                <a:uLnTx/>
                <a:uFillTx/>
                <a:latin typeface="Kievit Offc" panose="020B0504030101020102" pitchFamily="34" charset="0"/>
                <a:sym typeface="Lato"/>
              </a:rPr>
              <a:t>.</a:t>
            </a: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  </a:t>
            </a:r>
          </a:p>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8. 	Graduate students may not be assigned as </a:t>
            </a:r>
          </a:p>
          <a:p>
            <a:pPr marL="0" marR="0" lvl="0" indent="45720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	instructors-of-record for WIC courses. </a:t>
            </a:r>
          </a:p>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9.  	Require new-to-WIC faculty to participate in </a:t>
            </a:r>
          </a:p>
          <a:p>
            <a:pPr marL="0" marR="0" lvl="0" indent="45720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	university-approved WIC training (or its 	equivalent).  </a:t>
            </a:r>
          </a:p>
          <a:p>
            <a:pPr marL="914400" marR="0" lvl="0" indent="-317500" algn="l" defTabSz="914400" rtl="0" eaLnBrk="1" fontAlgn="auto" latinLnBrk="0" hangingPunct="1">
              <a:lnSpc>
                <a:spcPct val="115000"/>
              </a:lnSpc>
              <a:spcBef>
                <a:spcPts val="0"/>
              </a:spcBef>
              <a:spcAft>
                <a:spcPts val="0"/>
              </a:spcAft>
              <a:buClr>
                <a:srgbClr val="000000"/>
              </a:buClr>
              <a:buSzPts val="1400"/>
              <a:buFont typeface="Arial"/>
              <a:buAutoNum type="alphaLcPeriod" startAt="2"/>
              <a:tabLst/>
              <a:defRPr/>
            </a:pP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Instructors must have ongoing university-approved training and continuing education to remain certified in WIC at least once every three years. </a:t>
            </a:r>
          </a:p>
          <a:p>
            <a:pPr marL="914400" marR="0" lvl="0" indent="-317500" algn="l" defTabSz="914400" rtl="0" eaLnBrk="1" fontAlgn="auto" latinLnBrk="0" hangingPunct="1">
              <a:lnSpc>
                <a:spcPct val="115000"/>
              </a:lnSpc>
              <a:spcBef>
                <a:spcPts val="0"/>
              </a:spcBef>
              <a:spcAft>
                <a:spcPts val="0"/>
              </a:spcAft>
              <a:buClr>
                <a:srgbClr val="000000"/>
              </a:buClr>
              <a:buSzPts val="1400"/>
              <a:buFont typeface="Arial"/>
              <a:buAutoNum type="alphaLcPeriod" startAt="2"/>
              <a:tabLst/>
              <a:defRPr/>
            </a:pPr>
            <a:r>
              <a:rPr kumimoji="0" lang="en-US" sz="1900" b="0" i="0" u="none" strike="noStrike" kern="0" cap="none" spc="0" normalizeH="0" baseline="0" noProof="0" dirty="0">
                <a:ln>
                  <a:noFill/>
                </a:ln>
                <a:solidFill>
                  <a:srgbClr val="000000"/>
                </a:solidFill>
                <a:effectLst/>
                <a:uLnTx/>
                <a:uFillTx/>
                <a:latin typeface="Kievit Offc" panose="020B0504030101020102" pitchFamily="34" charset="0"/>
                <a:sym typeface="Lato"/>
              </a:rPr>
              <a:t>GTAs who are providing feedback on student writing must also go through university-approved training. </a:t>
            </a:r>
          </a:p>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endParaRPr kumimoji="0" lang="en-US" sz="1800" b="0" i="0" u="none" strike="noStrike" kern="0" cap="none" spc="0" normalizeH="0" baseline="0" noProof="0" dirty="0">
              <a:ln>
                <a:noFill/>
              </a:ln>
              <a:solidFill>
                <a:srgbClr val="1C2026"/>
              </a:solidFill>
              <a:effectLst/>
              <a:uLnTx/>
              <a:uFillTx/>
              <a:latin typeface="Kievit Offc" panose="020B0504030101020102" pitchFamily="34" charset="0"/>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0" name="Google Shape;410;p4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latin typeface="Georgia" panose="02040502050405020303" pitchFamily="18" charset="0"/>
              </a:rPr>
              <a:t>Criteria</a:t>
            </a:r>
            <a:r>
              <a:rPr lang="en" sz="2533" dirty="0">
                <a:latin typeface="Georgia" panose="02040502050405020303" pitchFamily="18" charset="0"/>
              </a:rPr>
              <a:t>: WIC courses will….</a:t>
            </a:r>
            <a:endParaRPr sz="2533" dirty="0">
              <a:latin typeface="Georgia" panose="02040502050405020303" pitchFamily="18" charset="0"/>
            </a:endParaRPr>
          </a:p>
        </p:txBody>
      </p:sp>
      <p:pic>
        <p:nvPicPr>
          <p:cNvPr id="412" name="Google Shape;412;p47"/>
          <p:cNvPicPr preferRelativeResize="0"/>
          <p:nvPr/>
        </p:nvPicPr>
        <p:blipFill>
          <a:blip r:embed="rId3">
            <a:alphaModFix/>
          </a:blip>
          <a:stretch>
            <a:fillRect/>
          </a:stretch>
        </p:blipFill>
        <p:spPr>
          <a:xfrm>
            <a:off x="9259560" y="-4"/>
            <a:ext cx="2932437" cy="1586400"/>
          </a:xfrm>
          <a:prstGeom prst="rect">
            <a:avLst/>
          </a:prstGeom>
          <a:noFill/>
          <a:ln>
            <a:noFill/>
          </a:ln>
        </p:spPr>
      </p:pic>
      <p:sp>
        <p:nvSpPr>
          <p:cNvPr id="8" name="Google Shape;409;p47">
            <a:extLst>
              <a:ext uri="{FF2B5EF4-FFF2-40B4-BE49-F238E27FC236}">
                <a16:creationId xmlns:a16="http://schemas.microsoft.com/office/drawing/2014/main" id="{62CA6A90-CD75-BE9E-344D-0F1B927501B3}"/>
              </a:ext>
            </a:extLst>
          </p:cNvPr>
          <p:cNvSpPr txBox="1">
            <a:spLocks/>
          </p:cNvSpPr>
          <p:nvPr/>
        </p:nvSpPr>
        <p:spPr>
          <a:xfrm>
            <a:off x="6234141" y="1355722"/>
            <a:ext cx="5040110" cy="5376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1pPr>
            <a:lvl2pPr marL="914400" marR="0" lvl="1"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2pPr>
            <a:lvl3pPr marL="1371600" marR="0" lvl="2"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3pPr>
            <a:lvl4pPr marL="1828800" marR="0" lvl="3"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4pPr>
            <a:lvl5pPr marL="2286000" marR="0" lvl="4"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5pPr>
            <a:lvl6pPr marL="2743200" marR="0" lvl="5"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6pPr>
            <a:lvl7pPr marL="3200400" marR="0" lvl="6"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7pPr>
            <a:lvl8pPr marL="3657600" marR="0" lvl="7"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8pPr>
            <a:lvl9pPr marL="4114800" marR="0" lvl="8"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9pPr>
          </a:lstStyle>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1C2026"/>
                </a:solidFill>
                <a:effectLst/>
                <a:uLnTx/>
                <a:uFillTx/>
                <a:latin typeface="Kievit Offc" panose="020B0504030101020102" pitchFamily="34" charset="0"/>
                <a:sym typeface="Lato"/>
              </a:rPr>
              <a:t>Proposed WIC</a:t>
            </a: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 </a:t>
            </a:r>
          </a:p>
          <a:p>
            <a:pPr marL="45720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4. 	Require students to produce original </a:t>
            </a:r>
          </a:p>
          <a:p>
            <a:pPr marL="457200" marR="0" lvl="0" indent="45720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written work, totaling at least 4000 </a:t>
            </a:r>
          </a:p>
          <a:p>
            <a:pPr marL="457200" marR="0" lvl="0" indent="45720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words.</a:t>
            </a:r>
          </a:p>
          <a:p>
            <a:pPr marL="45720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	c. At least </a:t>
            </a:r>
            <a:r>
              <a:rPr kumimoji="0" lang="en-US" sz="1600" b="1" i="0" u="none" strike="noStrike" kern="0" cap="none" spc="0" normalizeH="0" baseline="0" noProof="0" dirty="0">
                <a:ln>
                  <a:noFill/>
                </a:ln>
                <a:solidFill>
                  <a:srgbClr val="000000"/>
                </a:solidFill>
                <a:effectLst/>
                <a:highlight>
                  <a:srgbClr val="CFE2F3"/>
                </a:highlight>
                <a:uLnTx/>
                <a:uFillTx/>
                <a:latin typeface="Kievit Offc" panose="020B0504030101020102" pitchFamily="34" charset="0"/>
                <a:sym typeface="Lato"/>
              </a:rPr>
              <a:t>35% of students’ grades in </a:t>
            </a:r>
            <a:r>
              <a:rPr kumimoji="0" lang="en-US" sz="1600" b="1" i="0" u="none" strike="noStrike" kern="0" cap="none" spc="0" normalizeH="0" baseline="0" noProof="0" dirty="0">
                <a:ln>
                  <a:noFill/>
                </a:ln>
                <a:solidFill>
                  <a:srgbClr val="000000"/>
                </a:solidFill>
                <a:effectLst/>
                <a:uLnTx/>
                <a:uFillTx/>
                <a:latin typeface="Kievit Offc" panose="020B0504030101020102" pitchFamily="34" charset="0"/>
                <a:sym typeface="Lato"/>
              </a:rPr>
              <a:t>	</a:t>
            </a:r>
            <a:r>
              <a:rPr kumimoji="0" lang="en-US" sz="1600" b="1" i="0" u="none" strike="noStrike" kern="0" cap="none" spc="0" normalizeH="0" baseline="0" noProof="0" dirty="0">
                <a:ln>
                  <a:noFill/>
                </a:ln>
                <a:solidFill>
                  <a:srgbClr val="000000"/>
                </a:solidFill>
                <a:effectLst/>
                <a:highlight>
                  <a:srgbClr val="CFE2F3"/>
                </a:highlight>
                <a:uLnTx/>
                <a:uFillTx/>
                <a:latin typeface="Kievit Offc" panose="020B0504030101020102" pitchFamily="34" charset="0"/>
                <a:sym typeface="Lato"/>
              </a:rPr>
              <a:t>WIC courses should come from </a:t>
            </a:r>
            <a:r>
              <a:rPr kumimoji="0" lang="en-US" sz="1600" b="1" i="0" u="none" strike="noStrike" kern="0" cap="none" spc="0" normalizeH="0" baseline="0" noProof="0" dirty="0">
                <a:ln>
                  <a:noFill/>
                </a:ln>
                <a:solidFill>
                  <a:srgbClr val="000000"/>
                </a:solidFill>
                <a:effectLst/>
                <a:uLnTx/>
                <a:uFillTx/>
                <a:latin typeface="Kievit Offc" panose="020B0504030101020102" pitchFamily="34" charset="0"/>
                <a:sym typeface="Lato"/>
              </a:rPr>
              <a:t>	</a:t>
            </a:r>
            <a:r>
              <a:rPr kumimoji="0" lang="en-US" sz="1600" b="1" i="0" u="none" strike="noStrike" kern="0" cap="none" spc="0" normalizeH="0" baseline="0" noProof="0" dirty="0">
                <a:ln>
                  <a:noFill/>
                </a:ln>
                <a:solidFill>
                  <a:srgbClr val="000000"/>
                </a:solidFill>
                <a:effectLst/>
                <a:highlight>
                  <a:srgbClr val="CFE2F3"/>
                </a:highlight>
                <a:uLnTx/>
                <a:uFillTx/>
                <a:latin typeface="Kievit Offc" panose="020B0504030101020102" pitchFamily="34" charset="0"/>
                <a:sym typeface="Lato"/>
              </a:rPr>
              <a:t>writing assignments</a:t>
            </a: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 (both low stakes and 	formal).  </a:t>
            </a:r>
          </a:p>
          <a:p>
            <a:pPr marL="45720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6. 	</a:t>
            </a:r>
            <a:r>
              <a:rPr kumimoji="0" lang="en-US" sz="1600" b="0" i="0" u="none" strike="noStrike" kern="0" cap="none" spc="0" normalizeH="0" baseline="0" noProof="0" dirty="0">
                <a:ln>
                  <a:noFill/>
                </a:ln>
                <a:solidFill>
                  <a:srgbClr val="000000"/>
                </a:solidFill>
                <a:effectLst/>
                <a:highlight>
                  <a:srgbClr val="FFE599"/>
                </a:highlight>
                <a:uLnTx/>
                <a:uFillTx/>
                <a:latin typeface="Kievit Offc" panose="020B0504030101020102" pitchFamily="34" charset="0"/>
                <a:sym typeface="Lato"/>
              </a:rPr>
              <a:t>Include assessment of individually written</a:t>
            </a:r>
          </a:p>
          <a:p>
            <a:pPr marL="457200" marR="0" lvl="0" indent="45720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000000"/>
                </a:solidFill>
                <a:effectLst/>
                <a:highlight>
                  <a:srgbClr val="FFE599"/>
                </a:highlight>
                <a:uLnTx/>
                <a:uFillTx/>
                <a:latin typeface="Kievit Offc" panose="020B0504030101020102" pitchFamily="34" charset="0"/>
                <a:sym typeface="Lato"/>
              </a:rPr>
              <a:t> work which has been revised after </a:t>
            </a:r>
          </a:p>
          <a:p>
            <a:pPr marL="91440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000000"/>
                </a:solidFill>
                <a:effectLst/>
                <a:highlight>
                  <a:srgbClr val="FFE599"/>
                </a:highlight>
                <a:uLnTx/>
                <a:uFillTx/>
                <a:latin typeface="Kievit Offc" panose="020B0504030101020102" pitchFamily="34" charset="0"/>
                <a:sym typeface="Lato"/>
              </a:rPr>
              <a:t>feedback</a:t>
            </a: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 </a:t>
            </a:r>
            <a:r>
              <a:rPr kumimoji="0" lang="en-US" sz="1600" b="1" i="0" u="none" strike="noStrike" kern="0" cap="none" spc="0" normalizeH="0" baseline="0" noProof="0" dirty="0">
                <a:ln>
                  <a:noFill/>
                </a:ln>
                <a:solidFill>
                  <a:srgbClr val="000000"/>
                </a:solidFill>
                <a:effectLst/>
                <a:highlight>
                  <a:srgbClr val="F4CCCC"/>
                </a:highlight>
                <a:uLnTx/>
                <a:uFillTx/>
                <a:latin typeface="Kievit Offc" panose="020B0504030101020102" pitchFamily="34" charset="0"/>
                <a:sym typeface="Lato"/>
              </a:rPr>
              <a:t>Collaborative projects written by student teams may be used to partially meet WIC  requirements</a:t>
            </a:r>
            <a:r>
              <a:rPr kumimoji="0" lang="en-US" sz="1600" b="0" i="0" u="none" strike="noStrike" kern="0" cap="none" spc="0" normalizeH="0" baseline="0" noProof="0" dirty="0">
                <a:ln>
                  <a:noFill/>
                </a:ln>
                <a:solidFill>
                  <a:srgbClr val="000000"/>
                </a:solidFill>
                <a:effectLst/>
                <a:uLnTx/>
                <a:uFillTx/>
                <a:latin typeface="Kievit Offc" panose="020B0504030101020102" pitchFamily="34" charset="0"/>
                <a:sym typeface="Lato"/>
              </a:rPr>
              <a:t> but may not comprise the entirety of assessment. </a:t>
            </a:r>
          </a:p>
          <a:p>
            <a:pPr marL="45720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endParaRPr kumimoji="0" lang="en-US" sz="1400" b="0" i="0" u="none" strike="noStrike" kern="0" cap="none" spc="0" normalizeH="0" baseline="0" noProof="0" dirty="0">
              <a:ln>
                <a:noFill/>
              </a:ln>
              <a:solidFill>
                <a:srgbClr val="000000"/>
              </a:solidFill>
              <a:effectLst/>
              <a:uLnTx/>
              <a:uFillTx/>
              <a:latin typeface="Lato"/>
              <a:ea typeface="Lato"/>
              <a:cs typeface="Lato"/>
              <a:sym typeface="Lato"/>
            </a:endParaRPr>
          </a:p>
          <a:p>
            <a:pPr marL="91440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endParaRPr kumimoji="0" lang="en-US" sz="1200" b="0" i="0" u="none" strike="noStrike" kern="0" cap="none" spc="0" normalizeH="0" baseline="0" noProof="0" dirty="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endParaRPr kumimoji="0" lang="en-US" sz="1400" b="0" i="0" u="none" strike="noStrike" kern="0" cap="none" spc="0" normalizeH="0" baseline="0" noProof="0" dirty="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endParaRPr kumimoji="0" lang="en-US" sz="1600" b="0" i="0" u="none" strike="noStrike" kern="0" cap="none" spc="0" normalizeH="0" baseline="0" noProof="0" dirty="0">
              <a:ln>
                <a:noFill/>
              </a:ln>
              <a:solidFill>
                <a:srgbClr val="1C2026"/>
              </a:solidFill>
              <a:effectLst/>
              <a:uLnTx/>
              <a:uFillTx/>
              <a:latin typeface="Lato"/>
              <a:ea typeface="Lato"/>
              <a:cs typeface="Lato"/>
              <a:sym typeface="Lato"/>
            </a:endParaRPr>
          </a:p>
        </p:txBody>
      </p:sp>
      <p:sp>
        <p:nvSpPr>
          <p:cNvPr id="9" name="Google Shape;411;p47">
            <a:extLst>
              <a:ext uri="{FF2B5EF4-FFF2-40B4-BE49-F238E27FC236}">
                <a16:creationId xmlns:a16="http://schemas.microsoft.com/office/drawing/2014/main" id="{57AE87EA-4F43-434F-3080-7AD39C80C4E0}"/>
              </a:ext>
            </a:extLst>
          </p:cNvPr>
          <p:cNvSpPr txBox="1">
            <a:spLocks/>
          </p:cNvSpPr>
          <p:nvPr/>
        </p:nvSpPr>
        <p:spPr>
          <a:xfrm>
            <a:off x="673441" y="1355722"/>
            <a:ext cx="4748656" cy="52761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1pPr>
            <a:lvl2pPr marL="914400" marR="0" lvl="1"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2pPr>
            <a:lvl3pPr marL="1371600" marR="0" lvl="2"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3pPr>
            <a:lvl4pPr marL="1828800" marR="0" lvl="3"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4pPr>
            <a:lvl5pPr marL="2286000" marR="0" lvl="4"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5pPr>
            <a:lvl6pPr marL="2743200" marR="0" lvl="5"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6pPr>
            <a:lvl7pPr marL="3200400" marR="0" lvl="6"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7pPr>
            <a:lvl8pPr marL="3657600" marR="0" lvl="7"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8pPr>
            <a:lvl9pPr marL="4114800" marR="0" lvl="8" indent="-304800" algn="l" rtl="0">
              <a:lnSpc>
                <a:spcPct val="115000"/>
              </a:lnSpc>
              <a:spcBef>
                <a:spcPts val="0"/>
              </a:spcBef>
              <a:spcAft>
                <a:spcPts val="0"/>
              </a:spcAft>
              <a:buClr>
                <a:schemeClr val="lt1"/>
              </a:buClr>
              <a:buSzPts val="1200"/>
              <a:buFont typeface="Lato"/>
              <a:buChar char="■"/>
              <a:defRPr sz="1200" b="0" i="0" u="none" strike="noStrike" cap="none">
                <a:solidFill>
                  <a:schemeClr val="lt1"/>
                </a:solidFill>
                <a:latin typeface="Lato"/>
                <a:ea typeface="Lato"/>
                <a:cs typeface="Lato"/>
                <a:sym typeface="Lato"/>
              </a:defRPr>
            </a:lvl9pPr>
          </a:lstStyle>
          <a:p>
            <a:pPr marL="0" marR="0" lvl="0" indent="0" algn="l" defTabSz="914400" rtl="0" eaLnBrk="1" fontAlgn="auto" latinLnBrk="0" hangingPunct="1">
              <a:lnSpc>
                <a:spcPct val="115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1C2026"/>
                </a:solidFill>
                <a:effectLst/>
                <a:uLnTx/>
                <a:uFillTx/>
                <a:latin typeface="Lato"/>
                <a:ea typeface="Lato"/>
                <a:cs typeface="Lato"/>
                <a:sym typeface="Lato"/>
              </a:rPr>
              <a:t>Current WIC</a:t>
            </a:r>
          </a:p>
          <a:p>
            <a:pPr marL="0" marR="0" lvl="0" indent="0" algn="l" defTabSz="914400" rtl="0" eaLnBrk="1" fontAlgn="auto" latinLnBrk="0" hangingPunct="1">
              <a:lnSpc>
                <a:spcPct val="100000"/>
              </a:lnSpc>
              <a:spcBef>
                <a:spcPts val="0"/>
              </a:spcBef>
              <a:spcAft>
                <a:spcPts val="0"/>
              </a:spcAft>
              <a:buClr>
                <a:srgbClr val="1C2026"/>
              </a:buClr>
              <a:buSzPts val="1400"/>
              <a:buFont typeface="Lato"/>
              <a:buNone/>
              <a:tabLst/>
              <a:defRPr/>
            </a:pPr>
            <a:r>
              <a:rPr kumimoji="0" lang="en-US" sz="1600" b="0" i="0" u="none" strike="noStrike" kern="0" cap="none" spc="0" normalizeH="0" baseline="0" noProof="0" dirty="0">
                <a:ln>
                  <a:noFill/>
                </a:ln>
                <a:solidFill>
                  <a:srgbClr val="1C2026"/>
                </a:solidFill>
                <a:effectLst/>
                <a:uLnTx/>
                <a:uFillTx/>
                <a:latin typeface="Lato"/>
                <a:ea typeface="Lato"/>
                <a:cs typeface="Lato"/>
                <a:sym typeface="Lato"/>
              </a:rPr>
              <a:t>  2. 	base a significant part of the grade 	on evaluation of writing.</a:t>
            </a:r>
          </a:p>
          <a:p>
            <a:pPr marL="914400" marR="0" lvl="1" indent="-320675" algn="l" defTabSz="914400" rtl="0" eaLnBrk="1" fontAlgn="auto" latinLnBrk="0" hangingPunct="1">
              <a:lnSpc>
                <a:spcPct val="115000"/>
              </a:lnSpc>
              <a:spcBef>
                <a:spcPts val="1200"/>
              </a:spcBef>
              <a:spcAft>
                <a:spcPts val="0"/>
              </a:spcAft>
              <a:buClr>
                <a:srgbClr val="1C2026"/>
              </a:buClr>
              <a:buSzPts val="1450"/>
              <a:buFont typeface="Lato"/>
              <a:buAutoNum type="alphaLcPeriod"/>
              <a:tabLst/>
              <a:defRPr/>
            </a:pPr>
            <a:r>
              <a:rPr kumimoji="0" lang="en-US" sz="1600" b="1" i="0" u="none" strike="noStrike" kern="0" cap="none" spc="0" normalizeH="0" baseline="0" noProof="0" dirty="0">
                <a:ln>
                  <a:noFill/>
                </a:ln>
                <a:solidFill>
                  <a:srgbClr val="1C2026"/>
                </a:solidFill>
                <a:effectLst/>
                <a:highlight>
                  <a:srgbClr val="CFE2F3"/>
                </a:highlight>
                <a:uLnTx/>
                <a:uFillTx/>
                <a:latin typeface="Lato"/>
                <a:ea typeface="Lato"/>
                <a:cs typeface="Lato"/>
                <a:sym typeface="Lato"/>
              </a:rPr>
              <a:t>Papers at least 30% of the overall grade</a:t>
            </a:r>
            <a:r>
              <a:rPr kumimoji="0" lang="en-US" sz="1600" b="0" i="0" u="none" strike="noStrike" kern="0" cap="none" spc="0" normalizeH="0" baseline="0" noProof="0" dirty="0">
                <a:ln>
                  <a:noFill/>
                </a:ln>
                <a:solidFill>
                  <a:srgbClr val="1C2026"/>
                </a:solidFill>
                <a:effectLst/>
                <a:uLnTx/>
                <a:uFillTx/>
                <a:latin typeface="Lato"/>
                <a:ea typeface="Lato"/>
                <a:cs typeface="Lato"/>
                <a:sym typeface="Lato"/>
              </a:rPr>
              <a:t>; 25% based on </a:t>
            </a:r>
            <a:r>
              <a:rPr kumimoji="0" lang="en-US" sz="1600" b="1" i="0" u="none" strike="noStrike" kern="0" cap="none" spc="0" normalizeH="0" baseline="0" noProof="0" dirty="0">
                <a:ln>
                  <a:noFill/>
                </a:ln>
                <a:solidFill>
                  <a:srgbClr val="1C2026"/>
                </a:solidFill>
                <a:effectLst/>
                <a:highlight>
                  <a:srgbClr val="FFE599"/>
                </a:highlight>
                <a:uLnTx/>
                <a:uFillTx/>
                <a:latin typeface="Lato"/>
                <a:ea typeface="Lato"/>
                <a:cs typeface="Lato"/>
                <a:sym typeface="Lato"/>
              </a:rPr>
              <a:t>individually written papers.</a:t>
            </a:r>
          </a:p>
          <a:p>
            <a:pPr marL="914400" marR="0" lvl="1" indent="-320675" algn="l" defTabSz="914400" rtl="0" eaLnBrk="1" fontAlgn="auto" latinLnBrk="0" hangingPunct="1">
              <a:lnSpc>
                <a:spcPct val="115000"/>
              </a:lnSpc>
              <a:spcBef>
                <a:spcPts val="0"/>
              </a:spcBef>
              <a:spcAft>
                <a:spcPts val="0"/>
              </a:spcAft>
              <a:buClr>
                <a:srgbClr val="1C2026"/>
              </a:buClr>
              <a:buSzPts val="1450"/>
              <a:buFont typeface="Lato"/>
              <a:buAutoNum type="alphaLcPeriod"/>
              <a:tabLst/>
              <a:defRPr/>
            </a:pPr>
            <a:r>
              <a:rPr kumimoji="0" lang="en-US" sz="1600" b="1" i="0" u="none" strike="noStrike" kern="0" cap="none" spc="0" normalizeH="0" baseline="0" noProof="0" dirty="0">
                <a:ln>
                  <a:noFill/>
                </a:ln>
                <a:solidFill>
                  <a:srgbClr val="1C2026"/>
                </a:solidFill>
                <a:effectLst/>
                <a:highlight>
                  <a:srgbClr val="F4CCCC"/>
                </a:highlight>
                <a:uLnTx/>
                <a:uFillTx/>
                <a:latin typeface="Lato"/>
                <a:ea typeface="Lato"/>
                <a:cs typeface="Lato"/>
                <a:sym typeface="Lato"/>
              </a:rPr>
              <a:t>Collaborative projects are “appropriate</a:t>
            </a:r>
            <a:r>
              <a:rPr kumimoji="0" lang="en-US" sz="1600" b="0" i="0" u="none" strike="noStrike" kern="0" cap="none" spc="0" normalizeH="0" baseline="0" noProof="0" dirty="0">
                <a:ln>
                  <a:noFill/>
                </a:ln>
                <a:solidFill>
                  <a:srgbClr val="1C2026"/>
                </a:solidFill>
                <a:effectLst/>
                <a:uLnTx/>
                <a:uFillTx/>
                <a:latin typeface="Lato"/>
                <a:ea typeface="Lato"/>
                <a:cs typeface="Lato"/>
                <a:sym typeface="Lato"/>
              </a:rPr>
              <a:t>” but individual papers must be a significant portion of the grade.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latin typeface="Georgia" panose="02040502050405020303" pitchFamily="18" charset="0"/>
              </a:rPr>
              <a:t>Other Proposed Criteria</a:t>
            </a:r>
            <a:r>
              <a:rPr lang="en" sz="2533" dirty="0">
                <a:latin typeface="Georgia" panose="02040502050405020303" pitchFamily="18" charset="0"/>
              </a:rPr>
              <a:t>: WIC courses will….</a:t>
            </a:r>
            <a:endParaRPr sz="2533" dirty="0">
              <a:latin typeface="Georgia" panose="02040502050405020303" pitchFamily="18" charset="0"/>
            </a:endParaRPr>
          </a:p>
        </p:txBody>
      </p:sp>
      <p:pic>
        <p:nvPicPr>
          <p:cNvPr id="419" name="Google Shape;419;p48"/>
          <p:cNvPicPr preferRelativeResize="0"/>
          <p:nvPr/>
        </p:nvPicPr>
        <p:blipFill rotWithShape="1">
          <a:blip r:embed="rId3">
            <a:alphaModFix/>
          </a:blip>
          <a:srcRect t="14318"/>
          <a:stretch/>
        </p:blipFill>
        <p:spPr>
          <a:xfrm>
            <a:off x="8907034" y="0"/>
            <a:ext cx="3284967" cy="1586403"/>
          </a:xfrm>
          <a:prstGeom prst="rect">
            <a:avLst/>
          </a:prstGeom>
          <a:noFill/>
          <a:ln>
            <a:noFill/>
          </a:ln>
        </p:spPr>
      </p:pic>
      <p:sp>
        <p:nvSpPr>
          <p:cNvPr id="420" name="Google Shape;420;p48"/>
          <p:cNvSpPr txBox="1"/>
          <p:nvPr/>
        </p:nvSpPr>
        <p:spPr>
          <a:xfrm>
            <a:off x="8107600" y="5948533"/>
            <a:ext cx="4000000" cy="861734"/>
          </a:xfrm>
          <a:prstGeom prst="rect">
            <a:avLst/>
          </a:prstGeom>
          <a:noFill/>
          <a:ln>
            <a:noFill/>
          </a:ln>
        </p:spPr>
        <p:txBody>
          <a:bodyPr spcFirstLastPara="1" wrap="square" lIns="121900" tIns="121900" rIns="121900" bIns="121900" anchor="t" anchorCtr="0">
            <a:spAutoFit/>
          </a:bodyPr>
          <a:lstStyle/>
          <a:p>
            <a:r>
              <a:rPr lang="en" sz="1600" dirty="0">
                <a:latin typeface="Lato"/>
                <a:ea typeface="Lato"/>
                <a:cs typeface="Lato"/>
                <a:sym typeface="Lato"/>
              </a:rPr>
              <a:t>WIC LOCR Recommendations Document: </a:t>
            </a:r>
            <a:r>
              <a:rPr lang="en" sz="2400" dirty="0">
                <a:latin typeface="Lato"/>
                <a:ea typeface="Lato"/>
                <a:cs typeface="Lato"/>
                <a:sym typeface="Lato"/>
              </a:rPr>
              <a:t>https://beav.es/WICLOCR</a:t>
            </a:r>
            <a:endParaRPr sz="2400" dirty="0"/>
          </a:p>
        </p:txBody>
      </p:sp>
      <p:sp>
        <p:nvSpPr>
          <p:cNvPr id="5" name="Google Shape;418;p48">
            <a:extLst>
              <a:ext uri="{FF2B5EF4-FFF2-40B4-BE49-F238E27FC236}">
                <a16:creationId xmlns:a16="http://schemas.microsoft.com/office/drawing/2014/main" id="{BE826CFB-C618-CCC9-321E-F571F192B9B4}"/>
              </a:ext>
            </a:extLst>
          </p:cNvPr>
          <p:cNvSpPr txBox="1">
            <a:spLocks noGrp="1"/>
          </p:cNvSpPr>
          <p:nvPr>
            <p:ph type="body" idx="1"/>
          </p:nvPr>
        </p:nvSpPr>
        <p:spPr>
          <a:xfrm>
            <a:off x="588404" y="1720799"/>
            <a:ext cx="11519196" cy="42981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0000"/>
                </a:solidFill>
                <a:latin typeface="Kievit Offc" panose="020B0504030101020102" pitchFamily="34" charset="0"/>
              </a:rPr>
              <a:t>10. 	Include assignments and/or discussion that address </a:t>
            </a:r>
            <a:r>
              <a:rPr lang="en" sz="2000" b="1" dirty="0">
                <a:solidFill>
                  <a:srgbClr val="000000"/>
                </a:solidFill>
                <a:highlight>
                  <a:srgbClr val="B6D7A8"/>
                </a:highlight>
                <a:latin typeface="Kievit Offc" panose="020B0504030101020102" pitchFamily="34" charset="0"/>
              </a:rPr>
              <a:t>at least two distinct audiences</a:t>
            </a:r>
            <a:r>
              <a:rPr lang="en" sz="2000" dirty="0">
                <a:solidFill>
                  <a:srgbClr val="000000"/>
                </a:solidFill>
                <a:highlight>
                  <a:srgbClr val="B6D7A8"/>
                </a:highlight>
                <a:latin typeface="Kievit Offc" panose="020B0504030101020102" pitchFamily="34" charset="0"/>
              </a:rPr>
              <a:t> using </a:t>
            </a:r>
            <a:r>
              <a:rPr lang="en" sz="2000" b="1" dirty="0">
                <a:solidFill>
                  <a:srgbClr val="000000"/>
                </a:solidFill>
                <a:highlight>
                  <a:srgbClr val="B6D7A8"/>
                </a:highlight>
                <a:latin typeface="Kievit Offc" panose="020B0504030101020102" pitchFamily="34" charset="0"/>
              </a:rPr>
              <a:t>at </a:t>
            </a:r>
            <a:r>
              <a:rPr lang="en" sz="2000" b="1" dirty="0">
                <a:highlight>
                  <a:srgbClr val="B6D7A8"/>
                </a:highlight>
                <a:latin typeface="Kievit Offc" panose="020B0504030101020102" pitchFamily="34" charset="0"/>
              </a:rPr>
              <a:t> </a:t>
            </a:r>
            <a:r>
              <a:rPr lang="en" sz="2000" b="1" dirty="0">
                <a:solidFill>
                  <a:srgbClr val="000000"/>
                </a:solidFill>
                <a:highlight>
                  <a:srgbClr val="B6D7A8"/>
                </a:highlight>
                <a:latin typeface="Kievit Offc" panose="020B0504030101020102" pitchFamily="34" charset="0"/>
              </a:rPr>
              <a:t>least </a:t>
            </a:r>
            <a:r>
              <a:rPr lang="en" sz="2000" b="1" dirty="0">
                <a:solidFill>
                  <a:srgbClr val="000000"/>
                </a:solidFill>
                <a:latin typeface="Kievit Offc" panose="020B0504030101020102" pitchFamily="34" charset="0"/>
              </a:rPr>
              <a:t>	</a:t>
            </a:r>
            <a:r>
              <a:rPr lang="en" sz="2000" b="1" dirty="0">
                <a:solidFill>
                  <a:srgbClr val="000000"/>
                </a:solidFill>
                <a:highlight>
                  <a:srgbClr val="B6D7A8"/>
                </a:highlight>
                <a:latin typeface="Kievit Offc" panose="020B0504030101020102" pitchFamily="34" charset="0"/>
              </a:rPr>
              <a:t>two types</a:t>
            </a:r>
            <a:r>
              <a:rPr lang="en" sz="2000" dirty="0">
                <a:solidFill>
                  <a:srgbClr val="000000"/>
                </a:solidFill>
                <a:latin typeface="Kievit Offc" panose="020B0504030101020102" pitchFamily="34" charset="0"/>
              </a:rPr>
              <a:t> of writing (only one of which must be a formal assignment).  </a:t>
            </a:r>
            <a:endParaRPr sz="2000" dirty="0">
              <a:solidFill>
                <a:srgbClr val="000000"/>
              </a:solidFill>
              <a:latin typeface="Kievit Offc" panose="020B0504030101020102" pitchFamily="34" charset="0"/>
            </a:endParaRPr>
          </a:p>
          <a:p>
            <a:pPr marL="1143000" lvl="0" indent="-317500" algn="l" rtl="0">
              <a:spcBef>
                <a:spcPts val="0"/>
              </a:spcBef>
              <a:spcAft>
                <a:spcPts val="0"/>
              </a:spcAft>
              <a:buClr>
                <a:srgbClr val="000000"/>
              </a:buClr>
              <a:buSzPct val="90000"/>
              <a:buFont typeface="Lato"/>
              <a:buAutoNum type="alphaLcPeriod"/>
            </a:pPr>
            <a:r>
              <a:rPr lang="en" sz="2000" dirty="0">
                <a:solidFill>
                  <a:srgbClr val="000000"/>
                </a:solidFill>
                <a:latin typeface="Kievit Offc" panose="020B0504030101020102" pitchFamily="34" charset="0"/>
              </a:rPr>
              <a:t>Classroom discussion and/or assignments will include review of what writing looks like in the discipline, with </a:t>
            </a:r>
            <a:r>
              <a:rPr lang="en" sz="2000" b="1" dirty="0">
                <a:solidFill>
                  <a:srgbClr val="000000"/>
                </a:solidFill>
                <a:highlight>
                  <a:srgbClr val="B6D7A8"/>
                </a:highlight>
                <a:latin typeface="Kievit Offc" panose="020B0504030101020102" pitchFamily="34" charset="0"/>
              </a:rPr>
              <a:t>provided examples</a:t>
            </a:r>
            <a:r>
              <a:rPr lang="en" sz="2000" dirty="0">
                <a:solidFill>
                  <a:srgbClr val="000000"/>
                </a:solidFill>
                <a:highlight>
                  <a:srgbClr val="B6D7A8"/>
                </a:highlight>
                <a:latin typeface="Kievit Offc" panose="020B0504030101020102" pitchFamily="34" charset="0"/>
              </a:rPr>
              <a:t>.</a:t>
            </a:r>
            <a:r>
              <a:rPr lang="en" sz="2000" dirty="0">
                <a:solidFill>
                  <a:srgbClr val="000000"/>
                </a:solidFill>
                <a:latin typeface="Kievit Offc" panose="020B0504030101020102" pitchFamily="34" charset="0"/>
              </a:rPr>
              <a:t>  </a:t>
            </a:r>
            <a:endParaRPr sz="2000" dirty="0">
              <a:solidFill>
                <a:srgbClr val="000000"/>
              </a:solidFill>
              <a:latin typeface="Kievit Offc" panose="020B0504030101020102" pitchFamily="34" charset="0"/>
            </a:endParaRPr>
          </a:p>
          <a:p>
            <a:pPr marL="0" lvl="0" indent="457200" algn="l" rtl="0">
              <a:spcBef>
                <a:spcPts val="0"/>
              </a:spcBef>
              <a:spcAft>
                <a:spcPts val="0"/>
              </a:spcAft>
              <a:buNone/>
            </a:pPr>
            <a:endParaRPr sz="2000" dirty="0">
              <a:solidFill>
                <a:srgbClr val="000000"/>
              </a:solidFill>
              <a:latin typeface="Kievit Offc" panose="020B0504030101020102" pitchFamily="34" charset="0"/>
            </a:endParaRPr>
          </a:p>
          <a:p>
            <a:pPr marL="0" lvl="0" indent="0" algn="l" rtl="0">
              <a:spcBef>
                <a:spcPts val="0"/>
              </a:spcBef>
              <a:spcAft>
                <a:spcPts val="0"/>
              </a:spcAft>
              <a:buNone/>
            </a:pPr>
            <a:r>
              <a:rPr lang="en" sz="2000" dirty="0">
                <a:solidFill>
                  <a:srgbClr val="000000"/>
                </a:solidFill>
                <a:latin typeface="Kievit Offc" panose="020B0504030101020102" pitchFamily="34" charset="0"/>
              </a:rPr>
              <a:t>12. 	Include </a:t>
            </a:r>
            <a:r>
              <a:rPr lang="en" sz="2000" b="1" dirty="0">
                <a:solidFill>
                  <a:srgbClr val="000000"/>
                </a:solidFill>
                <a:highlight>
                  <a:srgbClr val="A4C2F4"/>
                </a:highlight>
                <a:latin typeface="Kievit Offc" panose="020B0504030101020102" pitchFamily="34" charset="0"/>
              </a:rPr>
              <a:t>discussion and consideration of AI assistive tools and use norms (or absence)</a:t>
            </a:r>
            <a:r>
              <a:rPr lang="en" sz="2000" dirty="0">
                <a:solidFill>
                  <a:srgbClr val="000000"/>
                </a:solidFill>
                <a:latin typeface="Kievit Offc" panose="020B0504030101020102" pitchFamily="34" charset="0"/>
              </a:rPr>
              <a:t> within the </a:t>
            </a:r>
            <a:endParaRPr sz="2000" dirty="0">
              <a:solidFill>
                <a:srgbClr val="000000"/>
              </a:solidFill>
              <a:latin typeface="Kievit Offc" panose="020B0504030101020102" pitchFamily="34" charset="0"/>
            </a:endParaRPr>
          </a:p>
          <a:p>
            <a:pPr marL="0" lvl="0" indent="457200" algn="l" rtl="0">
              <a:spcBef>
                <a:spcPts val="0"/>
              </a:spcBef>
              <a:spcAft>
                <a:spcPts val="0"/>
              </a:spcAft>
              <a:buNone/>
            </a:pPr>
            <a:r>
              <a:rPr lang="en" sz="2000" dirty="0">
                <a:solidFill>
                  <a:srgbClr val="000000"/>
                </a:solidFill>
                <a:latin typeface="Kievit Offc" panose="020B0504030101020102" pitchFamily="34" charset="0"/>
              </a:rPr>
              <a:t>	discipline, although instructors are not required to either adopt or refuse student use of generative 	AI within WIC courses. </a:t>
            </a:r>
            <a:endParaRPr sz="2000" dirty="0">
              <a:solidFill>
                <a:srgbClr val="000000"/>
              </a:solidFill>
              <a:latin typeface="Kievit Offc" panose="020B0504030101020102" pitchFamily="34" charset="0"/>
            </a:endParaRPr>
          </a:p>
          <a:p>
            <a:pPr marL="0" lvl="0" indent="457200" algn="l" rtl="0">
              <a:spcBef>
                <a:spcPts val="0"/>
              </a:spcBef>
              <a:spcAft>
                <a:spcPts val="0"/>
              </a:spcAft>
              <a:buNone/>
            </a:pPr>
            <a:endParaRPr sz="2000" dirty="0">
              <a:solidFill>
                <a:srgbClr val="000000"/>
              </a:solidFill>
              <a:latin typeface="Kievit Offc" panose="020B0504030101020102" pitchFamily="34" charset="0"/>
            </a:endParaRPr>
          </a:p>
          <a:p>
            <a:pPr marL="0" lvl="0" indent="0" algn="l" rtl="0">
              <a:spcBef>
                <a:spcPts val="0"/>
              </a:spcBef>
              <a:spcAft>
                <a:spcPts val="0"/>
              </a:spcAft>
              <a:buNone/>
            </a:pPr>
            <a:r>
              <a:rPr lang="en" sz="2000" dirty="0">
                <a:solidFill>
                  <a:srgbClr val="000000"/>
                </a:solidFill>
                <a:latin typeface="Kievit Offc" panose="020B0504030101020102" pitchFamily="34" charset="0"/>
              </a:rPr>
              <a:t>13. 	</a:t>
            </a:r>
            <a:r>
              <a:rPr lang="en" sz="2000" b="1" dirty="0">
                <a:solidFill>
                  <a:srgbClr val="000000"/>
                </a:solidFill>
                <a:highlight>
                  <a:srgbClr val="D5A6BD"/>
                </a:highlight>
                <a:latin typeface="Kievit Offc" panose="020B0504030101020102" pitchFamily="34" charset="0"/>
              </a:rPr>
              <a:t>Require Writing Elevation as a prerequisite.</a:t>
            </a:r>
            <a:r>
              <a:rPr lang="en" sz="2000" dirty="0">
                <a:solidFill>
                  <a:srgbClr val="000000"/>
                </a:solidFill>
                <a:highlight>
                  <a:srgbClr val="D5A6BD"/>
                </a:highlight>
                <a:latin typeface="Kievit Offc" panose="020B0504030101020102" pitchFamily="34" charset="0"/>
              </a:rPr>
              <a:t> </a:t>
            </a:r>
            <a:endParaRPr sz="2000" dirty="0">
              <a:solidFill>
                <a:srgbClr val="000000"/>
              </a:solidFill>
              <a:highlight>
                <a:srgbClr val="D5A6BD"/>
              </a:highlight>
              <a:latin typeface="Kievit Offc" panose="020B0504030101020102" pitchFamily="34" charset="0"/>
            </a:endParaRPr>
          </a:p>
          <a:p>
            <a:pPr marL="0" lvl="0" indent="0" algn="l" rtl="0">
              <a:spcBef>
                <a:spcPts val="0"/>
              </a:spcBef>
              <a:spcAft>
                <a:spcPts val="1200"/>
              </a:spcAft>
              <a:buNone/>
            </a:pPr>
            <a:endParaRPr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latin typeface="Georgia" panose="02040502050405020303" pitchFamily="18" charset="0"/>
              </a:rPr>
              <a:t>Logistics Criteria</a:t>
            </a:r>
            <a:r>
              <a:rPr lang="en" sz="2533" dirty="0">
                <a:latin typeface="Georgia" panose="02040502050405020303" pitchFamily="18" charset="0"/>
              </a:rPr>
              <a:t>: WIC courses will….</a:t>
            </a:r>
            <a:endParaRPr sz="2533" dirty="0">
              <a:latin typeface="Georgia" panose="02040502050405020303" pitchFamily="18" charset="0"/>
            </a:endParaRPr>
          </a:p>
        </p:txBody>
      </p:sp>
      <p:sp>
        <p:nvSpPr>
          <p:cNvPr id="426" name="Google Shape;426;p49"/>
          <p:cNvSpPr txBox="1">
            <a:spLocks noGrp="1"/>
          </p:cNvSpPr>
          <p:nvPr>
            <p:ph type="body" idx="1"/>
          </p:nvPr>
        </p:nvSpPr>
        <p:spPr>
          <a:xfrm>
            <a:off x="422800" y="1689767"/>
            <a:ext cx="11471600" cy="4555200"/>
          </a:xfrm>
          <a:prstGeom prst="rect">
            <a:avLst/>
          </a:prstGeom>
        </p:spPr>
        <p:txBody>
          <a:bodyPr spcFirstLastPara="1" vert="horz" wrap="square" lIns="121900" tIns="121900" rIns="121900" bIns="121900" rtlCol="0" anchor="t" anchorCtr="0">
            <a:noAutofit/>
          </a:bodyPr>
          <a:lstStyle/>
          <a:p>
            <a:pPr marL="914377">
              <a:buClr>
                <a:srgbClr val="000000"/>
              </a:buClr>
              <a:buSzPct val="90000"/>
              <a:buFont typeface="Lato"/>
              <a:buAutoNum type="arabicPeriod"/>
            </a:pPr>
            <a:r>
              <a:rPr lang="en" sz="2000" dirty="0">
                <a:solidFill>
                  <a:srgbClr val="000000"/>
                </a:solidFill>
              </a:rPr>
              <a:t>Be worth a minimum of 3 credits, although, when possible, WIC courses should be </a:t>
            </a:r>
            <a:r>
              <a:rPr lang="en" sz="2000" b="1" dirty="0">
                <a:solidFill>
                  <a:srgbClr val="000000"/>
                </a:solidFill>
                <a:highlight>
                  <a:srgbClr val="F9CB9C"/>
                </a:highlight>
              </a:rPr>
              <a:t>at least 4 credits</a:t>
            </a:r>
            <a:r>
              <a:rPr lang="en" sz="2000" dirty="0">
                <a:solidFill>
                  <a:srgbClr val="000000"/>
                </a:solidFill>
              </a:rPr>
              <a:t> to reflect the time-intensive nature of these courses for instructors and students. </a:t>
            </a:r>
            <a:r>
              <a:rPr lang="en" sz="2533" baseline="30000" dirty="0">
                <a:solidFill>
                  <a:srgbClr val="000000"/>
                </a:solidFill>
              </a:rPr>
              <a:t> </a:t>
            </a:r>
            <a:r>
              <a:rPr lang="en" sz="1667" dirty="0">
                <a:solidFill>
                  <a:srgbClr val="000000"/>
                </a:solidFill>
              </a:rPr>
              <a:t> </a:t>
            </a:r>
            <a:endParaRPr sz="1667" dirty="0">
              <a:solidFill>
                <a:srgbClr val="000000"/>
              </a:solidFill>
            </a:endParaRPr>
          </a:p>
          <a:p>
            <a:pPr marL="1523962" indent="-431789">
              <a:buClr>
                <a:srgbClr val="000000"/>
              </a:buClr>
              <a:buSzPts val="1500"/>
              <a:buFont typeface="Lato"/>
              <a:buAutoNum type="alphaLcPeriod"/>
            </a:pPr>
            <a:r>
              <a:rPr lang="en" sz="2000" dirty="0">
                <a:solidFill>
                  <a:srgbClr val="000000"/>
                </a:solidFill>
              </a:rPr>
              <a:t>WIC Learning Outcomes and Criteria can be achieved by </a:t>
            </a:r>
            <a:r>
              <a:rPr lang="en" sz="2000" b="1" dirty="0">
                <a:solidFill>
                  <a:srgbClr val="000000"/>
                </a:solidFill>
                <a:highlight>
                  <a:srgbClr val="B6D7A8"/>
                </a:highlight>
              </a:rPr>
              <a:t>combining multiple courses in a series</a:t>
            </a:r>
            <a:r>
              <a:rPr lang="en" sz="2000" b="1" dirty="0">
                <a:solidFill>
                  <a:srgbClr val="000000"/>
                </a:solidFill>
              </a:rPr>
              <a:t> </a:t>
            </a:r>
            <a:r>
              <a:rPr lang="en" sz="2000" dirty="0">
                <a:solidFill>
                  <a:srgbClr val="000000"/>
                </a:solidFill>
              </a:rPr>
              <a:t>required for the major. When this is the case, any change to any of the involved courses prompts a review of all involved courses together. </a:t>
            </a:r>
            <a:endParaRPr sz="2000" dirty="0">
              <a:solidFill>
                <a:srgbClr val="000000"/>
              </a:solidFill>
            </a:endParaRPr>
          </a:p>
          <a:p>
            <a:pPr marL="1523962" indent="-431789">
              <a:buClr>
                <a:srgbClr val="000000"/>
              </a:buClr>
              <a:buSzPts val="1500"/>
              <a:buFont typeface="Lato"/>
              <a:buAutoNum type="alphaLcPeriod"/>
            </a:pPr>
            <a:r>
              <a:rPr lang="en" sz="2000" dirty="0">
                <a:solidFill>
                  <a:srgbClr val="000000"/>
                </a:solidFill>
              </a:rPr>
              <a:t>The WIC requirement will not be completed until all involved courses have been successfully passed by the student. </a:t>
            </a:r>
            <a:endParaRPr sz="2000" dirty="0">
              <a:solidFill>
                <a:srgbClr val="000000"/>
              </a:solidFill>
            </a:endParaRPr>
          </a:p>
          <a:p>
            <a:pPr marL="1523962">
              <a:buClr>
                <a:srgbClr val="000000"/>
              </a:buClr>
              <a:buFont typeface="Lato"/>
              <a:buAutoNum type="alphaLcPeriod" startAt="2"/>
            </a:pPr>
            <a:r>
              <a:rPr lang="en" sz="2000" dirty="0">
                <a:solidFill>
                  <a:srgbClr val="000000"/>
                </a:solidFill>
              </a:rPr>
              <a:t>WIC course credits </a:t>
            </a:r>
            <a:r>
              <a:rPr lang="en" sz="2000" b="1" dirty="0">
                <a:solidFill>
                  <a:srgbClr val="000000"/>
                </a:solidFill>
                <a:highlight>
                  <a:srgbClr val="A4C2F4"/>
                </a:highlight>
              </a:rPr>
              <a:t>do not count towards Core Ed credit requirements</a:t>
            </a:r>
            <a:r>
              <a:rPr lang="en" sz="2000" dirty="0">
                <a:solidFill>
                  <a:srgbClr val="000000"/>
                </a:solidFill>
              </a:rPr>
              <a:t> but do contribute to major credit requirements.  </a:t>
            </a:r>
            <a:endParaRPr sz="2000" dirty="0">
              <a:solidFill>
                <a:srgbClr val="000000"/>
              </a:solidFill>
            </a:endParaRPr>
          </a:p>
          <a:p>
            <a:pPr marL="914377" indent="-431789">
              <a:buClr>
                <a:srgbClr val="000000"/>
              </a:buClr>
              <a:buSzPct val="90000"/>
              <a:buFont typeface="Lato"/>
              <a:buAutoNum type="arabicPeriod" startAt="2"/>
            </a:pPr>
            <a:r>
              <a:rPr lang="en" sz="2000" dirty="0">
                <a:solidFill>
                  <a:srgbClr val="000000"/>
                </a:solidFill>
              </a:rPr>
              <a:t>Be offered at </a:t>
            </a:r>
            <a:r>
              <a:rPr lang="en" sz="2000" b="1" dirty="0">
                <a:solidFill>
                  <a:srgbClr val="000000"/>
                </a:solidFill>
                <a:highlight>
                  <a:srgbClr val="B4A7D6"/>
                </a:highlight>
              </a:rPr>
              <a:t>the 300-400 level</a:t>
            </a:r>
            <a:r>
              <a:rPr lang="en" sz="2000" dirty="0">
                <a:solidFill>
                  <a:srgbClr val="000000"/>
                </a:solidFill>
              </a:rPr>
              <a:t> and restricted to students with junior or senior status. </a:t>
            </a:r>
            <a:endParaRPr sz="2000" dirty="0">
              <a:solidFill>
                <a:srgbClr val="000000"/>
              </a:solidFill>
            </a:endParaRPr>
          </a:p>
          <a:p>
            <a:pPr marL="914377" indent="-431789">
              <a:buClr>
                <a:srgbClr val="000000"/>
              </a:buClr>
              <a:buSzPct val="90000"/>
              <a:buFont typeface="Lato"/>
              <a:buAutoNum type="arabicPeriod" startAt="3"/>
            </a:pPr>
            <a:r>
              <a:rPr lang="en" sz="2000" dirty="0">
                <a:solidFill>
                  <a:srgbClr val="000000"/>
                </a:solidFill>
              </a:rPr>
              <a:t>Be </a:t>
            </a:r>
            <a:r>
              <a:rPr lang="en" sz="2000" b="1" dirty="0">
                <a:solidFill>
                  <a:srgbClr val="000000"/>
                </a:solidFill>
                <a:highlight>
                  <a:srgbClr val="F4CCCC"/>
                </a:highlight>
              </a:rPr>
              <a:t>regularly numbered departmental offerings</a:t>
            </a:r>
            <a:r>
              <a:rPr lang="en" sz="2000" dirty="0">
                <a:solidFill>
                  <a:srgbClr val="000000"/>
                </a:solidFill>
              </a:rPr>
              <a:t> rather than x99 or blanket number courses. </a:t>
            </a:r>
            <a:endParaRPr sz="2000" dirty="0">
              <a:solidFill>
                <a:srgbClr val="000000"/>
              </a:solidFill>
            </a:endParaRPr>
          </a:p>
          <a:p>
            <a:pPr marL="0" indent="0">
              <a:buNone/>
            </a:pPr>
            <a:endParaRPr sz="2267" dirty="0">
              <a:solidFill>
                <a:srgbClr val="000000"/>
              </a:solidFill>
            </a:endParaRPr>
          </a:p>
          <a:p>
            <a:pPr marL="0" indent="0">
              <a:spcAft>
                <a:spcPts val="1600"/>
              </a:spcAft>
              <a:buNone/>
            </a:pPr>
            <a:endParaRPr sz="2267" dirty="0"/>
          </a:p>
        </p:txBody>
      </p:sp>
      <p:pic>
        <p:nvPicPr>
          <p:cNvPr id="427" name="Google Shape;427;p49"/>
          <p:cNvPicPr preferRelativeResize="0"/>
          <p:nvPr/>
        </p:nvPicPr>
        <p:blipFill rotWithShape="1">
          <a:blip r:embed="rId3">
            <a:alphaModFix/>
          </a:blip>
          <a:srcRect t="14318"/>
          <a:stretch/>
        </p:blipFill>
        <p:spPr>
          <a:xfrm>
            <a:off x="8907034" y="0"/>
            <a:ext cx="3284967" cy="15864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EDFA5-1A70-F3E0-8E7C-1E5FBBF747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2190F4-FA5C-06A9-E0AC-C0FD7A6D9AE6}"/>
              </a:ext>
            </a:extLst>
          </p:cNvPr>
          <p:cNvSpPr>
            <a:spLocks noGrp="1" noRot="1" noMove="1" noResize="1" noEditPoints="1" noAdjustHandles="1" noChangeArrowheads="1" noChangeShapeType="1"/>
          </p:cNvSpPr>
          <p:nvPr/>
        </p:nvSpPr>
        <p:spPr>
          <a:xfrm>
            <a:off x="0" y="1"/>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C3B37E1-06CC-F3BF-7F9A-3FB4AFBE32AB}"/>
              </a:ext>
            </a:extLst>
          </p:cNvPr>
          <p:cNvSpPr>
            <a:spLocks noGrp="1" noRot="1" noMove="1" noResize="1" noEditPoints="1" noAdjustHandles="1" noChangeArrowheads="1" noChangeShapeType="1"/>
          </p:cNvSpPr>
          <p:nvPr/>
        </p:nvSpPr>
        <p:spPr>
          <a:xfrm>
            <a:off x="0" y="0"/>
            <a:ext cx="12192000" cy="1194318"/>
          </a:xfrm>
          <a:prstGeom prst="rect">
            <a:avLst/>
          </a:prstGeom>
          <a:solidFill>
            <a:srgbClr val="D73F09"/>
          </a:solidFill>
          <a:ln>
            <a:solidFill>
              <a:srgbClr val="D73F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17282-1E1F-473A-BC93-6A8EC1B048A3}"/>
              </a:ext>
            </a:extLst>
          </p:cNvPr>
          <p:cNvSpPr>
            <a:spLocks noGrp="1"/>
          </p:cNvSpPr>
          <p:nvPr>
            <p:ph type="title"/>
          </p:nvPr>
        </p:nvSpPr>
        <p:spPr>
          <a:xfrm>
            <a:off x="484552" y="318846"/>
            <a:ext cx="10869248" cy="643715"/>
          </a:xfrm>
        </p:spPr>
        <p:txBody>
          <a:bodyPr>
            <a:normAutofit/>
          </a:bodyPr>
          <a:lstStyle/>
          <a:p>
            <a:r>
              <a:rPr lang="en-US" sz="3600" dirty="0">
                <a:solidFill>
                  <a:schemeClr val="bg1"/>
                </a:solidFill>
                <a:latin typeface="Stratum2 Black"/>
              </a:rPr>
              <a:t>Meeting Guidelines</a:t>
            </a:r>
          </a:p>
        </p:txBody>
      </p:sp>
      <p:sp>
        <p:nvSpPr>
          <p:cNvPr id="5" name="TextBox 4">
            <a:extLst>
              <a:ext uri="{FF2B5EF4-FFF2-40B4-BE49-F238E27FC236}">
                <a16:creationId xmlns:a16="http://schemas.microsoft.com/office/drawing/2014/main" id="{D3ED3FE4-9BF8-C7EF-76FD-EDAE75A61968}"/>
              </a:ext>
            </a:extLst>
          </p:cNvPr>
          <p:cNvSpPr txBox="1"/>
          <p:nvPr/>
        </p:nvSpPr>
        <p:spPr>
          <a:xfrm>
            <a:off x="299495" y="6232489"/>
            <a:ext cx="11054305" cy="646331"/>
          </a:xfrm>
          <a:prstGeom prst="rect">
            <a:avLst/>
          </a:prstGeom>
          <a:noFill/>
        </p:spPr>
        <p:txBody>
          <a:bodyPr wrap="square" lIns="91440" tIns="45720" rIns="91440" bIns="45720" rtlCol="0" anchor="t">
            <a:spAutoFit/>
          </a:bodyPr>
          <a:lstStyle/>
          <a:p>
            <a:r>
              <a:rPr lang="en-US" sz="1600" b="1" dirty="0">
                <a:ea typeface="+mn-lt"/>
                <a:cs typeface="+mn-lt"/>
              </a:rPr>
              <a:t>Please note that questions</a:t>
            </a:r>
            <a:r>
              <a:rPr lang="en-US" sz="2000" b="1" dirty="0">
                <a:ea typeface="+mn-lt"/>
                <a:cs typeface="+mn-lt"/>
              </a:rPr>
              <a:t> </a:t>
            </a:r>
            <a:r>
              <a:rPr lang="en-US" sz="1600" b="1" dirty="0">
                <a:ea typeface="+mn-lt"/>
                <a:cs typeface="+mn-lt"/>
              </a:rPr>
              <a:t>and comments from senators will be prioritized. Guest questions will be addressed if there is additional time.</a:t>
            </a:r>
            <a:endParaRPr lang="en-US" sz="1600" dirty="0">
              <a:latin typeface="Kievit Offc"/>
              <a:ea typeface="+mn-lt"/>
              <a:cs typeface="+mn-lt"/>
            </a:endParaRPr>
          </a:p>
        </p:txBody>
      </p:sp>
      <p:graphicFrame>
        <p:nvGraphicFramePr>
          <p:cNvPr id="6" name="Diagram 5">
            <a:extLst>
              <a:ext uri="{FF2B5EF4-FFF2-40B4-BE49-F238E27FC236}">
                <a16:creationId xmlns:a16="http://schemas.microsoft.com/office/drawing/2014/main" id="{DE8926F5-46B6-BD32-F3EF-4771E55F9164}"/>
              </a:ext>
            </a:extLst>
          </p:cNvPr>
          <p:cNvGraphicFramePr/>
          <p:nvPr>
            <p:extLst>
              <p:ext uri="{D42A27DB-BD31-4B8C-83A1-F6EECF244321}">
                <p14:modId xmlns:p14="http://schemas.microsoft.com/office/powerpoint/2010/main" val="2984311119"/>
              </p:ext>
            </p:extLst>
          </p:nvPr>
        </p:nvGraphicFramePr>
        <p:xfrm>
          <a:off x="254000" y="1276926"/>
          <a:ext cx="10090728" cy="5112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552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0"/>
          <p:cNvSpPr txBox="1">
            <a:spLocks noGrp="1"/>
          </p:cNvSpPr>
          <p:nvPr>
            <p:ph type="body" idx="2"/>
          </p:nvPr>
        </p:nvSpPr>
        <p:spPr>
          <a:xfrm>
            <a:off x="5974400" y="1081582"/>
            <a:ext cx="5802000" cy="5142800"/>
          </a:xfrm>
          <a:prstGeom prst="rect">
            <a:avLst/>
          </a:prstGeom>
        </p:spPr>
        <p:txBody>
          <a:bodyPr spcFirstLastPara="1" vert="horz" wrap="square" lIns="121900" tIns="121900" rIns="121900" bIns="121900" rtlCol="0" anchor="t" anchorCtr="0">
            <a:noAutofit/>
          </a:bodyPr>
          <a:lstStyle/>
          <a:p>
            <a:pPr marL="0" indent="0">
              <a:buNone/>
            </a:pPr>
            <a:r>
              <a:rPr lang="en" sz="2000" dirty="0"/>
              <a:t>Proposed WIC</a:t>
            </a:r>
            <a:r>
              <a:rPr lang="en" dirty="0">
                <a:solidFill>
                  <a:srgbClr val="000000"/>
                </a:solidFill>
              </a:rPr>
              <a:t> </a:t>
            </a:r>
            <a:endParaRPr dirty="0">
              <a:solidFill>
                <a:srgbClr val="000000"/>
              </a:solidFill>
            </a:endParaRPr>
          </a:p>
          <a:p>
            <a:pPr marL="0" indent="0">
              <a:buNone/>
            </a:pPr>
            <a:r>
              <a:rPr lang="en" sz="1733" dirty="0">
                <a:solidFill>
                  <a:srgbClr val="000000"/>
                </a:solidFill>
              </a:rPr>
              <a:t>Beyond the writing skills and practice gained in </a:t>
            </a:r>
            <a:r>
              <a:rPr lang="en" sz="1733" b="1" dirty="0">
                <a:solidFill>
                  <a:srgbClr val="000000"/>
                </a:solidFill>
                <a:highlight>
                  <a:srgbClr val="F9CB9C"/>
                </a:highlight>
              </a:rPr>
              <a:t>Writing Foundations and Elevation courses</a:t>
            </a:r>
            <a:r>
              <a:rPr lang="en" sz="1733" dirty="0">
                <a:solidFill>
                  <a:srgbClr val="000000"/>
                </a:solidFill>
              </a:rPr>
              <a:t>, students need to learn to write as members of the discipline. Writing Intensive </a:t>
            </a:r>
            <a:r>
              <a:rPr lang="en" sz="1733" b="1" dirty="0">
                <a:solidFill>
                  <a:srgbClr val="000000"/>
                </a:solidFill>
                <a:highlight>
                  <a:srgbClr val="F9CB9C"/>
                </a:highlight>
              </a:rPr>
              <a:t>Curriculum</a:t>
            </a:r>
            <a:r>
              <a:rPr lang="en" sz="1733" dirty="0">
                <a:solidFill>
                  <a:srgbClr val="000000"/>
                </a:solidFill>
              </a:rPr>
              <a:t> courses, which are taken in the major in the junior or senior year, introduce students to the genres, purposes, audiences, content, and conventions of writing in the discipline. Student writers gain experience with the resources used in their discipline and the formats and documentation style used to communicate knowledge. Through inquiry-based writing in the discipline, students gain understanding and knowledge of disciplinary goals and concepts. </a:t>
            </a:r>
            <a:r>
              <a:rPr lang="en" sz="1733" b="1" dirty="0">
                <a:solidFill>
                  <a:srgbClr val="000000"/>
                </a:solidFill>
                <a:highlight>
                  <a:srgbClr val="F9CB9C"/>
                </a:highlight>
              </a:rPr>
              <a:t>Students are required to complete Writing Foundations and Elevation requirements before enrolling in their WIC course to leverage the vertical alignment of skills learned in these courses.  </a:t>
            </a:r>
            <a:endParaRPr sz="1733" b="1" dirty="0">
              <a:solidFill>
                <a:srgbClr val="000000"/>
              </a:solidFill>
              <a:highlight>
                <a:srgbClr val="F9CB9C"/>
              </a:highlight>
            </a:endParaRPr>
          </a:p>
          <a:p>
            <a:pPr indent="0">
              <a:buNone/>
            </a:pPr>
            <a:endParaRPr dirty="0">
              <a:solidFill>
                <a:srgbClr val="000000"/>
              </a:solidFill>
            </a:endParaRPr>
          </a:p>
          <a:p>
            <a:pPr marL="1219170" indent="0">
              <a:buNone/>
            </a:pPr>
            <a:endParaRPr sz="1600" dirty="0">
              <a:solidFill>
                <a:srgbClr val="000000"/>
              </a:solidFill>
            </a:endParaRPr>
          </a:p>
          <a:p>
            <a:pPr marL="0" indent="0">
              <a:buNone/>
            </a:pPr>
            <a:endParaRPr dirty="0">
              <a:solidFill>
                <a:srgbClr val="000000"/>
              </a:solidFill>
            </a:endParaRPr>
          </a:p>
          <a:p>
            <a:pPr marL="0" indent="0">
              <a:buNone/>
            </a:pPr>
            <a:endParaRPr sz="2133" dirty="0"/>
          </a:p>
        </p:txBody>
      </p:sp>
      <p:sp>
        <p:nvSpPr>
          <p:cNvPr id="433" name="Google Shape;433;p50"/>
          <p:cNvSpPr txBox="1">
            <a:spLocks noGrp="1"/>
          </p:cNvSpPr>
          <p:nvPr>
            <p:ph type="title"/>
          </p:nvPr>
        </p:nvSpPr>
        <p:spPr>
          <a:xfrm>
            <a:off x="415600" y="396721"/>
            <a:ext cx="11360800" cy="763600"/>
          </a:xfrm>
          <a:prstGeom prst="rect">
            <a:avLst/>
          </a:prstGeom>
        </p:spPr>
        <p:txBody>
          <a:bodyPr spcFirstLastPara="1" vert="horz" wrap="square" lIns="121900" tIns="121900" rIns="121900" bIns="121900" rtlCol="0" anchor="ctr" anchorCtr="0">
            <a:noAutofit/>
          </a:bodyPr>
          <a:lstStyle/>
          <a:p>
            <a:pPr>
              <a:buNone/>
            </a:pPr>
            <a:r>
              <a:rPr lang="en" sz="2533" b="1" dirty="0"/>
              <a:t>Rationale</a:t>
            </a:r>
            <a:r>
              <a:rPr lang="en" sz="2533" dirty="0"/>
              <a:t>: </a:t>
            </a:r>
            <a:endParaRPr sz="2533" dirty="0"/>
          </a:p>
        </p:txBody>
      </p:sp>
      <p:sp>
        <p:nvSpPr>
          <p:cNvPr id="434" name="Google Shape;434;p50"/>
          <p:cNvSpPr txBox="1">
            <a:spLocks noGrp="1"/>
          </p:cNvSpPr>
          <p:nvPr>
            <p:ph type="body" idx="1"/>
          </p:nvPr>
        </p:nvSpPr>
        <p:spPr>
          <a:xfrm>
            <a:off x="415600" y="1081582"/>
            <a:ext cx="5333200" cy="5142800"/>
          </a:xfrm>
          <a:prstGeom prst="rect">
            <a:avLst/>
          </a:prstGeom>
        </p:spPr>
        <p:txBody>
          <a:bodyPr spcFirstLastPara="1" vert="horz" wrap="square" lIns="121900" tIns="121900" rIns="121900" bIns="121900" rtlCol="0" anchor="t" anchorCtr="0">
            <a:noAutofit/>
          </a:bodyPr>
          <a:lstStyle/>
          <a:p>
            <a:pPr marL="0" indent="0">
              <a:buNone/>
            </a:pPr>
            <a:r>
              <a:rPr lang="en" sz="2000" dirty="0"/>
              <a:t>Current WIC</a:t>
            </a:r>
            <a:endParaRPr sz="2000" dirty="0"/>
          </a:p>
          <a:p>
            <a:pPr marL="0" indent="0">
              <a:spcAft>
                <a:spcPts val="1600"/>
              </a:spcAft>
              <a:buNone/>
            </a:pPr>
            <a:r>
              <a:rPr lang="en" sz="1800" dirty="0"/>
              <a:t>Beyond the writing skills and practice gained in WR I and WR II courses, students need to learn to write as members of the discipline or disciplines in which they have chosen to major. Writing Intensive courses, which are taken in the major, typically in the junior or senior year, introduce students to the genres, purposes, audiences, content, and conventions of writing in the major. Student writers gain experience with the resources used in their field and the formats and documentation style used to communicate knowledge. Through inquiry-based writing in the discipline, students gain understanding and knowledge of disciplinary goals and concepts. </a:t>
            </a:r>
            <a:r>
              <a:rPr lang="en" sz="1800" dirty="0">
                <a:highlight>
                  <a:srgbClr val="F9CB9C"/>
                </a:highlight>
              </a:rPr>
              <a:t>Students are encouraged to complete Writing I and Writing II requirements before enrolling in their WIC course.</a:t>
            </a:r>
            <a:endParaRPr sz="1933" dirty="0">
              <a:highlight>
                <a:srgbClr val="F9CB9C"/>
              </a:highlight>
            </a:endParaRPr>
          </a:p>
        </p:txBody>
      </p:sp>
      <p:pic>
        <p:nvPicPr>
          <p:cNvPr id="435" name="Google Shape;435;p50"/>
          <p:cNvPicPr preferRelativeResize="0"/>
          <p:nvPr/>
        </p:nvPicPr>
        <p:blipFill rotWithShape="1">
          <a:blip r:embed="rId3">
            <a:alphaModFix/>
          </a:blip>
          <a:srcRect b="9124"/>
          <a:stretch/>
        </p:blipFill>
        <p:spPr>
          <a:xfrm>
            <a:off x="8509001" y="0"/>
            <a:ext cx="3683001" cy="14369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1"/>
          <p:cNvSpPr txBox="1">
            <a:spLocks noGrp="1"/>
          </p:cNvSpPr>
          <p:nvPr>
            <p:ph type="title"/>
          </p:nvPr>
        </p:nvSpPr>
        <p:spPr>
          <a:xfrm>
            <a:off x="415600" y="398121"/>
            <a:ext cx="11360800" cy="763600"/>
          </a:xfrm>
          <a:prstGeom prst="rect">
            <a:avLst/>
          </a:prstGeom>
        </p:spPr>
        <p:txBody>
          <a:bodyPr spcFirstLastPara="1" vert="horz" wrap="square" lIns="121900" tIns="121900" rIns="121900" bIns="121900" rtlCol="0" anchor="ctr" anchorCtr="0">
            <a:noAutofit/>
          </a:bodyPr>
          <a:lstStyle/>
          <a:p>
            <a:pPr>
              <a:buNone/>
            </a:pPr>
            <a:r>
              <a:rPr lang="en" sz="2533" b="1"/>
              <a:t>Some Common Reactions/Concerns</a:t>
            </a:r>
            <a:endParaRPr sz="2533" b="1"/>
          </a:p>
        </p:txBody>
      </p:sp>
      <p:sp>
        <p:nvSpPr>
          <p:cNvPr id="441" name="Google Shape;441;p51"/>
          <p:cNvSpPr txBox="1">
            <a:spLocks noGrp="1"/>
          </p:cNvSpPr>
          <p:nvPr>
            <p:ph type="body" idx="1"/>
          </p:nvPr>
        </p:nvSpPr>
        <p:spPr>
          <a:xfrm>
            <a:off x="6403800" y="1536633"/>
            <a:ext cx="5333200" cy="4555200"/>
          </a:xfrm>
          <a:prstGeom prst="rect">
            <a:avLst/>
          </a:prstGeom>
        </p:spPr>
        <p:txBody>
          <a:bodyPr spcFirstLastPara="1" vert="horz" wrap="square" lIns="121900" tIns="121900" rIns="121900" bIns="121900" rtlCol="0" anchor="t" anchorCtr="0">
            <a:noAutofit/>
          </a:bodyPr>
          <a:lstStyle/>
          <a:p>
            <a:pPr marL="0" indent="0">
              <a:buNone/>
            </a:pPr>
            <a:r>
              <a:rPr lang="en" sz="2267"/>
              <a:t>Workload for WIC instructors</a:t>
            </a:r>
            <a:endParaRPr sz="2267"/>
          </a:p>
          <a:p>
            <a:pPr indent="-448722">
              <a:buSzPts val="1700"/>
            </a:pPr>
            <a:r>
              <a:rPr lang="en" sz="2267"/>
              <a:t>Training requirements (instructor/TA)</a:t>
            </a:r>
            <a:endParaRPr sz="2267"/>
          </a:p>
          <a:p>
            <a:pPr indent="-448722">
              <a:buSzPts val="1700"/>
            </a:pPr>
            <a:r>
              <a:rPr lang="en" sz="2267"/>
              <a:t>CIM updates</a:t>
            </a:r>
            <a:endParaRPr sz="2267"/>
          </a:p>
          <a:p>
            <a:pPr indent="-448722">
              <a:buSzPts val="1700"/>
            </a:pPr>
            <a:r>
              <a:rPr lang="en" sz="2267"/>
              <a:t>Workload creep (teaching multiple sections)</a:t>
            </a:r>
            <a:endParaRPr sz="2267"/>
          </a:p>
          <a:p>
            <a:pPr marL="0" indent="0">
              <a:buNone/>
            </a:pPr>
            <a:r>
              <a:rPr lang="en" sz="2267"/>
              <a:t>Costs</a:t>
            </a:r>
            <a:endParaRPr sz="2267"/>
          </a:p>
          <a:p>
            <a:pPr indent="-448722">
              <a:buSzPts val="1700"/>
            </a:pPr>
            <a:r>
              <a:rPr lang="en" sz="2267"/>
              <a:t>Training (instructor/TA)</a:t>
            </a:r>
            <a:endParaRPr sz="2267"/>
          </a:p>
          <a:p>
            <a:pPr indent="-448722">
              <a:buSzPts val="1700"/>
            </a:pPr>
            <a:r>
              <a:rPr lang="en" sz="2267"/>
              <a:t>Continued low course caps</a:t>
            </a:r>
            <a:endParaRPr sz="2267"/>
          </a:p>
          <a:p>
            <a:pPr marL="0" indent="0">
              <a:buNone/>
            </a:pPr>
            <a:r>
              <a:rPr lang="en" sz="2267"/>
              <a:t>Logistics</a:t>
            </a:r>
            <a:endParaRPr sz="2267"/>
          </a:p>
          <a:p>
            <a:pPr indent="-448722">
              <a:buSzPts val="1700"/>
            </a:pPr>
            <a:r>
              <a:rPr lang="en" sz="2267"/>
              <a:t>WE as prerequisite</a:t>
            </a:r>
            <a:endParaRPr sz="2267"/>
          </a:p>
          <a:p>
            <a:pPr indent="-448722">
              <a:buSzPts val="1700"/>
            </a:pPr>
            <a:r>
              <a:rPr lang="en" sz="2267"/>
              <a:t>Tracking training</a:t>
            </a:r>
            <a:endParaRPr sz="2267"/>
          </a:p>
        </p:txBody>
      </p:sp>
      <p:sp>
        <p:nvSpPr>
          <p:cNvPr id="442" name="Google Shape;442;p51"/>
          <p:cNvSpPr txBox="1">
            <a:spLocks noGrp="1"/>
          </p:cNvSpPr>
          <p:nvPr>
            <p:ph type="body" idx="2"/>
          </p:nvPr>
        </p:nvSpPr>
        <p:spPr>
          <a:xfrm>
            <a:off x="565000" y="1536633"/>
            <a:ext cx="5333200" cy="4555200"/>
          </a:xfrm>
          <a:prstGeom prst="rect">
            <a:avLst/>
          </a:prstGeom>
        </p:spPr>
        <p:txBody>
          <a:bodyPr spcFirstLastPara="1" vert="horz" wrap="square" lIns="121900" tIns="121900" rIns="121900" bIns="121900" rtlCol="0" anchor="t" anchorCtr="0">
            <a:noAutofit/>
          </a:bodyPr>
          <a:lstStyle/>
          <a:p>
            <a:pPr marL="0" indent="0">
              <a:buNone/>
            </a:pPr>
            <a:r>
              <a:rPr lang="en" sz="2267"/>
              <a:t>Authentic attention to disciplinary norms</a:t>
            </a:r>
            <a:endParaRPr sz="2267"/>
          </a:p>
          <a:p>
            <a:pPr marL="0" indent="0">
              <a:buNone/>
            </a:pPr>
            <a:endParaRPr sz="2267"/>
          </a:p>
          <a:p>
            <a:pPr marL="0" indent="0">
              <a:buNone/>
            </a:pPr>
            <a:r>
              <a:rPr lang="en" sz="2267"/>
              <a:t>Increased flexibility (re: word counts)</a:t>
            </a:r>
            <a:endParaRPr sz="2267"/>
          </a:p>
          <a:p>
            <a:pPr marL="0" indent="0">
              <a:buNone/>
            </a:pPr>
            <a:endParaRPr sz="2267"/>
          </a:p>
          <a:p>
            <a:pPr marL="0" indent="0">
              <a:buNone/>
            </a:pPr>
            <a:r>
              <a:rPr lang="en" sz="2267"/>
              <a:t>Validation of current creative approaches (re: collaborative projects)</a:t>
            </a:r>
            <a:endParaRPr sz="2267"/>
          </a:p>
          <a:p>
            <a:pPr marL="0" indent="0">
              <a:buNone/>
            </a:pPr>
            <a:endParaRPr sz="2267"/>
          </a:p>
          <a:p>
            <a:pPr marL="0" indent="0">
              <a:buNone/>
            </a:pPr>
            <a:r>
              <a:rPr lang="en" sz="2267"/>
              <a:t>Attention to workplace genres/genAI tools</a:t>
            </a:r>
            <a:endParaRPr sz="2267"/>
          </a:p>
          <a:p>
            <a:pPr marL="0" indent="0">
              <a:buNone/>
            </a:pPr>
            <a:endParaRPr sz="2267"/>
          </a:p>
          <a:p>
            <a:pPr marL="0" indent="0">
              <a:buNone/>
            </a:pPr>
            <a:endParaRPr sz="2267"/>
          </a:p>
        </p:txBody>
      </p:sp>
      <p:pic>
        <p:nvPicPr>
          <p:cNvPr id="443" name="Google Shape;443;p51"/>
          <p:cNvPicPr preferRelativeResize="0"/>
          <p:nvPr/>
        </p:nvPicPr>
        <p:blipFill rotWithShape="1">
          <a:blip r:embed="rId3">
            <a:alphaModFix/>
          </a:blip>
          <a:srcRect t="15229" b="8284"/>
          <a:stretch/>
        </p:blipFill>
        <p:spPr>
          <a:xfrm>
            <a:off x="8189000" y="14418"/>
            <a:ext cx="4003000" cy="15310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2"/>
          <p:cNvSpPr txBox="1"/>
          <p:nvPr/>
        </p:nvSpPr>
        <p:spPr>
          <a:xfrm>
            <a:off x="0" y="0"/>
            <a:ext cx="4000000" cy="615513"/>
          </a:xfrm>
          <a:prstGeom prst="rect">
            <a:avLst/>
          </a:prstGeom>
          <a:noFill/>
          <a:ln>
            <a:noFill/>
          </a:ln>
        </p:spPr>
        <p:txBody>
          <a:bodyPr spcFirstLastPara="1" wrap="square" lIns="121900" tIns="121900" rIns="121900" bIns="121900" anchor="t" anchorCtr="0">
            <a:spAutoFit/>
          </a:bodyPr>
          <a:lstStyle/>
          <a:p>
            <a:r>
              <a:rPr lang="en" sz="2400"/>
              <a:t> </a:t>
            </a:r>
            <a:endParaRPr sz="2400"/>
          </a:p>
        </p:txBody>
      </p:sp>
      <p:sp>
        <p:nvSpPr>
          <p:cNvPr id="449" name="Google Shape;449;p52"/>
          <p:cNvSpPr txBox="1"/>
          <p:nvPr/>
        </p:nvSpPr>
        <p:spPr>
          <a:xfrm>
            <a:off x="0" y="0"/>
            <a:ext cx="4000000" cy="615513"/>
          </a:xfrm>
          <a:prstGeom prst="rect">
            <a:avLst/>
          </a:prstGeom>
          <a:noFill/>
          <a:ln>
            <a:noFill/>
          </a:ln>
        </p:spPr>
        <p:txBody>
          <a:bodyPr spcFirstLastPara="1" wrap="square" lIns="121900" tIns="121900" rIns="121900" bIns="121900" anchor="t" anchorCtr="0">
            <a:spAutoFit/>
          </a:bodyPr>
          <a:lstStyle/>
          <a:p>
            <a:r>
              <a:rPr lang="en" sz="2400"/>
              <a:t> </a:t>
            </a:r>
            <a:endParaRPr sz="2400"/>
          </a:p>
        </p:txBody>
      </p:sp>
      <p:sp>
        <p:nvSpPr>
          <p:cNvPr id="450" name="Google Shape;450;p52"/>
          <p:cNvSpPr txBox="1"/>
          <p:nvPr/>
        </p:nvSpPr>
        <p:spPr>
          <a:xfrm>
            <a:off x="203200" y="203200"/>
            <a:ext cx="9557200" cy="615513"/>
          </a:xfrm>
          <a:prstGeom prst="rect">
            <a:avLst/>
          </a:prstGeom>
          <a:noFill/>
          <a:ln>
            <a:noFill/>
          </a:ln>
        </p:spPr>
        <p:txBody>
          <a:bodyPr spcFirstLastPara="1" wrap="square" lIns="121900" tIns="121900" rIns="121900" bIns="121900" anchor="t" anchorCtr="0">
            <a:spAutoFit/>
          </a:bodyPr>
          <a:lstStyle/>
          <a:p>
            <a:r>
              <a:rPr lang="en" sz="2400"/>
              <a:t> </a:t>
            </a:r>
            <a:endParaRPr sz="2400"/>
          </a:p>
        </p:txBody>
      </p:sp>
      <p:pic>
        <p:nvPicPr>
          <p:cNvPr id="451" name="Google Shape;451;p52" title="Screenshot 2026-04-06 at 1.12.32 PM.png"/>
          <p:cNvPicPr preferRelativeResize="0"/>
          <p:nvPr/>
        </p:nvPicPr>
        <p:blipFill>
          <a:blip r:embed="rId3">
            <a:alphaModFix/>
          </a:blip>
          <a:stretch>
            <a:fillRect/>
          </a:stretch>
        </p:blipFill>
        <p:spPr>
          <a:xfrm>
            <a:off x="723334" y="533601"/>
            <a:ext cx="10870545" cy="57148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3"/>
          <p:cNvSpPr txBox="1">
            <a:spLocks noGrp="1"/>
          </p:cNvSpPr>
          <p:nvPr>
            <p:ph type="sldNum" idx="12"/>
          </p:nvPr>
        </p:nvSpPr>
        <p:spPr>
          <a:xfrm>
            <a:off x="11541944" y="6421267"/>
            <a:ext cx="448000" cy="244000"/>
          </a:xfrm>
          <a:prstGeom prst="rect">
            <a:avLst/>
          </a:prstGeom>
        </p:spPr>
        <p:txBody>
          <a:bodyPr spcFirstLastPara="1" vert="horz" wrap="square" lIns="121900" tIns="121900" rIns="121900" bIns="121900" rtlCol="0" anchor="ctr" anchorCtr="0">
            <a:noAutofit/>
          </a:bodyPr>
          <a:lstStyle/>
          <a:p>
            <a:pPr algn="l"/>
            <a:fld id="{00000000-1234-1234-1234-123412341234}" type="slidenum">
              <a:rPr lang="en"/>
              <a:pPr algn="l"/>
              <a:t>23</a:t>
            </a:fld>
            <a:endParaRPr/>
          </a:p>
        </p:txBody>
      </p:sp>
      <p:sp>
        <p:nvSpPr>
          <p:cNvPr id="457" name="Google Shape;457;p53"/>
          <p:cNvSpPr txBox="1">
            <a:spLocks noGrp="1"/>
          </p:cNvSpPr>
          <p:nvPr>
            <p:ph type="title"/>
          </p:nvPr>
        </p:nvSpPr>
        <p:spPr>
          <a:xfrm>
            <a:off x="6158600" y="609601"/>
            <a:ext cx="5668800" cy="517001"/>
          </a:xfrm>
          <a:prstGeom prst="rect">
            <a:avLst/>
          </a:prstGeom>
        </p:spPr>
        <p:txBody>
          <a:bodyPr spcFirstLastPara="1" vert="horz" wrap="square" lIns="0" tIns="0" rIns="0" bIns="0" rtlCol="0" anchor="t" anchorCtr="0">
            <a:spAutoFit/>
          </a:bodyPr>
          <a:lstStyle/>
          <a:p>
            <a:r>
              <a:rPr lang="en" dirty="0">
                <a:solidFill>
                  <a:schemeClr val="tx1"/>
                </a:solidFill>
              </a:rPr>
              <a:t>Questions? Comments? </a:t>
            </a:r>
            <a:endParaRPr dirty="0">
              <a:solidFill>
                <a:schemeClr val="tx1"/>
              </a:solidFill>
            </a:endParaRPr>
          </a:p>
        </p:txBody>
      </p:sp>
      <p:sp>
        <p:nvSpPr>
          <p:cNvPr id="458" name="Google Shape;458;p53"/>
          <p:cNvSpPr txBox="1">
            <a:spLocks noGrp="1"/>
          </p:cNvSpPr>
          <p:nvPr>
            <p:ph type="subTitle" idx="3"/>
          </p:nvPr>
        </p:nvSpPr>
        <p:spPr>
          <a:xfrm>
            <a:off x="6096000" y="2700867"/>
            <a:ext cx="5668800" cy="554000"/>
          </a:xfrm>
          <a:prstGeom prst="rect">
            <a:avLst/>
          </a:prstGeom>
        </p:spPr>
        <p:txBody>
          <a:bodyPr spcFirstLastPara="1" vert="horz" wrap="square" lIns="0" tIns="0" rIns="0" bIns="0" rtlCol="0" anchor="t" anchorCtr="0">
            <a:noAutofit/>
          </a:bodyPr>
          <a:lstStyle/>
          <a:p>
            <a:pPr marL="0" indent="0">
              <a:lnSpc>
                <a:spcPct val="115000"/>
              </a:lnSpc>
            </a:pPr>
            <a:r>
              <a:rPr lang="en" sz="2000" dirty="0"/>
              <a:t>Feedback survey: https://beav.es/WICLOCR3</a:t>
            </a:r>
            <a:endParaRPr sz="2000" dirty="0"/>
          </a:p>
          <a:p>
            <a:pPr marL="0" indent="0">
              <a:lnSpc>
                <a:spcPct val="115000"/>
              </a:lnSpc>
            </a:pPr>
            <a:r>
              <a:rPr lang="en" sz="2000" dirty="0"/>
              <a:t>Direct email: kendon.kurzer@oregonstate.edu</a:t>
            </a:r>
            <a:endParaRPr sz="2000" dirty="0"/>
          </a:p>
        </p:txBody>
      </p:sp>
      <p:pic>
        <p:nvPicPr>
          <p:cNvPr id="459" name="Google Shape;459;p53" title="WICLOCR3-qr.png"/>
          <p:cNvPicPr preferRelativeResize="0"/>
          <p:nvPr/>
        </p:nvPicPr>
        <p:blipFill>
          <a:blip r:embed="rId3">
            <a:alphaModFix/>
          </a:blip>
          <a:stretch>
            <a:fillRect/>
          </a:stretch>
        </p:blipFill>
        <p:spPr>
          <a:xfrm>
            <a:off x="7632833" y="3880133"/>
            <a:ext cx="2232011" cy="2232011"/>
          </a:xfrm>
          <a:prstGeom prst="rect">
            <a:avLst/>
          </a:prstGeom>
          <a:noFill/>
          <a:ln>
            <a:noFill/>
          </a:ln>
        </p:spPr>
      </p:pic>
      <p:pic>
        <p:nvPicPr>
          <p:cNvPr id="460" name="Google Shape;460;p53"/>
          <p:cNvPicPr preferRelativeResize="0"/>
          <p:nvPr/>
        </p:nvPicPr>
        <p:blipFill rotWithShape="1">
          <a:blip r:embed="rId4">
            <a:alphaModFix/>
          </a:blip>
          <a:srcRect l="19276" r="20728"/>
          <a:stretch/>
        </p:blipFill>
        <p:spPr>
          <a:xfrm>
            <a:off x="270715" y="304818"/>
            <a:ext cx="5624832" cy="62484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CD783-3EB8-71AB-DEDC-CB85A51D0DF5}"/>
            </a:ext>
          </a:extLst>
        </p:cNvPr>
        <p:cNvGrpSpPr/>
        <p:nvPr/>
      </p:nvGrpSpPr>
      <p:grpSpPr>
        <a:xfrm>
          <a:off x="0" y="0"/>
          <a:ext cx="0" cy="0"/>
          <a:chOff x="0" y="0"/>
          <a:chExt cx="0" cy="0"/>
        </a:xfrm>
      </p:grpSpPr>
      <p:pic>
        <p:nvPicPr>
          <p:cNvPr id="2" name="Picture 1" descr="A flag on a brick post">
            <a:extLst>
              <a:ext uri="{FF2B5EF4-FFF2-40B4-BE49-F238E27FC236}">
                <a16:creationId xmlns:a16="http://schemas.microsoft.com/office/drawing/2014/main" id="{EE6DD8B1-2D34-7001-5DE7-9F9ABE7D2BC4}"/>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Arrow: Pentagon 7">
            <a:extLst>
              <a:ext uri="{FF2B5EF4-FFF2-40B4-BE49-F238E27FC236}">
                <a16:creationId xmlns:a16="http://schemas.microsoft.com/office/drawing/2014/main" id="{55513BDC-4A84-A0F7-5F86-660094C71B08}"/>
              </a:ext>
            </a:extLst>
          </p:cNvPr>
          <p:cNvSpPr>
            <a:spLocks noGrp="1" noRot="1" noMove="1" noResize="1" noEditPoints="1" noAdjustHandles="1" noChangeArrowheads="1" noChangeShapeType="1"/>
          </p:cNvSpPr>
          <p:nvPr/>
        </p:nvSpPr>
        <p:spPr>
          <a:xfrm>
            <a:off x="0" y="5710334"/>
            <a:ext cx="3620278" cy="738663"/>
          </a:xfrm>
          <a:prstGeom prst="homePlate">
            <a:avLst/>
          </a:prstGeom>
          <a:effectLst>
            <a:outerShdw blurRad="50800" dist="38100" dir="5400000" algn="t"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0780F6-5097-1D52-3F68-11AB73EF153F}"/>
              </a:ext>
            </a:extLst>
          </p:cNvPr>
          <p:cNvSpPr txBox="1"/>
          <p:nvPr/>
        </p:nvSpPr>
        <p:spPr>
          <a:xfrm>
            <a:off x="303245" y="5710334"/>
            <a:ext cx="3013787" cy="738664"/>
          </a:xfrm>
          <a:prstGeom prst="rect">
            <a:avLst/>
          </a:prstGeom>
          <a:noFill/>
        </p:spPr>
        <p:txBody>
          <a:bodyPr wrap="square" lIns="91440" tIns="45720" rIns="91440" bIns="45720" rtlCol="0" anchor="t">
            <a:spAutoFit/>
          </a:bodyPr>
          <a:lstStyle/>
          <a:p>
            <a:r>
              <a:rPr lang="en-US" sz="2400" dirty="0">
                <a:solidFill>
                  <a:schemeClr val="bg1">
                    <a:lumMod val="95000"/>
                  </a:schemeClr>
                </a:solidFill>
                <a:latin typeface="Stratum2 Black" panose="020B0506030000020004" pitchFamily="34" charset="0"/>
              </a:rPr>
              <a:t>OSU Faculty Senate</a:t>
            </a:r>
          </a:p>
          <a:p>
            <a:r>
              <a:rPr lang="en-US" dirty="0">
                <a:solidFill>
                  <a:schemeClr val="bg1">
                    <a:lumMod val="95000"/>
                  </a:schemeClr>
                </a:solidFill>
                <a:latin typeface="Stratum2 Black"/>
              </a:rPr>
              <a:t>   </a:t>
            </a:r>
            <a:r>
              <a:rPr lang="en-US" dirty="0">
                <a:solidFill>
                  <a:schemeClr val="bg1">
                    <a:lumMod val="95000"/>
                  </a:schemeClr>
                </a:solidFill>
                <a:latin typeface="Kievit Offc"/>
              </a:rPr>
              <a:t>April 16, 2026</a:t>
            </a:r>
          </a:p>
        </p:txBody>
      </p:sp>
    </p:spTree>
    <p:extLst>
      <p:ext uri="{BB962C8B-B14F-4D97-AF65-F5344CB8AC3E}">
        <p14:creationId xmlns:p14="http://schemas.microsoft.com/office/powerpoint/2010/main" val="347142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0CAAE-4FA5-23A6-1F9C-54DFFA35C80E}"/>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50E06F7F-E43F-F540-2462-F28DDE4A9DC7}"/>
              </a:ext>
            </a:extLst>
          </p:cNvPr>
          <p:cNvPicPr>
            <a:picLocks noChangeAspect="1"/>
          </p:cNvPicPr>
          <p:nvPr/>
        </p:nvPicPr>
        <p:blipFill>
          <a:blip>
            <a:extLst>
              <a:ext uri="{96DAC541-7B7A-43D3-8B79-37D633B846F1}">
                <asvg:svgBlip xmlns:asvg="http://schemas.microsoft.com/office/drawing/2016/SVG/main" r:embed="rId2"/>
              </a:ext>
            </a:extLst>
          </a:blip>
          <a:srcRect l="4982" r="-3512" b="49846"/>
          <a:stretch/>
        </p:blipFill>
        <p:spPr>
          <a:xfrm rot="10800000">
            <a:off x="8458200" y="4995138"/>
            <a:ext cx="3703820" cy="1885349"/>
          </a:xfrm>
          <a:prstGeom prst="rect">
            <a:avLst/>
          </a:prstGeom>
        </p:spPr>
      </p:pic>
      <p:pic>
        <p:nvPicPr>
          <p:cNvPr id="13" name="Graphic 12">
            <a:extLst>
              <a:ext uri="{FF2B5EF4-FFF2-40B4-BE49-F238E27FC236}">
                <a16:creationId xmlns:a16="http://schemas.microsoft.com/office/drawing/2014/main" id="{A2CA42FF-4AF6-9488-3226-21791DE782B6}"/>
              </a:ext>
            </a:extLst>
          </p:cNvPr>
          <p:cNvPicPr>
            <a:picLocks noChangeAspect="1"/>
          </p:cNvPicPr>
          <p:nvPr/>
        </p:nvPicPr>
        <p:blipFill>
          <a:blip>
            <a:extLst>
              <a:ext uri="{96DAC541-7B7A-43D3-8B79-37D633B846F1}">
                <asvg:svgBlip xmlns:asvg="http://schemas.microsoft.com/office/drawing/2016/SVG/main" r:embed="rId2"/>
              </a:ext>
            </a:extLst>
          </a:blip>
          <a:srcRect l="4982" r="-3512" b="49846"/>
          <a:stretch/>
        </p:blipFill>
        <p:spPr>
          <a:xfrm rot="10800000">
            <a:off x="8458200" y="-1"/>
            <a:ext cx="3703820" cy="1885349"/>
          </a:xfrm>
          <a:prstGeom prst="rect">
            <a:avLst/>
          </a:prstGeom>
        </p:spPr>
      </p:pic>
      <p:sp>
        <p:nvSpPr>
          <p:cNvPr id="14" name="Freeform 13">
            <a:extLst>
              <a:ext uri="{FF2B5EF4-FFF2-40B4-BE49-F238E27FC236}">
                <a16:creationId xmlns:a16="http://schemas.microsoft.com/office/drawing/2014/main" id="{EDB7B497-EDCE-2A3B-7335-FF15A765C9DE}"/>
              </a:ext>
            </a:extLst>
          </p:cNvPr>
          <p:cNvSpPr/>
          <p:nvPr/>
        </p:nvSpPr>
        <p:spPr>
          <a:xfrm>
            <a:off x="7084165" y="533400"/>
            <a:ext cx="5114081" cy="5791200"/>
          </a:xfrm>
          <a:custGeom>
            <a:avLst/>
            <a:gdLst>
              <a:gd name="connsiteX0" fmla="*/ 2895600 w 5114081"/>
              <a:gd name="connsiteY0" fmla="*/ 0 h 5791200"/>
              <a:gd name="connsiteX1" fmla="*/ 4943099 w 5114081"/>
              <a:gd name="connsiteY1" fmla="*/ 848102 h 5791200"/>
              <a:gd name="connsiteX2" fmla="*/ 5114081 w 5114081"/>
              <a:gd name="connsiteY2" fmla="*/ 1036229 h 5791200"/>
              <a:gd name="connsiteX3" fmla="*/ 5114081 w 5114081"/>
              <a:gd name="connsiteY3" fmla="*/ 4754971 h 5791200"/>
              <a:gd name="connsiteX4" fmla="*/ 4943099 w 5114081"/>
              <a:gd name="connsiteY4" fmla="*/ 4943099 h 5791200"/>
              <a:gd name="connsiteX5" fmla="*/ 2895600 w 5114081"/>
              <a:gd name="connsiteY5" fmla="*/ 5791200 h 5791200"/>
              <a:gd name="connsiteX6" fmla="*/ 0 w 5114081"/>
              <a:gd name="connsiteY6" fmla="*/ 2895600 h 5791200"/>
              <a:gd name="connsiteX7" fmla="*/ 2895600 w 5114081"/>
              <a:gd name="connsiteY7" fmla="*/ 0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4081" h="5791200">
                <a:moveTo>
                  <a:pt x="2895600" y="0"/>
                </a:moveTo>
                <a:cubicBezTo>
                  <a:pt x="3695198" y="0"/>
                  <a:pt x="4419098" y="324101"/>
                  <a:pt x="4943099" y="848102"/>
                </a:cubicBezTo>
                <a:lnTo>
                  <a:pt x="5114081" y="1036229"/>
                </a:lnTo>
                <a:lnTo>
                  <a:pt x="5114081" y="4754971"/>
                </a:lnTo>
                <a:lnTo>
                  <a:pt x="4943099" y="4943099"/>
                </a:lnTo>
                <a:cubicBezTo>
                  <a:pt x="4419098" y="5467099"/>
                  <a:pt x="3695198" y="5791200"/>
                  <a:pt x="2895600" y="5791200"/>
                </a:cubicBezTo>
                <a:cubicBezTo>
                  <a:pt x="1296404" y="5791200"/>
                  <a:pt x="0" y="4494796"/>
                  <a:pt x="0" y="2895600"/>
                </a:cubicBezTo>
                <a:cubicBezTo>
                  <a:pt x="0" y="1296404"/>
                  <a:pt x="1296404" y="0"/>
                  <a:pt x="2895600" y="0"/>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Kievit Offc"/>
              <a:ea typeface="+mn-ea"/>
              <a:cs typeface="+mn-cs"/>
            </a:endParaRPr>
          </a:p>
        </p:txBody>
      </p:sp>
      <p:pic>
        <p:nvPicPr>
          <p:cNvPr id="15" name="Graphic 14">
            <a:extLst>
              <a:ext uri="{FF2B5EF4-FFF2-40B4-BE49-F238E27FC236}">
                <a16:creationId xmlns:a16="http://schemas.microsoft.com/office/drawing/2014/main" id="{909A40D5-8408-C53F-92D2-637364EF7BC4}"/>
              </a:ext>
            </a:extLst>
          </p:cNvPr>
          <p:cNvPicPr>
            <a:picLocks noChangeAspect="1"/>
          </p:cNvPicPr>
          <p:nvPr/>
        </p:nvPicPr>
        <p:blipFill>
          <a:blip>
            <a:extLst>
              <a:ext uri="{96DAC541-7B7A-43D3-8B79-37D633B846F1}">
                <asvg:svgBlip xmlns:asvg="http://schemas.microsoft.com/office/drawing/2016/SVG/main" r:embed="rId3"/>
              </a:ext>
            </a:extLst>
          </a:blip>
          <a:srcRect r="-712" b="42000"/>
          <a:stretch/>
        </p:blipFill>
        <p:spPr>
          <a:xfrm rot="10800000">
            <a:off x="5474453" y="712630"/>
            <a:ext cx="3146972" cy="2209800"/>
          </a:xfrm>
          <a:prstGeom prst="rect">
            <a:avLst/>
          </a:prstGeom>
        </p:spPr>
      </p:pic>
      <p:sp>
        <p:nvSpPr>
          <p:cNvPr id="16" name="TextBox 15">
            <a:extLst>
              <a:ext uri="{FF2B5EF4-FFF2-40B4-BE49-F238E27FC236}">
                <a16:creationId xmlns:a16="http://schemas.microsoft.com/office/drawing/2014/main" id="{673F7582-3EC3-5072-E7A2-DD0D9B765A6D}"/>
              </a:ext>
            </a:extLst>
          </p:cNvPr>
          <p:cNvSpPr txBox="1"/>
          <p:nvPr/>
        </p:nvSpPr>
        <p:spPr>
          <a:xfrm>
            <a:off x="531323" y="1008705"/>
            <a:ext cx="6269504" cy="2485617"/>
          </a:xfrm>
          <a:prstGeom prst="rect">
            <a:avLst/>
          </a:prstGeom>
          <a:noFill/>
        </p:spPr>
        <p:txBody>
          <a:bodyPr wrap="square" rtlCol="0">
            <a:spAutoFit/>
          </a:bodyPr>
          <a:lstStyle/>
          <a:p>
            <a:pPr>
              <a:lnSpc>
                <a:spcPct val="80000"/>
              </a:lnSpc>
            </a:pPr>
            <a:r>
              <a:rPr lang="en-US" sz="6400" b="1">
                <a:solidFill>
                  <a:srgbClr val="D73F09"/>
                </a:solidFill>
                <a:latin typeface="Stratum2 Black" panose="020B0506030000020004" pitchFamily="34" charset="77"/>
              </a:rPr>
              <a:t>Administrative Modernization Program Update</a:t>
            </a:r>
          </a:p>
        </p:txBody>
      </p:sp>
      <p:sp>
        <p:nvSpPr>
          <p:cNvPr id="17" name="TextBox 16">
            <a:extLst>
              <a:ext uri="{FF2B5EF4-FFF2-40B4-BE49-F238E27FC236}">
                <a16:creationId xmlns:a16="http://schemas.microsoft.com/office/drawing/2014/main" id="{CED5C6D9-9694-B07D-A99F-7E6397DAE9BA}"/>
              </a:ext>
            </a:extLst>
          </p:cNvPr>
          <p:cNvSpPr txBox="1"/>
          <p:nvPr/>
        </p:nvSpPr>
        <p:spPr>
          <a:xfrm>
            <a:off x="580091" y="3520202"/>
            <a:ext cx="4894362" cy="292388"/>
          </a:xfrm>
          <a:prstGeom prst="rect">
            <a:avLst/>
          </a:prstGeom>
          <a:noFill/>
        </p:spPr>
        <p:txBody>
          <a:bodyPr wrap="square" lIns="91440" tIns="45720" rIns="91440" bIns="45720" rtlCol="0" anchor="t">
            <a:spAutoFit/>
          </a:bodyPr>
          <a:lstStyle/>
          <a:p>
            <a:r>
              <a:rPr lang="en-US" sz="1300">
                <a:solidFill>
                  <a:srgbClr val="8E9089">
                    <a:lumMod val="75000"/>
                  </a:srgbClr>
                </a:solidFill>
                <a:latin typeface="Kievit Offc Medium"/>
              </a:rPr>
              <a:t>Faculty Senate Meeting // April 16, 2026</a:t>
            </a:r>
          </a:p>
        </p:txBody>
      </p:sp>
      <p:pic>
        <p:nvPicPr>
          <p:cNvPr id="18" name="Graphic 17">
            <a:extLst>
              <a:ext uri="{FF2B5EF4-FFF2-40B4-BE49-F238E27FC236}">
                <a16:creationId xmlns:a16="http://schemas.microsoft.com/office/drawing/2014/main" id="{C3D309A2-1096-3689-6E86-2E819F47A4C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19691" y="373418"/>
            <a:ext cx="6972309" cy="6484582"/>
          </a:xfrm>
          <a:prstGeom prst="rect">
            <a:avLst/>
          </a:prstGeom>
        </p:spPr>
      </p:pic>
      <p:pic>
        <p:nvPicPr>
          <p:cNvPr id="19" name="Picture 18">
            <a:extLst>
              <a:ext uri="{FF2B5EF4-FFF2-40B4-BE49-F238E27FC236}">
                <a16:creationId xmlns:a16="http://schemas.microsoft.com/office/drawing/2014/main" id="{798E6BFE-CCDC-9DA5-4168-D97648B0083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2283" y="5211112"/>
            <a:ext cx="3733040" cy="1113488"/>
          </a:xfrm>
          <a:prstGeom prst="rect">
            <a:avLst/>
          </a:prstGeom>
        </p:spPr>
      </p:pic>
    </p:spTree>
    <p:extLst>
      <p:ext uri="{BB962C8B-B14F-4D97-AF65-F5344CB8AC3E}">
        <p14:creationId xmlns:p14="http://schemas.microsoft.com/office/powerpoint/2010/main" val="19945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ACF4-8A52-AF57-7354-013BF444182A}"/>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8DD5DF95-8490-1D0C-7415-F328FB88E26E}"/>
              </a:ext>
            </a:extLst>
          </p:cNvPr>
          <p:cNvGrpSpPr/>
          <p:nvPr/>
        </p:nvGrpSpPr>
        <p:grpSpPr>
          <a:xfrm>
            <a:off x="8348537" y="-1"/>
            <a:ext cx="3614156" cy="1045579"/>
            <a:chOff x="8348537" y="-1"/>
            <a:chExt cx="3614156" cy="1045579"/>
          </a:xfrm>
        </p:grpSpPr>
        <p:pic>
          <p:nvPicPr>
            <p:cNvPr id="15" name="Graphic 14">
              <a:extLst>
                <a:ext uri="{FF2B5EF4-FFF2-40B4-BE49-F238E27FC236}">
                  <a16:creationId xmlns:a16="http://schemas.microsoft.com/office/drawing/2014/main" id="{836838F1-1337-78A9-9B74-6ED88DCAA198}"/>
                </a:ext>
              </a:extLst>
            </p:cNvPr>
            <p:cNvPicPr>
              <a:picLocks noChangeAspect="1"/>
            </p:cNvPicPr>
            <p:nvPr/>
          </p:nvPicPr>
          <p:blipFill>
            <a:blip>
              <a:extLst>
                <a:ext uri="{96DAC541-7B7A-43D3-8B79-37D633B846F1}">
                  <asvg:svgBlip xmlns:asvg="http://schemas.microsoft.com/office/drawing/2016/SVG/main" r:embed="rId3"/>
                </a:ext>
              </a:extLst>
            </a:blip>
            <a:srcRect l="16346" r="-3511" b="72186"/>
            <a:stretch>
              <a:fillRect/>
            </a:stretch>
          </p:blipFill>
          <p:spPr>
            <a:xfrm rot="10800000">
              <a:off x="8348537" y="0"/>
              <a:ext cx="3276600" cy="1045578"/>
            </a:xfrm>
            <a:prstGeom prst="rect">
              <a:avLst/>
            </a:prstGeom>
          </p:spPr>
        </p:pic>
        <p:pic>
          <p:nvPicPr>
            <p:cNvPr id="16" name="Graphic 15">
              <a:extLst>
                <a:ext uri="{FF2B5EF4-FFF2-40B4-BE49-F238E27FC236}">
                  <a16:creationId xmlns:a16="http://schemas.microsoft.com/office/drawing/2014/main" id="{47C4CB86-7DA7-DBE3-BB61-43EFB2E58033}"/>
                </a:ext>
              </a:extLst>
            </p:cNvPr>
            <p:cNvPicPr>
              <a:picLocks noChangeAspect="1"/>
            </p:cNvPicPr>
            <p:nvPr/>
          </p:nvPicPr>
          <p:blipFill>
            <a:blip>
              <a:extLst>
                <a:ext uri="{96DAC541-7B7A-43D3-8B79-37D633B846F1}">
                  <asvg:svgBlip xmlns:asvg="http://schemas.microsoft.com/office/drawing/2016/SVG/main" r:embed="rId4"/>
                </a:ext>
              </a:extLst>
            </a:blip>
            <a:srcRect r="-112" b="56552"/>
            <a:stretch>
              <a:fillRect/>
            </a:stretch>
          </p:blipFill>
          <p:spPr>
            <a:xfrm rot="10800000">
              <a:off x="9986836" y="-1"/>
              <a:ext cx="1975857" cy="1045579"/>
            </a:xfrm>
            <a:prstGeom prst="rect">
              <a:avLst/>
            </a:prstGeom>
          </p:spPr>
        </p:pic>
      </p:grpSp>
      <p:sp>
        <p:nvSpPr>
          <p:cNvPr id="17" name="Rectangle 16">
            <a:extLst>
              <a:ext uri="{FF2B5EF4-FFF2-40B4-BE49-F238E27FC236}">
                <a16:creationId xmlns:a16="http://schemas.microsoft.com/office/drawing/2014/main" id="{639B73A0-3536-EBE1-2DC3-13D7055267A1}"/>
              </a:ext>
            </a:extLst>
          </p:cNvPr>
          <p:cNvSpPr/>
          <p:nvPr/>
        </p:nvSpPr>
        <p:spPr>
          <a:xfrm>
            <a:off x="8428971" y="609692"/>
            <a:ext cx="571176" cy="552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3C2FF4-5BEF-E36A-300C-A3014BA4D978}"/>
              </a:ext>
            </a:extLst>
          </p:cNvPr>
          <p:cNvSpPr txBox="1"/>
          <p:nvPr/>
        </p:nvSpPr>
        <p:spPr>
          <a:xfrm>
            <a:off x="320538" y="616366"/>
            <a:ext cx="8790090" cy="552139"/>
          </a:xfrm>
          <a:prstGeom prst="rect">
            <a:avLst/>
          </a:prstGeom>
          <a:noFill/>
        </p:spPr>
        <p:txBody>
          <a:bodyPr wrap="square" rtlCol="0">
            <a:spAutoFit/>
          </a:bodyPr>
          <a:lstStyle/>
          <a:p>
            <a:pPr>
              <a:lnSpc>
                <a:spcPct val="80000"/>
              </a:lnSpc>
              <a:defRPr/>
            </a:pPr>
            <a:r>
              <a:rPr lang="en-US" sz="3600" b="1">
                <a:solidFill>
                  <a:srgbClr val="D73F0A"/>
                </a:solidFill>
                <a:latin typeface="Stratum2 Bold" panose="020B0506030000020004" pitchFamily="34" charset="77"/>
              </a:rPr>
              <a:t>AMP: A Strategic Imperative for OSU’s Future</a:t>
            </a:r>
          </a:p>
        </p:txBody>
      </p:sp>
      <p:grpSp>
        <p:nvGrpSpPr>
          <p:cNvPr id="11" name="Group 10">
            <a:extLst>
              <a:ext uri="{FF2B5EF4-FFF2-40B4-BE49-F238E27FC236}">
                <a16:creationId xmlns:a16="http://schemas.microsoft.com/office/drawing/2014/main" id="{D92B9D6D-6DC8-DC4F-09C6-ADCF943D7333}"/>
              </a:ext>
            </a:extLst>
          </p:cNvPr>
          <p:cNvGrpSpPr/>
          <p:nvPr/>
        </p:nvGrpSpPr>
        <p:grpSpPr>
          <a:xfrm>
            <a:off x="1573385" y="1862906"/>
            <a:ext cx="9045230" cy="3888437"/>
            <a:chOff x="934977" y="2095517"/>
            <a:chExt cx="9045230" cy="3888437"/>
          </a:xfrm>
        </p:grpSpPr>
        <p:pic>
          <p:nvPicPr>
            <p:cNvPr id="37" name="Picture 36">
              <a:extLst>
                <a:ext uri="{FF2B5EF4-FFF2-40B4-BE49-F238E27FC236}">
                  <a16:creationId xmlns:a16="http://schemas.microsoft.com/office/drawing/2014/main" id="{81D7E063-B352-62FA-A1A8-CFC6D8E7CD58}"/>
                </a:ext>
              </a:extLst>
            </p:cNvPr>
            <p:cNvPicPr>
              <a:picLocks noChangeAspect="1"/>
            </p:cNvPicPr>
            <p:nvPr/>
          </p:nvPicPr>
          <p:blipFill>
            <a:blip r:embed="rId5"/>
            <a:stretch>
              <a:fillRect/>
            </a:stretch>
          </p:blipFill>
          <p:spPr>
            <a:xfrm>
              <a:off x="934977" y="2293787"/>
              <a:ext cx="3802390" cy="3645784"/>
            </a:xfrm>
            <a:prstGeom prst="rect">
              <a:avLst/>
            </a:prstGeom>
          </p:spPr>
        </p:pic>
        <p:grpSp>
          <p:nvGrpSpPr>
            <p:cNvPr id="10" name="Group 9">
              <a:extLst>
                <a:ext uri="{FF2B5EF4-FFF2-40B4-BE49-F238E27FC236}">
                  <a16:creationId xmlns:a16="http://schemas.microsoft.com/office/drawing/2014/main" id="{6879A6B9-7D78-8D51-49A8-75BF1A36A8DA}"/>
                </a:ext>
              </a:extLst>
            </p:cNvPr>
            <p:cNvGrpSpPr/>
            <p:nvPr/>
          </p:nvGrpSpPr>
          <p:grpSpPr>
            <a:xfrm>
              <a:off x="6096000" y="2095517"/>
              <a:ext cx="3884207" cy="3888437"/>
              <a:chOff x="6096000" y="2095517"/>
              <a:chExt cx="3884207" cy="3888437"/>
            </a:xfrm>
          </p:grpSpPr>
          <p:sp>
            <p:nvSpPr>
              <p:cNvPr id="6" name="TextBox 5">
                <a:extLst>
                  <a:ext uri="{FF2B5EF4-FFF2-40B4-BE49-F238E27FC236}">
                    <a16:creationId xmlns:a16="http://schemas.microsoft.com/office/drawing/2014/main" id="{EB7C723C-93A3-2547-D0D5-F9266397E4B5}"/>
                  </a:ext>
                </a:extLst>
              </p:cNvPr>
              <p:cNvSpPr txBox="1"/>
              <p:nvPr/>
            </p:nvSpPr>
            <p:spPr>
              <a:xfrm>
                <a:off x="6096000" y="4383516"/>
                <a:ext cx="3527119" cy="1600438"/>
              </a:xfrm>
              <a:prstGeom prst="rect">
                <a:avLst/>
              </a:prstGeom>
              <a:noFill/>
            </p:spPr>
            <p:txBody>
              <a:bodyPr wrap="none" rtlCol="0">
                <a:spAutoFit/>
              </a:bodyPr>
              <a:lstStyle/>
              <a:p>
                <a:pPr marL="0" lvl="2" defTabSz="1217628" fontAlgn="base">
                  <a:spcBef>
                    <a:spcPts val="600"/>
                  </a:spcBef>
                  <a:buSzPct val="100000"/>
                  <a:defRPr/>
                </a:pPr>
                <a:r>
                  <a:rPr lang="en-US" sz="2400" b="1" dirty="0">
                    <a:solidFill>
                      <a:srgbClr val="D73F09"/>
                    </a:solidFill>
                    <a:latin typeface="Kievit Offc" panose="020B0504030101020102" pitchFamily="34" charset="77"/>
                    <a:ea typeface="Times New Roman" panose="02020603050405020304" pitchFamily="18" charset="0"/>
                    <a:cs typeface="Aptos" panose="020B0004020202020204" pitchFamily="34" charset="0"/>
                  </a:rPr>
                  <a:t>What is AMP’s impact</a:t>
                </a:r>
              </a:p>
              <a:p>
                <a:pPr marL="342900" lvl="2" indent="-342900" defTabSz="1217628" fontAlgn="base">
                  <a:spcAft>
                    <a:spcPts val="600"/>
                  </a:spcAft>
                  <a:buSzPct val="100000"/>
                  <a:buFont typeface="Arial" panose="020B0604020202020204" pitchFamily="34" charset="0"/>
                  <a:buChar char="•"/>
                  <a:defRPr/>
                </a:pPr>
                <a:r>
                  <a:rPr lang="en-US" dirty="0">
                    <a:solidFill>
                      <a:sysClr val="windowText" lastClr="000000"/>
                    </a:solidFill>
                    <a:latin typeface="Kievit Offc" panose="020B0504030101020102" pitchFamily="34" charset="77"/>
                    <a:ea typeface="Times New Roman" panose="02020603050405020304" pitchFamily="18" charset="0"/>
                    <a:cs typeface="Aptos" panose="020B0004020202020204" pitchFamily="34" charset="0"/>
                  </a:rPr>
                  <a:t>Frees up time and resources</a:t>
                </a:r>
              </a:p>
              <a:p>
                <a:pPr marL="342900" lvl="2" indent="-342900">
                  <a:spcBef>
                    <a:spcPts val="600"/>
                  </a:spcBef>
                  <a:spcAft>
                    <a:spcPts val="600"/>
                  </a:spcAft>
                  <a:buFont typeface="Arial" panose="020B0604020202020204" pitchFamily="34" charset="0"/>
                  <a:buChar char="•"/>
                  <a:defRPr/>
                </a:pPr>
                <a:r>
                  <a:rPr lang="en-US" dirty="0">
                    <a:solidFill>
                      <a:sysClr val="windowText" lastClr="000000"/>
                    </a:solidFill>
                    <a:latin typeface="Kievit Offc" panose="020B0504030101020102" pitchFamily="34" charset="77"/>
                    <a:ea typeface="Times New Roman" panose="02020603050405020304" pitchFamily="18" charset="0"/>
                    <a:cs typeface="Aptos" panose="020B0004020202020204" pitchFamily="34" charset="0"/>
                  </a:rPr>
                  <a:t>Improves daily experience</a:t>
                </a:r>
              </a:p>
              <a:p>
                <a:pPr marL="342900" lvl="2" indent="-342900">
                  <a:spcBef>
                    <a:spcPts val="600"/>
                  </a:spcBef>
                  <a:spcAft>
                    <a:spcPts val="600"/>
                  </a:spcAft>
                  <a:buFont typeface="Arial" panose="020B0604020202020204" pitchFamily="34" charset="0"/>
                  <a:buChar char="•"/>
                  <a:defRPr/>
                </a:pPr>
                <a:r>
                  <a:rPr lang="en-US" dirty="0">
                    <a:solidFill>
                      <a:sysClr val="windowText" lastClr="000000"/>
                    </a:solidFill>
                    <a:latin typeface="Kievit Offc" panose="020B0504030101020102" pitchFamily="34" charset="77"/>
                    <a:ea typeface="Times New Roman" panose="02020603050405020304" pitchFamily="18" charset="0"/>
                    <a:cs typeface="Aptos" panose="020B0004020202020204" pitchFamily="34" charset="0"/>
                  </a:rPr>
                  <a:t>Strengthens community impact</a:t>
                </a:r>
              </a:p>
            </p:txBody>
          </p:sp>
          <p:sp>
            <p:nvSpPr>
              <p:cNvPr id="7" name="TextBox 6">
                <a:extLst>
                  <a:ext uri="{FF2B5EF4-FFF2-40B4-BE49-F238E27FC236}">
                    <a16:creationId xmlns:a16="http://schemas.microsoft.com/office/drawing/2014/main" id="{5EDD73BB-773A-EE8C-EDD3-0BA1408FBFEF}"/>
                  </a:ext>
                </a:extLst>
              </p:cNvPr>
              <p:cNvSpPr txBox="1"/>
              <p:nvPr/>
            </p:nvSpPr>
            <p:spPr>
              <a:xfrm>
                <a:off x="6096000" y="2095517"/>
                <a:ext cx="3884207" cy="1846659"/>
              </a:xfrm>
              <a:prstGeom prst="rect">
                <a:avLst/>
              </a:prstGeom>
              <a:noFill/>
            </p:spPr>
            <p:txBody>
              <a:bodyPr wrap="square" rtlCol="0">
                <a:spAutoFit/>
              </a:bodyPr>
              <a:lstStyle/>
              <a:p>
                <a:r>
                  <a:rPr lang="en-US" sz="2400" b="1" dirty="0">
                    <a:solidFill>
                      <a:srgbClr val="D73F09"/>
                    </a:solidFill>
                  </a:rPr>
                  <a:t>What is the AMP?</a:t>
                </a:r>
              </a:p>
              <a:p>
                <a:r>
                  <a:rPr lang="en-US" dirty="0">
                    <a:latin typeface="Kievit Offc" panose="020B0504030101020102" pitchFamily="34" charset="77"/>
                  </a:rPr>
                  <a:t>AMP is a three-year, $81.3M program to modernize administrative processes and replace the university’s core information technology systems supporting administrative work</a:t>
                </a:r>
              </a:p>
            </p:txBody>
          </p:sp>
        </p:grpSp>
      </p:grpSp>
      <p:sp>
        <p:nvSpPr>
          <p:cNvPr id="12" name="Rectangle 11">
            <a:extLst>
              <a:ext uri="{FF2B5EF4-FFF2-40B4-BE49-F238E27FC236}">
                <a16:creationId xmlns:a16="http://schemas.microsoft.com/office/drawing/2014/main" id="{984903D4-B191-18CD-9287-07B64F369B5A}"/>
              </a:ext>
            </a:extLst>
          </p:cNvPr>
          <p:cNvSpPr/>
          <p:nvPr/>
        </p:nvSpPr>
        <p:spPr>
          <a:xfrm>
            <a:off x="1" y="6793832"/>
            <a:ext cx="12192000" cy="64168"/>
          </a:xfrm>
          <a:prstGeom prst="rect">
            <a:avLst/>
          </a:prstGeom>
          <a:solidFill>
            <a:srgbClr val="D73F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5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0E85F-9A62-275D-6684-0EB34FE9731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54282DA-7614-9EA6-2988-B2790F3B5738}"/>
              </a:ext>
            </a:extLst>
          </p:cNvPr>
          <p:cNvSpPr txBox="1"/>
          <p:nvPr/>
        </p:nvSpPr>
        <p:spPr>
          <a:xfrm>
            <a:off x="931222" y="152400"/>
            <a:ext cx="184731" cy="369332"/>
          </a:xfrm>
          <a:prstGeom prst="rect">
            <a:avLst/>
          </a:prstGeom>
          <a:noFill/>
        </p:spPr>
        <p:txBody>
          <a:bodyPr wrap="none" rtlCol="0">
            <a:spAutoFit/>
          </a:bodyPr>
          <a:lstStyle/>
          <a:p>
            <a:pPr>
              <a:defRPr/>
            </a:pPr>
            <a:endParaRPr lang="en-US">
              <a:solidFill>
                <a:srgbClr val="000000"/>
              </a:solidFill>
              <a:latin typeface="Calibri" panose="020F0502020204030204"/>
            </a:endParaRPr>
          </a:p>
        </p:txBody>
      </p:sp>
      <p:sp>
        <p:nvSpPr>
          <p:cNvPr id="3" name="TextBox 2">
            <a:extLst>
              <a:ext uri="{FF2B5EF4-FFF2-40B4-BE49-F238E27FC236}">
                <a16:creationId xmlns:a16="http://schemas.microsoft.com/office/drawing/2014/main" id="{22054E53-7659-D135-0A51-2900F7C0C591}"/>
              </a:ext>
            </a:extLst>
          </p:cNvPr>
          <p:cNvSpPr txBox="1"/>
          <p:nvPr/>
        </p:nvSpPr>
        <p:spPr>
          <a:xfrm>
            <a:off x="320538" y="616366"/>
            <a:ext cx="7754072" cy="563231"/>
          </a:xfrm>
          <a:prstGeom prst="rect">
            <a:avLst/>
          </a:prstGeom>
          <a:noFill/>
        </p:spPr>
        <p:txBody>
          <a:bodyPr wrap="square" rtlCol="0">
            <a:spAutoFit/>
          </a:bodyPr>
          <a:lstStyle/>
          <a:p>
            <a:pPr>
              <a:lnSpc>
                <a:spcPct val="80000"/>
              </a:lnSpc>
              <a:defRPr/>
            </a:pPr>
            <a:r>
              <a:rPr lang="en-US" sz="3600" b="1">
                <a:solidFill>
                  <a:srgbClr val="D73F0A"/>
                </a:solidFill>
                <a:latin typeface="Stratum2 Bold" panose="020B0506030000020004" pitchFamily="34" charset="77"/>
              </a:rPr>
              <a:t>AMP Remains On Schedule, On Budget</a:t>
            </a:r>
          </a:p>
        </p:txBody>
      </p:sp>
      <p:grpSp>
        <p:nvGrpSpPr>
          <p:cNvPr id="10" name="Group 9">
            <a:extLst>
              <a:ext uri="{FF2B5EF4-FFF2-40B4-BE49-F238E27FC236}">
                <a16:creationId xmlns:a16="http://schemas.microsoft.com/office/drawing/2014/main" id="{0091F57B-3A12-3382-9165-9063D1423505}"/>
              </a:ext>
            </a:extLst>
          </p:cNvPr>
          <p:cNvGrpSpPr/>
          <p:nvPr/>
        </p:nvGrpSpPr>
        <p:grpSpPr>
          <a:xfrm>
            <a:off x="8348537" y="-1"/>
            <a:ext cx="3614156" cy="1045579"/>
            <a:chOff x="8348537" y="-1"/>
            <a:chExt cx="3614156" cy="1045579"/>
          </a:xfrm>
        </p:grpSpPr>
        <p:pic>
          <p:nvPicPr>
            <p:cNvPr id="11" name="Graphic 10">
              <a:extLst>
                <a:ext uri="{FF2B5EF4-FFF2-40B4-BE49-F238E27FC236}">
                  <a16:creationId xmlns:a16="http://schemas.microsoft.com/office/drawing/2014/main" id="{A7A823F4-9186-D0E7-7AAF-53F123A06515}"/>
                </a:ext>
              </a:extLst>
            </p:cNvPr>
            <p:cNvPicPr>
              <a:picLocks noChangeAspect="1"/>
            </p:cNvPicPr>
            <p:nvPr/>
          </p:nvPicPr>
          <p:blipFill>
            <a:blip>
              <a:extLst>
                <a:ext uri="{96DAC541-7B7A-43D3-8B79-37D633B846F1}">
                  <asvg:svgBlip xmlns:asvg="http://schemas.microsoft.com/office/drawing/2016/SVG/main" r:embed="rId3"/>
                </a:ext>
              </a:extLst>
            </a:blip>
            <a:srcRect l="16346" r="-3511" b="72186"/>
            <a:stretch>
              <a:fillRect/>
            </a:stretch>
          </p:blipFill>
          <p:spPr>
            <a:xfrm rot="10800000">
              <a:off x="8348537" y="0"/>
              <a:ext cx="3276600" cy="1045578"/>
            </a:xfrm>
            <a:prstGeom prst="rect">
              <a:avLst/>
            </a:prstGeom>
          </p:spPr>
        </p:pic>
        <p:pic>
          <p:nvPicPr>
            <p:cNvPr id="12" name="Graphic 11">
              <a:extLst>
                <a:ext uri="{FF2B5EF4-FFF2-40B4-BE49-F238E27FC236}">
                  <a16:creationId xmlns:a16="http://schemas.microsoft.com/office/drawing/2014/main" id="{13B21BA0-8360-2CA8-7A5A-1D99CFE649BA}"/>
                </a:ext>
              </a:extLst>
            </p:cNvPr>
            <p:cNvPicPr>
              <a:picLocks noChangeAspect="1"/>
            </p:cNvPicPr>
            <p:nvPr/>
          </p:nvPicPr>
          <p:blipFill>
            <a:blip>
              <a:extLst>
                <a:ext uri="{96DAC541-7B7A-43D3-8B79-37D633B846F1}">
                  <asvg:svgBlip xmlns:asvg="http://schemas.microsoft.com/office/drawing/2016/SVG/main" r:embed="rId4"/>
                </a:ext>
              </a:extLst>
            </a:blip>
            <a:srcRect r="-112" b="56552"/>
            <a:stretch>
              <a:fillRect/>
            </a:stretch>
          </p:blipFill>
          <p:spPr>
            <a:xfrm rot="10800000">
              <a:off x="9986836" y="-1"/>
              <a:ext cx="1975857" cy="1045579"/>
            </a:xfrm>
            <a:prstGeom prst="rect">
              <a:avLst/>
            </a:prstGeom>
          </p:spPr>
        </p:pic>
      </p:grpSp>
      <p:grpSp>
        <p:nvGrpSpPr>
          <p:cNvPr id="16" name="Group 15">
            <a:extLst>
              <a:ext uri="{FF2B5EF4-FFF2-40B4-BE49-F238E27FC236}">
                <a16:creationId xmlns:a16="http://schemas.microsoft.com/office/drawing/2014/main" id="{DBE4883B-9BC3-1F02-D899-7121D8ADBDD1}"/>
              </a:ext>
            </a:extLst>
          </p:cNvPr>
          <p:cNvGrpSpPr/>
          <p:nvPr/>
        </p:nvGrpSpPr>
        <p:grpSpPr>
          <a:xfrm>
            <a:off x="841408" y="1625807"/>
            <a:ext cx="10509184" cy="4679995"/>
            <a:chOff x="986623" y="1625807"/>
            <a:chExt cx="10509184" cy="4679995"/>
          </a:xfrm>
        </p:grpSpPr>
        <p:sp>
          <p:nvSpPr>
            <p:cNvPr id="4" name="TextBox 3">
              <a:extLst>
                <a:ext uri="{FF2B5EF4-FFF2-40B4-BE49-F238E27FC236}">
                  <a16:creationId xmlns:a16="http://schemas.microsoft.com/office/drawing/2014/main" id="{10CAABAE-443B-1527-7EA4-6C03DAE5A9EB}"/>
                </a:ext>
              </a:extLst>
            </p:cNvPr>
            <p:cNvSpPr txBox="1"/>
            <p:nvPr/>
          </p:nvSpPr>
          <p:spPr>
            <a:xfrm>
              <a:off x="986623" y="2967335"/>
              <a:ext cx="2728125" cy="923330"/>
            </a:xfrm>
            <a:prstGeom prst="rect">
              <a:avLst/>
            </a:prstGeom>
            <a:noFill/>
          </p:spPr>
          <p:txBody>
            <a:bodyPr wrap="square" rtlCol="0">
              <a:spAutoFit/>
            </a:bodyPr>
            <a:lstStyle/>
            <a:p>
              <a:pPr lvl="0"/>
              <a:r>
                <a:rPr lang="en-US">
                  <a:latin typeface="Kievit Offc" panose="020B0504030101020102" pitchFamily="34" charset="77"/>
                </a:rPr>
                <a:t>The program is projected to generate $10.8M in annual savings by FY2028</a:t>
              </a:r>
            </a:p>
          </p:txBody>
        </p:sp>
        <p:sp>
          <p:nvSpPr>
            <p:cNvPr id="5" name="TextBox 4">
              <a:extLst>
                <a:ext uri="{FF2B5EF4-FFF2-40B4-BE49-F238E27FC236}">
                  <a16:creationId xmlns:a16="http://schemas.microsoft.com/office/drawing/2014/main" id="{6BCB319E-0AD7-5CE2-63C4-1FC3D2B65A27}"/>
                </a:ext>
              </a:extLst>
            </p:cNvPr>
            <p:cNvSpPr txBox="1"/>
            <p:nvPr/>
          </p:nvSpPr>
          <p:spPr>
            <a:xfrm>
              <a:off x="986623" y="5105473"/>
              <a:ext cx="2991853" cy="1200329"/>
            </a:xfrm>
            <a:prstGeom prst="rect">
              <a:avLst/>
            </a:prstGeom>
            <a:noFill/>
          </p:spPr>
          <p:txBody>
            <a:bodyPr wrap="square" rtlCol="0">
              <a:spAutoFit/>
            </a:bodyPr>
            <a:lstStyle/>
            <a:p>
              <a:r>
                <a:rPr lang="en-US"/>
                <a:t>Cleaner data, better systems, and a more agile way of working will enable our other critical initiatives</a:t>
              </a:r>
            </a:p>
          </p:txBody>
        </p:sp>
        <p:pic>
          <p:nvPicPr>
            <p:cNvPr id="8" name="Picture 7">
              <a:extLst>
                <a:ext uri="{FF2B5EF4-FFF2-40B4-BE49-F238E27FC236}">
                  <a16:creationId xmlns:a16="http://schemas.microsoft.com/office/drawing/2014/main" id="{4BBC2A2E-99B6-43A0-10D6-A6591B1F147C}"/>
                </a:ext>
              </a:extLst>
            </p:cNvPr>
            <p:cNvPicPr>
              <a:picLocks noChangeAspect="1"/>
            </p:cNvPicPr>
            <p:nvPr/>
          </p:nvPicPr>
          <p:blipFill>
            <a:blip r:embed="rId5"/>
            <a:stretch>
              <a:fillRect/>
            </a:stretch>
          </p:blipFill>
          <p:spPr>
            <a:xfrm>
              <a:off x="4197574" y="1995846"/>
              <a:ext cx="7298233" cy="4245788"/>
            </a:xfrm>
            <a:prstGeom prst="rect">
              <a:avLst/>
            </a:prstGeom>
            <a:ln>
              <a:noFill/>
            </a:ln>
          </p:spPr>
        </p:pic>
        <p:pic>
          <p:nvPicPr>
            <p:cNvPr id="14" name="Graphic 13">
              <a:extLst>
                <a:ext uri="{FF2B5EF4-FFF2-40B4-BE49-F238E27FC236}">
                  <a16:creationId xmlns:a16="http://schemas.microsoft.com/office/drawing/2014/main" id="{CC1CD757-239D-9DD5-C1F3-07C2D01BF5E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8202" y="1625807"/>
              <a:ext cx="1236355" cy="1141251"/>
            </a:xfrm>
            <a:prstGeom prst="rect">
              <a:avLst/>
            </a:prstGeom>
          </p:spPr>
        </p:pic>
        <p:pic>
          <p:nvPicPr>
            <p:cNvPr id="15" name="Graphic 14">
              <a:extLst>
                <a:ext uri="{FF2B5EF4-FFF2-40B4-BE49-F238E27FC236}">
                  <a16:creationId xmlns:a16="http://schemas.microsoft.com/office/drawing/2014/main" id="{4071F2EE-1F1C-50DD-EABA-DA82D8CF7F4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683587" y="4269005"/>
              <a:ext cx="1045585" cy="836468"/>
            </a:xfrm>
            <a:prstGeom prst="rect">
              <a:avLst/>
            </a:prstGeom>
          </p:spPr>
        </p:pic>
      </p:grpSp>
      <p:sp>
        <p:nvSpPr>
          <p:cNvPr id="17" name="Rectangle 16">
            <a:extLst>
              <a:ext uri="{FF2B5EF4-FFF2-40B4-BE49-F238E27FC236}">
                <a16:creationId xmlns:a16="http://schemas.microsoft.com/office/drawing/2014/main" id="{D9129890-3386-032B-E147-11A5D32358B2}"/>
              </a:ext>
            </a:extLst>
          </p:cNvPr>
          <p:cNvSpPr/>
          <p:nvPr/>
        </p:nvSpPr>
        <p:spPr>
          <a:xfrm>
            <a:off x="1" y="6793832"/>
            <a:ext cx="12192000" cy="64168"/>
          </a:xfrm>
          <a:prstGeom prst="rect">
            <a:avLst/>
          </a:prstGeom>
          <a:solidFill>
            <a:srgbClr val="D73F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A2EB3D8-3592-9260-87F2-00799B3C0400}"/>
              </a:ext>
            </a:extLst>
          </p:cNvPr>
          <p:cNvSpPr/>
          <p:nvPr/>
        </p:nvSpPr>
        <p:spPr>
          <a:xfrm>
            <a:off x="841408" y="2967335"/>
            <a:ext cx="2574892" cy="92333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B351B4-4480-6F06-42B6-1B9EA9F97C05}"/>
              </a:ext>
            </a:extLst>
          </p:cNvPr>
          <p:cNvSpPr txBox="1"/>
          <p:nvPr/>
        </p:nvSpPr>
        <p:spPr>
          <a:xfrm>
            <a:off x="8265459" y="-251011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25319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13765-B3B4-694A-AAB1-34580446402D}"/>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DB5E1AAF-73B6-A44A-5DF2-15881E97F365}"/>
              </a:ext>
            </a:extLst>
          </p:cNvPr>
          <p:cNvSpPr txBox="1"/>
          <p:nvPr/>
        </p:nvSpPr>
        <p:spPr>
          <a:xfrm>
            <a:off x="293841" y="612832"/>
            <a:ext cx="7754072" cy="552139"/>
          </a:xfrm>
          <a:prstGeom prst="rect">
            <a:avLst/>
          </a:prstGeom>
          <a:noFill/>
        </p:spPr>
        <p:txBody>
          <a:bodyPr wrap="square" rtlCol="0">
            <a:spAutoFit/>
          </a:bodyPr>
          <a:lstStyle/>
          <a:p>
            <a:pPr>
              <a:lnSpc>
                <a:spcPct val="80000"/>
              </a:lnSpc>
              <a:defRPr/>
            </a:pPr>
            <a:r>
              <a:rPr lang="en-US" sz="3600" b="1">
                <a:solidFill>
                  <a:srgbClr val="D73F0A"/>
                </a:solidFill>
                <a:latin typeface="Stratum2 Bold" panose="020B0506030000020004" pitchFamily="34" charset="77"/>
              </a:rPr>
              <a:t>Recap of User Experience Review (UER)</a:t>
            </a:r>
          </a:p>
        </p:txBody>
      </p:sp>
      <p:grpSp>
        <p:nvGrpSpPr>
          <p:cNvPr id="9" name="Group 8">
            <a:extLst>
              <a:ext uri="{FF2B5EF4-FFF2-40B4-BE49-F238E27FC236}">
                <a16:creationId xmlns:a16="http://schemas.microsoft.com/office/drawing/2014/main" id="{3DA8336B-44D5-8C9B-B6DD-4B91FD89099F}"/>
              </a:ext>
            </a:extLst>
          </p:cNvPr>
          <p:cNvGrpSpPr/>
          <p:nvPr/>
        </p:nvGrpSpPr>
        <p:grpSpPr>
          <a:xfrm>
            <a:off x="8348537" y="-1"/>
            <a:ext cx="3614156" cy="1045579"/>
            <a:chOff x="8348537" y="-1"/>
            <a:chExt cx="3614156" cy="1045579"/>
          </a:xfrm>
        </p:grpSpPr>
        <p:pic>
          <p:nvPicPr>
            <p:cNvPr id="10" name="Graphic 9">
              <a:extLst>
                <a:ext uri="{FF2B5EF4-FFF2-40B4-BE49-F238E27FC236}">
                  <a16:creationId xmlns:a16="http://schemas.microsoft.com/office/drawing/2014/main" id="{C8F47DD9-BF38-DC50-CF64-CC4120564A0C}"/>
                </a:ext>
              </a:extLst>
            </p:cNvPr>
            <p:cNvPicPr>
              <a:picLocks noChangeAspect="1"/>
            </p:cNvPicPr>
            <p:nvPr/>
          </p:nvPicPr>
          <p:blipFill>
            <a:blip>
              <a:extLst>
                <a:ext uri="{96DAC541-7B7A-43D3-8B79-37D633B846F1}">
                  <asvg:svgBlip xmlns:asvg="http://schemas.microsoft.com/office/drawing/2016/SVG/main" r:embed="rId3"/>
                </a:ext>
              </a:extLst>
            </a:blip>
            <a:srcRect l="16346" r="-3511" b="72186"/>
            <a:stretch>
              <a:fillRect/>
            </a:stretch>
          </p:blipFill>
          <p:spPr>
            <a:xfrm rot="10800000">
              <a:off x="8348537" y="0"/>
              <a:ext cx="3276600" cy="1045578"/>
            </a:xfrm>
            <a:prstGeom prst="rect">
              <a:avLst/>
            </a:prstGeom>
          </p:spPr>
        </p:pic>
        <p:pic>
          <p:nvPicPr>
            <p:cNvPr id="11" name="Graphic 10">
              <a:extLst>
                <a:ext uri="{FF2B5EF4-FFF2-40B4-BE49-F238E27FC236}">
                  <a16:creationId xmlns:a16="http://schemas.microsoft.com/office/drawing/2014/main" id="{18150695-536A-9F34-4A12-A985654CDF70}"/>
                </a:ext>
              </a:extLst>
            </p:cNvPr>
            <p:cNvPicPr>
              <a:picLocks noChangeAspect="1"/>
            </p:cNvPicPr>
            <p:nvPr/>
          </p:nvPicPr>
          <p:blipFill>
            <a:blip>
              <a:extLst>
                <a:ext uri="{96DAC541-7B7A-43D3-8B79-37D633B846F1}">
                  <asvg:svgBlip xmlns:asvg="http://schemas.microsoft.com/office/drawing/2016/SVG/main" r:embed="rId4"/>
                </a:ext>
              </a:extLst>
            </a:blip>
            <a:srcRect r="-112" b="56552"/>
            <a:stretch>
              <a:fillRect/>
            </a:stretch>
          </p:blipFill>
          <p:spPr>
            <a:xfrm rot="10800000">
              <a:off x="9986836" y="-1"/>
              <a:ext cx="1975857" cy="1045579"/>
            </a:xfrm>
            <a:prstGeom prst="rect">
              <a:avLst/>
            </a:prstGeom>
          </p:spPr>
        </p:pic>
      </p:grpSp>
      <p:sp>
        <p:nvSpPr>
          <p:cNvPr id="2" name="Rectangle 1">
            <a:extLst>
              <a:ext uri="{FF2B5EF4-FFF2-40B4-BE49-F238E27FC236}">
                <a16:creationId xmlns:a16="http://schemas.microsoft.com/office/drawing/2014/main" id="{0761787A-12FB-5547-22D0-54F977D720EF}"/>
              </a:ext>
            </a:extLst>
          </p:cNvPr>
          <p:cNvSpPr/>
          <p:nvPr/>
        </p:nvSpPr>
        <p:spPr>
          <a:xfrm>
            <a:off x="1" y="6793832"/>
            <a:ext cx="12192000" cy="64168"/>
          </a:xfrm>
          <a:prstGeom prst="rect">
            <a:avLst/>
          </a:prstGeom>
          <a:solidFill>
            <a:srgbClr val="D73F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A8E58CC4-2556-9323-667A-7D89DBC53867}"/>
              </a:ext>
            </a:extLst>
          </p:cNvPr>
          <p:cNvSpPr/>
          <p:nvPr/>
        </p:nvSpPr>
        <p:spPr>
          <a:xfrm>
            <a:off x="770471" y="1744809"/>
            <a:ext cx="5397717" cy="4431401"/>
          </a:xfrm>
          <a:prstGeom prst="roundRect">
            <a:avLst>
              <a:gd name="adj" fmla="val 7206"/>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8B81866-FE38-559C-7BF5-1CD930761585}"/>
              </a:ext>
            </a:extLst>
          </p:cNvPr>
          <p:cNvGrpSpPr/>
          <p:nvPr/>
        </p:nvGrpSpPr>
        <p:grpSpPr>
          <a:xfrm>
            <a:off x="1188564" y="2380744"/>
            <a:ext cx="4561530" cy="3159530"/>
            <a:chOff x="1138177" y="2653315"/>
            <a:chExt cx="4561530" cy="3159530"/>
          </a:xfrm>
        </p:grpSpPr>
        <p:grpSp>
          <p:nvGrpSpPr>
            <p:cNvPr id="34" name="Group 33">
              <a:extLst>
                <a:ext uri="{FF2B5EF4-FFF2-40B4-BE49-F238E27FC236}">
                  <a16:creationId xmlns:a16="http://schemas.microsoft.com/office/drawing/2014/main" id="{F8B4D619-B351-A9FE-8F51-B41A54133427}"/>
                </a:ext>
              </a:extLst>
            </p:cNvPr>
            <p:cNvGrpSpPr/>
            <p:nvPr/>
          </p:nvGrpSpPr>
          <p:grpSpPr>
            <a:xfrm>
              <a:off x="1138177" y="4393884"/>
              <a:ext cx="2107088" cy="1418961"/>
              <a:chOff x="1138177" y="4393884"/>
              <a:chExt cx="2107088" cy="1418961"/>
            </a:xfrm>
          </p:grpSpPr>
          <p:sp>
            <p:nvSpPr>
              <p:cNvPr id="29" name="Rounded Rectangle 28">
                <a:extLst>
                  <a:ext uri="{FF2B5EF4-FFF2-40B4-BE49-F238E27FC236}">
                    <a16:creationId xmlns:a16="http://schemas.microsoft.com/office/drawing/2014/main" id="{545AFB2E-54D1-BA5E-6076-E0513F1CBA01}"/>
                  </a:ext>
                </a:extLst>
              </p:cNvPr>
              <p:cNvSpPr/>
              <p:nvPr/>
            </p:nvSpPr>
            <p:spPr>
              <a:xfrm>
                <a:off x="1138177" y="4393884"/>
                <a:ext cx="2107088" cy="1418961"/>
              </a:xfrm>
              <a:prstGeom prst="roundRect">
                <a:avLst/>
              </a:prstGeom>
              <a:solidFill>
                <a:srgbClr val="006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6BAC97-5B95-9128-0DDC-8989788B5FEF}"/>
                  </a:ext>
                </a:extLst>
              </p:cNvPr>
              <p:cNvSpPr txBox="1"/>
              <p:nvPr/>
            </p:nvSpPr>
            <p:spPr>
              <a:xfrm>
                <a:off x="1260632" y="5266977"/>
                <a:ext cx="1862178" cy="307777"/>
              </a:xfrm>
              <a:prstGeom prst="rect">
                <a:avLst/>
              </a:prstGeom>
              <a:noFill/>
            </p:spPr>
            <p:txBody>
              <a:bodyPr wrap="square" rtlCol="0">
                <a:spAutoFit/>
              </a:bodyPr>
              <a:lstStyle/>
              <a:p>
                <a:pPr algn="ctr"/>
                <a:r>
                  <a:rPr lang="en-US" sz="1400" b="1">
                    <a:solidFill>
                      <a:schemeClr val="bg1"/>
                    </a:solidFill>
                    <a:latin typeface="Kievit Offc" panose="020B0504030101020102" pitchFamily="34" charset="77"/>
                  </a:rPr>
                  <a:t>Total Sessions</a:t>
                </a:r>
              </a:p>
            </p:txBody>
          </p:sp>
          <p:sp>
            <p:nvSpPr>
              <p:cNvPr id="7" name="TextBox 6">
                <a:extLst>
                  <a:ext uri="{FF2B5EF4-FFF2-40B4-BE49-F238E27FC236}">
                    <a16:creationId xmlns:a16="http://schemas.microsoft.com/office/drawing/2014/main" id="{4B37BB31-EDB5-07F5-A297-1C87BAF2C0DE}"/>
                  </a:ext>
                </a:extLst>
              </p:cNvPr>
              <p:cNvSpPr txBox="1"/>
              <p:nvPr/>
            </p:nvSpPr>
            <p:spPr>
              <a:xfrm>
                <a:off x="1820465" y="4572130"/>
                <a:ext cx="742511" cy="707886"/>
              </a:xfrm>
              <a:prstGeom prst="rect">
                <a:avLst/>
              </a:prstGeom>
              <a:noFill/>
            </p:spPr>
            <p:txBody>
              <a:bodyPr wrap="none" rtlCol="0">
                <a:spAutoFit/>
              </a:bodyPr>
              <a:lstStyle/>
              <a:p>
                <a:r>
                  <a:rPr lang="en-US" sz="4000" b="1">
                    <a:solidFill>
                      <a:schemeClr val="bg1"/>
                    </a:solidFill>
                    <a:latin typeface="Stratum2 Regular" panose="020B0506030000020004" pitchFamily="34" charset="77"/>
                  </a:rPr>
                  <a:t>53</a:t>
                </a:r>
              </a:p>
            </p:txBody>
          </p:sp>
        </p:grpSp>
        <p:grpSp>
          <p:nvGrpSpPr>
            <p:cNvPr id="31" name="Group 30">
              <a:extLst>
                <a:ext uri="{FF2B5EF4-FFF2-40B4-BE49-F238E27FC236}">
                  <a16:creationId xmlns:a16="http://schemas.microsoft.com/office/drawing/2014/main" id="{38A605DC-F584-FBEB-B3D4-52FB36FF67CB}"/>
                </a:ext>
              </a:extLst>
            </p:cNvPr>
            <p:cNvGrpSpPr/>
            <p:nvPr/>
          </p:nvGrpSpPr>
          <p:grpSpPr>
            <a:xfrm>
              <a:off x="1138177" y="2653315"/>
              <a:ext cx="2107088" cy="1418961"/>
              <a:chOff x="1138177" y="2653315"/>
              <a:chExt cx="2107088" cy="1418961"/>
            </a:xfrm>
          </p:grpSpPr>
          <p:sp>
            <p:nvSpPr>
              <p:cNvPr id="13" name="Rounded Rectangle 12">
                <a:extLst>
                  <a:ext uri="{FF2B5EF4-FFF2-40B4-BE49-F238E27FC236}">
                    <a16:creationId xmlns:a16="http://schemas.microsoft.com/office/drawing/2014/main" id="{98393429-EA02-57CA-613A-013B2370A7EC}"/>
                  </a:ext>
                </a:extLst>
              </p:cNvPr>
              <p:cNvSpPr/>
              <p:nvPr/>
            </p:nvSpPr>
            <p:spPr>
              <a:xfrm>
                <a:off x="1138177" y="2653315"/>
                <a:ext cx="2107088" cy="1418961"/>
              </a:xfrm>
              <a:prstGeom prst="roundRect">
                <a:avLst/>
              </a:prstGeom>
              <a:solidFill>
                <a:srgbClr val="006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B848AEE-5766-D8B0-B36B-3A2F2D707D8F}"/>
                  </a:ext>
                </a:extLst>
              </p:cNvPr>
              <p:cNvSpPr txBox="1"/>
              <p:nvPr/>
            </p:nvSpPr>
            <p:spPr>
              <a:xfrm>
                <a:off x="1434309" y="3479520"/>
                <a:ext cx="1514824" cy="523220"/>
              </a:xfrm>
              <a:prstGeom prst="rect">
                <a:avLst/>
              </a:prstGeom>
              <a:noFill/>
            </p:spPr>
            <p:txBody>
              <a:bodyPr wrap="square" rtlCol="0">
                <a:spAutoFit/>
              </a:bodyPr>
              <a:lstStyle/>
              <a:p>
                <a:pPr algn="ctr"/>
                <a:r>
                  <a:rPr lang="en-US" sz="1400" b="1">
                    <a:solidFill>
                      <a:schemeClr val="bg1"/>
                    </a:solidFill>
                    <a:latin typeface="Kievit Offc" panose="020B0504030101020102" pitchFamily="34" charset="77"/>
                  </a:rPr>
                  <a:t>Total Registered Participants</a:t>
                </a:r>
              </a:p>
            </p:txBody>
          </p:sp>
          <p:sp>
            <p:nvSpPr>
              <p:cNvPr id="15" name="TextBox 14">
                <a:extLst>
                  <a:ext uri="{FF2B5EF4-FFF2-40B4-BE49-F238E27FC236}">
                    <a16:creationId xmlns:a16="http://schemas.microsoft.com/office/drawing/2014/main" id="{CB92669F-BDFD-54EE-0D8F-50516346ED3A}"/>
                  </a:ext>
                </a:extLst>
              </p:cNvPr>
              <p:cNvSpPr txBox="1"/>
              <p:nvPr/>
            </p:nvSpPr>
            <p:spPr>
              <a:xfrm>
                <a:off x="1679402" y="2760733"/>
                <a:ext cx="1024639" cy="707886"/>
              </a:xfrm>
              <a:prstGeom prst="rect">
                <a:avLst/>
              </a:prstGeom>
              <a:noFill/>
            </p:spPr>
            <p:txBody>
              <a:bodyPr wrap="none" rtlCol="0">
                <a:spAutoFit/>
              </a:bodyPr>
              <a:lstStyle/>
              <a:p>
                <a:r>
                  <a:rPr lang="en-US" sz="4000" b="1">
                    <a:solidFill>
                      <a:schemeClr val="bg1"/>
                    </a:solidFill>
                    <a:latin typeface="Stratum2 Regular" panose="020B0506030000020004" pitchFamily="34" charset="77"/>
                  </a:rPr>
                  <a:t>405</a:t>
                </a:r>
              </a:p>
            </p:txBody>
          </p:sp>
        </p:grpSp>
        <p:grpSp>
          <p:nvGrpSpPr>
            <p:cNvPr id="33" name="Group 32">
              <a:extLst>
                <a:ext uri="{FF2B5EF4-FFF2-40B4-BE49-F238E27FC236}">
                  <a16:creationId xmlns:a16="http://schemas.microsoft.com/office/drawing/2014/main" id="{89F89E59-E338-E246-DEAE-E4E67C8DB8E3}"/>
                </a:ext>
              </a:extLst>
            </p:cNvPr>
            <p:cNvGrpSpPr/>
            <p:nvPr/>
          </p:nvGrpSpPr>
          <p:grpSpPr>
            <a:xfrm>
              <a:off x="3592619" y="4393884"/>
              <a:ext cx="2107088" cy="1418961"/>
              <a:chOff x="3592619" y="4393884"/>
              <a:chExt cx="2107088" cy="1418961"/>
            </a:xfrm>
          </p:grpSpPr>
          <p:sp>
            <p:nvSpPr>
              <p:cNvPr id="30" name="Rounded Rectangle 29">
                <a:extLst>
                  <a:ext uri="{FF2B5EF4-FFF2-40B4-BE49-F238E27FC236}">
                    <a16:creationId xmlns:a16="http://schemas.microsoft.com/office/drawing/2014/main" id="{B46C5396-DD83-18AE-4B3F-C7E3E73EB6B3}"/>
                  </a:ext>
                </a:extLst>
              </p:cNvPr>
              <p:cNvSpPr/>
              <p:nvPr/>
            </p:nvSpPr>
            <p:spPr>
              <a:xfrm>
                <a:off x="3592619" y="4393884"/>
                <a:ext cx="2107088" cy="1418961"/>
              </a:xfrm>
              <a:prstGeom prst="roundRect">
                <a:avLst/>
              </a:prstGeom>
              <a:solidFill>
                <a:srgbClr val="006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FCF609-AF22-E7E1-8AD1-9CBA6C2BBD2E}"/>
                  </a:ext>
                </a:extLst>
              </p:cNvPr>
              <p:cNvSpPr txBox="1"/>
              <p:nvPr/>
            </p:nvSpPr>
            <p:spPr>
              <a:xfrm>
                <a:off x="3888751" y="5266977"/>
                <a:ext cx="1514824" cy="523220"/>
              </a:xfrm>
              <a:prstGeom prst="rect">
                <a:avLst/>
              </a:prstGeom>
              <a:noFill/>
            </p:spPr>
            <p:txBody>
              <a:bodyPr wrap="square" rtlCol="0">
                <a:spAutoFit/>
              </a:bodyPr>
              <a:lstStyle/>
              <a:p>
                <a:pPr algn="ctr"/>
                <a:r>
                  <a:rPr lang="en-US" sz="1400" b="1">
                    <a:solidFill>
                      <a:schemeClr val="bg1"/>
                    </a:solidFill>
                    <a:latin typeface="Kievit Offc" panose="020B0504030101020102" pitchFamily="34" charset="77"/>
                  </a:rPr>
                  <a:t>Total Feedback Submissions</a:t>
                </a:r>
              </a:p>
            </p:txBody>
          </p:sp>
          <p:sp>
            <p:nvSpPr>
              <p:cNvPr id="19" name="TextBox 18">
                <a:extLst>
                  <a:ext uri="{FF2B5EF4-FFF2-40B4-BE49-F238E27FC236}">
                    <a16:creationId xmlns:a16="http://schemas.microsoft.com/office/drawing/2014/main" id="{1E4327DA-4375-0894-0470-DA719AAA8E7D}"/>
                  </a:ext>
                </a:extLst>
              </p:cNvPr>
              <p:cNvSpPr txBox="1"/>
              <p:nvPr/>
            </p:nvSpPr>
            <p:spPr>
              <a:xfrm>
                <a:off x="4137050" y="4559091"/>
                <a:ext cx="1018227" cy="707886"/>
              </a:xfrm>
              <a:prstGeom prst="rect">
                <a:avLst/>
              </a:prstGeom>
              <a:noFill/>
            </p:spPr>
            <p:txBody>
              <a:bodyPr wrap="none" rtlCol="0">
                <a:spAutoFit/>
              </a:bodyPr>
              <a:lstStyle/>
              <a:p>
                <a:r>
                  <a:rPr lang="en-US" sz="4000" b="1">
                    <a:solidFill>
                      <a:schemeClr val="bg1"/>
                    </a:solidFill>
                    <a:latin typeface="Stratum2 Regular" panose="020B0506030000020004" pitchFamily="34" charset="77"/>
                  </a:rPr>
                  <a:t>525</a:t>
                </a:r>
              </a:p>
            </p:txBody>
          </p:sp>
        </p:grpSp>
        <p:grpSp>
          <p:nvGrpSpPr>
            <p:cNvPr id="32" name="Group 31">
              <a:extLst>
                <a:ext uri="{FF2B5EF4-FFF2-40B4-BE49-F238E27FC236}">
                  <a16:creationId xmlns:a16="http://schemas.microsoft.com/office/drawing/2014/main" id="{62F03059-5FDE-80AE-8D76-151EC3F12B18}"/>
                </a:ext>
              </a:extLst>
            </p:cNvPr>
            <p:cNvGrpSpPr/>
            <p:nvPr/>
          </p:nvGrpSpPr>
          <p:grpSpPr>
            <a:xfrm>
              <a:off x="3592619" y="2653315"/>
              <a:ext cx="2107088" cy="1418961"/>
              <a:chOff x="3592619" y="2653315"/>
              <a:chExt cx="2107088" cy="1418961"/>
            </a:xfrm>
          </p:grpSpPr>
          <p:sp>
            <p:nvSpPr>
              <p:cNvPr id="28" name="Rounded Rectangle 27">
                <a:extLst>
                  <a:ext uri="{FF2B5EF4-FFF2-40B4-BE49-F238E27FC236}">
                    <a16:creationId xmlns:a16="http://schemas.microsoft.com/office/drawing/2014/main" id="{448293C2-04D4-749D-53AD-9402B7509D06}"/>
                  </a:ext>
                </a:extLst>
              </p:cNvPr>
              <p:cNvSpPr/>
              <p:nvPr/>
            </p:nvSpPr>
            <p:spPr>
              <a:xfrm>
                <a:off x="3592619" y="2653315"/>
                <a:ext cx="2107088" cy="1418961"/>
              </a:xfrm>
              <a:prstGeom prst="roundRect">
                <a:avLst/>
              </a:prstGeom>
              <a:solidFill>
                <a:srgbClr val="006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0015A4-53CA-FFEF-2D5E-A4909C30AD33}"/>
                  </a:ext>
                </a:extLst>
              </p:cNvPr>
              <p:cNvSpPr txBox="1"/>
              <p:nvPr/>
            </p:nvSpPr>
            <p:spPr>
              <a:xfrm>
                <a:off x="3888751" y="3479520"/>
                <a:ext cx="1514824" cy="523220"/>
              </a:xfrm>
              <a:prstGeom prst="rect">
                <a:avLst/>
              </a:prstGeom>
              <a:noFill/>
            </p:spPr>
            <p:txBody>
              <a:bodyPr wrap="square" rtlCol="0">
                <a:spAutoFit/>
              </a:bodyPr>
              <a:lstStyle/>
              <a:p>
                <a:pPr algn="ctr"/>
                <a:r>
                  <a:rPr lang="en-US" sz="1400" b="1">
                    <a:solidFill>
                      <a:schemeClr val="bg1"/>
                    </a:solidFill>
                    <a:latin typeface="Kievit Offc" panose="020B0504030101020102" pitchFamily="34" charset="77"/>
                  </a:rPr>
                  <a:t>Communities Represented</a:t>
                </a:r>
              </a:p>
            </p:txBody>
          </p:sp>
          <p:sp>
            <p:nvSpPr>
              <p:cNvPr id="24" name="TextBox 23">
                <a:extLst>
                  <a:ext uri="{FF2B5EF4-FFF2-40B4-BE49-F238E27FC236}">
                    <a16:creationId xmlns:a16="http://schemas.microsoft.com/office/drawing/2014/main" id="{54148F2B-CE0C-B25F-CD11-1E5E4615865D}"/>
                  </a:ext>
                </a:extLst>
              </p:cNvPr>
              <p:cNvSpPr txBox="1"/>
              <p:nvPr/>
            </p:nvSpPr>
            <p:spPr>
              <a:xfrm>
                <a:off x="4268495" y="2760733"/>
                <a:ext cx="755335" cy="707886"/>
              </a:xfrm>
              <a:prstGeom prst="rect">
                <a:avLst/>
              </a:prstGeom>
              <a:noFill/>
            </p:spPr>
            <p:txBody>
              <a:bodyPr wrap="none" rtlCol="0">
                <a:spAutoFit/>
              </a:bodyPr>
              <a:lstStyle/>
              <a:p>
                <a:r>
                  <a:rPr lang="en-US" sz="4000" b="1">
                    <a:solidFill>
                      <a:schemeClr val="bg1"/>
                    </a:solidFill>
                    <a:latin typeface="Stratum2 Regular" panose="020B0506030000020004" pitchFamily="34" charset="77"/>
                  </a:rPr>
                  <a:t>38</a:t>
                </a:r>
              </a:p>
            </p:txBody>
          </p:sp>
        </p:grpSp>
      </p:grpSp>
      <p:sp>
        <p:nvSpPr>
          <p:cNvPr id="26" name="TextBox 25">
            <a:extLst>
              <a:ext uri="{FF2B5EF4-FFF2-40B4-BE49-F238E27FC236}">
                <a16:creationId xmlns:a16="http://schemas.microsoft.com/office/drawing/2014/main" id="{4584FC02-603E-8EFC-64E0-2DB9BD1A9142}"/>
              </a:ext>
            </a:extLst>
          </p:cNvPr>
          <p:cNvSpPr txBox="1"/>
          <p:nvPr/>
        </p:nvSpPr>
        <p:spPr>
          <a:xfrm>
            <a:off x="1620586" y="1569394"/>
            <a:ext cx="3697487" cy="369332"/>
          </a:xfrm>
          <a:prstGeom prst="rect">
            <a:avLst/>
          </a:prstGeom>
          <a:solidFill>
            <a:schemeClr val="bg1"/>
          </a:solidFill>
        </p:spPr>
        <p:txBody>
          <a:bodyPr wrap="none" rtlCol="0">
            <a:spAutoFit/>
          </a:bodyPr>
          <a:lstStyle/>
          <a:p>
            <a:pPr algn="ctr"/>
            <a:r>
              <a:rPr lang="en-US" b="1">
                <a:solidFill>
                  <a:srgbClr val="D73F07"/>
                </a:solidFill>
                <a:latin typeface="Stratum2 Bold" panose="020B0506030000020004" pitchFamily="34" charset="77"/>
                <a:cs typeface="Arial" panose="020B0604020202020204" pitchFamily="34" charset="0"/>
              </a:rPr>
              <a:t>User Experience Review (UER) Recap</a:t>
            </a:r>
            <a:endParaRPr lang="en-US">
              <a:latin typeface="Kievit Offc" panose="020B0504030101020102" pitchFamily="34" charset="77"/>
              <a:cs typeface="Arial" panose="020B0604020202020204" pitchFamily="34" charset="0"/>
            </a:endParaRPr>
          </a:p>
        </p:txBody>
      </p:sp>
      <p:pic>
        <p:nvPicPr>
          <p:cNvPr id="27" name="Graphic 26">
            <a:extLst>
              <a:ext uri="{FF2B5EF4-FFF2-40B4-BE49-F238E27FC236}">
                <a16:creationId xmlns:a16="http://schemas.microsoft.com/office/drawing/2014/main" id="{FCCAD787-DCF8-461B-9094-EEA43C7830E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471633" y="3154972"/>
            <a:ext cx="4720367" cy="3638860"/>
          </a:xfrm>
          <a:prstGeom prst="rect">
            <a:avLst/>
          </a:prstGeom>
        </p:spPr>
      </p:pic>
    </p:spTree>
    <p:extLst>
      <p:ext uri="{BB962C8B-B14F-4D97-AF65-F5344CB8AC3E}">
        <p14:creationId xmlns:p14="http://schemas.microsoft.com/office/powerpoint/2010/main" val="160291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BC0FF-C880-4794-73E4-5AC02D35DB3F}"/>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371743AA-045F-ED1B-996E-27BFB1622CB9}"/>
              </a:ext>
            </a:extLst>
          </p:cNvPr>
          <p:cNvSpPr txBox="1"/>
          <p:nvPr/>
        </p:nvSpPr>
        <p:spPr>
          <a:xfrm>
            <a:off x="293841" y="612293"/>
            <a:ext cx="4904460" cy="552139"/>
          </a:xfrm>
          <a:prstGeom prst="rect">
            <a:avLst/>
          </a:prstGeom>
          <a:noFill/>
        </p:spPr>
        <p:txBody>
          <a:bodyPr wrap="square" rtlCol="0">
            <a:spAutoFit/>
          </a:bodyPr>
          <a:lstStyle/>
          <a:p>
            <a:pPr>
              <a:lnSpc>
                <a:spcPct val="80000"/>
              </a:lnSpc>
              <a:defRPr/>
            </a:pPr>
            <a:r>
              <a:rPr lang="en-US" sz="3600" b="1">
                <a:solidFill>
                  <a:srgbClr val="D73F0A"/>
                </a:solidFill>
                <a:latin typeface="Stratum2 Bold" panose="020B0506030000020004" pitchFamily="34" charset="77"/>
              </a:rPr>
              <a:t>Cutover: What to Expect</a:t>
            </a:r>
          </a:p>
        </p:txBody>
      </p:sp>
      <p:grpSp>
        <p:nvGrpSpPr>
          <p:cNvPr id="9" name="Group 8">
            <a:extLst>
              <a:ext uri="{FF2B5EF4-FFF2-40B4-BE49-F238E27FC236}">
                <a16:creationId xmlns:a16="http://schemas.microsoft.com/office/drawing/2014/main" id="{A9B1E20C-2B05-7094-87C4-174B979812DF}"/>
              </a:ext>
            </a:extLst>
          </p:cNvPr>
          <p:cNvGrpSpPr/>
          <p:nvPr/>
        </p:nvGrpSpPr>
        <p:grpSpPr>
          <a:xfrm>
            <a:off x="8348537" y="-1"/>
            <a:ext cx="3614156" cy="1045579"/>
            <a:chOff x="8348537" y="-1"/>
            <a:chExt cx="3614156" cy="1045579"/>
          </a:xfrm>
        </p:grpSpPr>
        <p:pic>
          <p:nvPicPr>
            <p:cNvPr id="22" name="Graphic 21">
              <a:extLst>
                <a:ext uri="{FF2B5EF4-FFF2-40B4-BE49-F238E27FC236}">
                  <a16:creationId xmlns:a16="http://schemas.microsoft.com/office/drawing/2014/main" id="{3DDB221F-DD56-0F1D-B8D7-FDB335BB6E7C}"/>
                </a:ext>
              </a:extLst>
            </p:cNvPr>
            <p:cNvPicPr>
              <a:picLocks noChangeAspect="1"/>
            </p:cNvPicPr>
            <p:nvPr/>
          </p:nvPicPr>
          <p:blipFill>
            <a:blip>
              <a:extLst>
                <a:ext uri="{96DAC541-7B7A-43D3-8B79-37D633B846F1}">
                  <asvg:svgBlip xmlns:asvg="http://schemas.microsoft.com/office/drawing/2016/SVG/main" r:embed="rId5"/>
                </a:ext>
              </a:extLst>
            </a:blip>
            <a:srcRect l="16346" r="-3511" b="72186"/>
            <a:stretch>
              <a:fillRect/>
            </a:stretch>
          </p:blipFill>
          <p:spPr>
            <a:xfrm rot="10800000">
              <a:off x="8348537" y="0"/>
              <a:ext cx="3276600" cy="1045578"/>
            </a:xfrm>
            <a:prstGeom prst="rect">
              <a:avLst/>
            </a:prstGeom>
          </p:spPr>
        </p:pic>
        <p:pic>
          <p:nvPicPr>
            <p:cNvPr id="23" name="Graphic 22">
              <a:extLst>
                <a:ext uri="{FF2B5EF4-FFF2-40B4-BE49-F238E27FC236}">
                  <a16:creationId xmlns:a16="http://schemas.microsoft.com/office/drawing/2014/main" id="{BE1D45A9-7B03-5394-B454-24671A44658B}"/>
                </a:ext>
              </a:extLst>
            </p:cNvPr>
            <p:cNvPicPr>
              <a:picLocks noChangeAspect="1"/>
            </p:cNvPicPr>
            <p:nvPr/>
          </p:nvPicPr>
          <p:blipFill>
            <a:blip>
              <a:extLst>
                <a:ext uri="{96DAC541-7B7A-43D3-8B79-37D633B846F1}">
                  <asvg:svgBlip xmlns:asvg="http://schemas.microsoft.com/office/drawing/2016/SVG/main" r:embed="rId6"/>
                </a:ext>
              </a:extLst>
            </a:blip>
            <a:srcRect r="-112" b="56552"/>
            <a:stretch>
              <a:fillRect/>
            </a:stretch>
          </p:blipFill>
          <p:spPr>
            <a:xfrm rot="10800000">
              <a:off x="9986836" y="-1"/>
              <a:ext cx="1975857" cy="1045579"/>
            </a:xfrm>
            <a:prstGeom prst="rect">
              <a:avLst/>
            </a:prstGeom>
          </p:spPr>
        </p:pic>
      </p:grpSp>
      <p:sp>
        <p:nvSpPr>
          <p:cNvPr id="24" name="TextBox 23">
            <a:extLst>
              <a:ext uri="{FF2B5EF4-FFF2-40B4-BE49-F238E27FC236}">
                <a16:creationId xmlns:a16="http://schemas.microsoft.com/office/drawing/2014/main" id="{263CA99C-9D1A-F93F-DD5F-9309F9EC19D6}"/>
              </a:ext>
            </a:extLst>
          </p:cNvPr>
          <p:cNvSpPr txBox="1"/>
          <p:nvPr/>
        </p:nvSpPr>
        <p:spPr>
          <a:xfrm>
            <a:off x="931222" y="152400"/>
            <a:ext cx="184731" cy="369332"/>
          </a:xfrm>
          <a:prstGeom prst="rect">
            <a:avLst/>
          </a:prstGeom>
          <a:noFill/>
        </p:spPr>
        <p:txBody>
          <a:bodyPr wrap="none" rtlCol="0">
            <a:spAutoFit/>
          </a:bodyPr>
          <a:lstStyle/>
          <a:p>
            <a:pPr>
              <a:defRPr/>
            </a:pPr>
            <a:endParaRPr lang="en-US">
              <a:solidFill>
                <a:srgbClr val="000000"/>
              </a:solidFill>
              <a:latin typeface="Calibri" panose="020F0502020204030204"/>
            </a:endParaRPr>
          </a:p>
        </p:txBody>
      </p:sp>
      <p:sp>
        <p:nvSpPr>
          <p:cNvPr id="2" name="Rectangle 1">
            <a:extLst>
              <a:ext uri="{FF2B5EF4-FFF2-40B4-BE49-F238E27FC236}">
                <a16:creationId xmlns:a16="http://schemas.microsoft.com/office/drawing/2014/main" id="{D57D1384-295C-32C9-2977-4B0B0B43CF65}"/>
              </a:ext>
            </a:extLst>
          </p:cNvPr>
          <p:cNvSpPr/>
          <p:nvPr/>
        </p:nvSpPr>
        <p:spPr>
          <a:xfrm>
            <a:off x="1" y="6793832"/>
            <a:ext cx="12192000" cy="64168"/>
          </a:xfrm>
          <a:prstGeom prst="rect">
            <a:avLst/>
          </a:prstGeom>
          <a:solidFill>
            <a:srgbClr val="D73F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B21536-0321-848D-458C-D46B36310526}"/>
              </a:ext>
            </a:extLst>
          </p:cNvPr>
          <p:cNvSpPr txBox="1"/>
          <p:nvPr/>
        </p:nvSpPr>
        <p:spPr>
          <a:xfrm>
            <a:off x="345478" y="1457036"/>
            <a:ext cx="4225771" cy="3139321"/>
          </a:xfrm>
          <a:prstGeom prst="rect">
            <a:avLst/>
          </a:prstGeom>
          <a:noFill/>
        </p:spPr>
        <p:txBody>
          <a:bodyPr wrap="square" rtlCol="0">
            <a:spAutoFit/>
          </a:bodyPr>
          <a:lstStyle/>
          <a:p>
            <a:r>
              <a:rPr lang="en-US" b="1">
                <a:latin typeface="Kievit Offc" panose="020B0504030101020102" pitchFamily="34" charset="77"/>
              </a:rPr>
              <a:t>Primary impact expected June 2026</a:t>
            </a:r>
            <a:r>
              <a:rPr lang="en-US">
                <a:latin typeface="Kievit Offc" panose="020B0504030101020102" pitchFamily="34" charset="77"/>
              </a:rPr>
              <a:t>: Most system outages are expected in June 2026. Limited outages may continue into July 2026. Some administrative activities required earlier planning and completion starting in March 2026.</a:t>
            </a:r>
          </a:p>
          <a:p>
            <a:endParaRPr lang="en-US">
              <a:latin typeface="Kievit Offc" panose="020B0504030101020102" pitchFamily="34" charset="77"/>
            </a:endParaRPr>
          </a:p>
          <a:p>
            <a:r>
              <a:rPr lang="en-US" b="1">
                <a:latin typeface="Kievit Offc" panose="020B0504030101020102" pitchFamily="34" charset="77"/>
              </a:rPr>
              <a:t>Note:</a:t>
            </a:r>
          </a:p>
          <a:p>
            <a:r>
              <a:rPr lang="en-US">
                <a:latin typeface="Kievit Offc" panose="020B0504030101020102" pitchFamily="34" charset="77"/>
              </a:rPr>
              <a:t>Academic processes will </a:t>
            </a:r>
            <a:r>
              <a:rPr lang="en-US" u="sng">
                <a:latin typeface="Kievit Offc" panose="020B0504030101020102" pitchFamily="34" charset="77"/>
              </a:rPr>
              <a:t>not</a:t>
            </a:r>
            <a:r>
              <a:rPr lang="en-US">
                <a:latin typeface="Kievit Offc" panose="020B0504030101020102" pitchFamily="34" charset="77"/>
              </a:rPr>
              <a:t> be pausing in June, including summer hiring for Academic and Graduate Assistants</a:t>
            </a:r>
            <a:endParaRPr lang="en-US"/>
          </a:p>
        </p:txBody>
      </p:sp>
      <p:sp>
        <p:nvSpPr>
          <p:cNvPr id="8" name="Rectangle 7">
            <a:extLst>
              <a:ext uri="{FF2B5EF4-FFF2-40B4-BE49-F238E27FC236}">
                <a16:creationId xmlns:a16="http://schemas.microsoft.com/office/drawing/2014/main" id="{575FFD3D-6B7F-AF8D-F208-AEE809BE3ACB}"/>
              </a:ext>
            </a:extLst>
          </p:cNvPr>
          <p:cNvSpPr/>
          <p:nvPr/>
        </p:nvSpPr>
        <p:spPr>
          <a:xfrm>
            <a:off x="5960483" y="336120"/>
            <a:ext cx="4612976" cy="6185760"/>
          </a:xfrm>
          <a:prstGeom prst="rect">
            <a:avLst/>
          </a:prstGeom>
          <a:solidFill>
            <a:srgbClr val="D73F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hAMP AI">
            <a:hlinkClick r:id="" action="ppaction://media"/>
            <a:extLst>
              <a:ext uri="{FF2B5EF4-FFF2-40B4-BE49-F238E27FC236}">
                <a16:creationId xmlns:a16="http://schemas.microsoft.com/office/drawing/2014/main" id="{3B625FB2-A593-3F94-E9CC-8EC3173776C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68134" y="430586"/>
            <a:ext cx="4397674" cy="5996828"/>
          </a:xfrm>
          <a:prstGeom prst="rect">
            <a:avLst/>
          </a:prstGeom>
        </p:spPr>
      </p:pic>
    </p:spTree>
    <p:extLst>
      <p:ext uri="{BB962C8B-B14F-4D97-AF65-F5344CB8AC3E}">
        <p14:creationId xmlns:p14="http://schemas.microsoft.com/office/powerpoint/2010/main" val="17923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1158-F8A4-DC7D-29C3-8BBA4EB9B0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F4BBED3-A6DC-42CE-3764-4AD2B7EC2006}"/>
              </a:ext>
            </a:extLst>
          </p:cNvPr>
          <p:cNvSpPr>
            <a:spLocks noGrp="1" noRot="1" noMove="1" noResize="1" noEditPoints="1" noAdjustHandles="1" noChangeArrowheads="1" noChangeShapeType="1"/>
          </p:cNvSpPr>
          <p:nvPr/>
        </p:nvSpPr>
        <p:spPr>
          <a:xfrm>
            <a:off x="0" y="1"/>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F828983-70AE-8055-088B-80192AC8170E}"/>
              </a:ext>
            </a:extLst>
          </p:cNvPr>
          <p:cNvSpPr>
            <a:spLocks noGrp="1" noRot="1" noMove="1" noResize="1" noEditPoints="1" noAdjustHandles="1" noChangeArrowheads="1" noChangeShapeType="1"/>
          </p:cNvSpPr>
          <p:nvPr/>
        </p:nvSpPr>
        <p:spPr>
          <a:xfrm>
            <a:off x="0" y="0"/>
            <a:ext cx="12192000" cy="1194318"/>
          </a:xfrm>
          <a:prstGeom prst="rect">
            <a:avLst/>
          </a:prstGeom>
          <a:solidFill>
            <a:srgbClr val="D73F09"/>
          </a:solidFill>
          <a:ln>
            <a:solidFill>
              <a:srgbClr val="D73F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2505DD-2B7E-236E-2318-37479F301FBF}"/>
              </a:ext>
            </a:extLst>
          </p:cNvPr>
          <p:cNvSpPr>
            <a:spLocks noGrp="1"/>
          </p:cNvSpPr>
          <p:nvPr>
            <p:ph type="title"/>
          </p:nvPr>
        </p:nvSpPr>
        <p:spPr>
          <a:xfrm>
            <a:off x="484552" y="318846"/>
            <a:ext cx="10869248" cy="643715"/>
          </a:xfrm>
        </p:spPr>
        <p:txBody>
          <a:bodyPr>
            <a:normAutofit/>
          </a:bodyPr>
          <a:lstStyle/>
          <a:p>
            <a:r>
              <a:rPr lang="en-US" sz="3600" dirty="0">
                <a:solidFill>
                  <a:schemeClr val="bg1"/>
                </a:solidFill>
                <a:latin typeface="Stratum2 Black"/>
              </a:rPr>
              <a:t>Faculty Senate Meeting Agenda – April 16, 2026</a:t>
            </a:r>
            <a:endParaRPr lang="en-US" sz="3600" dirty="0">
              <a:solidFill>
                <a:schemeClr val="bg1"/>
              </a:solidFill>
              <a:latin typeface="Stratum2 Black" panose="020B0506030000020004" pitchFamily="34" charset="0"/>
            </a:endParaRPr>
          </a:p>
        </p:txBody>
      </p:sp>
      <p:sp>
        <p:nvSpPr>
          <p:cNvPr id="7" name="Rectangle 1">
            <a:extLst>
              <a:ext uri="{FF2B5EF4-FFF2-40B4-BE49-F238E27FC236}">
                <a16:creationId xmlns:a16="http://schemas.microsoft.com/office/drawing/2014/main" id="{938E62C3-C7D7-4A8D-7826-FE1E459A896B}"/>
              </a:ext>
            </a:extLst>
          </p:cNvPr>
          <p:cNvSpPr>
            <a:spLocks noChangeArrowheads="1"/>
          </p:cNvSpPr>
          <p:nvPr/>
        </p:nvSpPr>
        <p:spPr bwMode="auto">
          <a:xfrm>
            <a:off x="5486400" y="-327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96BFC418-BBD3-889D-E796-EC04694B3110}"/>
              </a:ext>
            </a:extLst>
          </p:cNvPr>
          <p:cNvGraphicFramePr>
            <a:graphicFrameLocks noGrp="1"/>
          </p:cNvGraphicFramePr>
          <p:nvPr>
            <p:extLst>
              <p:ext uri="{D42A27DB-BD31-4B8C-83A1-F6EECF244321}">
                <p14:modId xmlns:p14="http://schemas.microsoft.com/office/powerpoint/2010/main" val="411324727"/>
              </p:ext>
            </p:extLst>
          </p:nvPr>
        </p:nvGraphicFramePr>
        <p:xfrm>
          <a:off x="317559" y="1513163"/>
          <a:ext cx="11556880" cy="3991973"/>
        </p:xfrm>
        <a:graphic>
          <a:graphicData uri="http://schemas.openxmlformats.org/drawingml/2006/table">
            <a:tbl>
              <a:tblPr firstRow="1" bandRow="1">
                <a:tableStyleId>{7E9639D4-E3E2-4D34-9284-5A2195B3D0D7}</a:tableStyleId>
              </a:tblPr>
              <a:tblGrid>
                <a:gridCol w="8160327">
                  <a:extLst>
                    <a:ext uri="{9D8B030D-6E8A-4147-A177-3AD203B41FA5}">
                      <a16:colId xmlns:a16="http://schemas.microsoft.com/office/drawing/2014/main" val="3703602209"/>
                    </a:ext>
                  </a:extLst>
                </a:gridCol>
                <a:gridCol w="3396553">
                  <a:extLst>
                    <a:ext uri="{9D8B030D-6E8A-4147-A177-3AD203B41FA5}">
                      <a16:colId xmlns:a16="http://schemas.microsoft.com/office/drawing/2014/main" val="3504381427"/>
                    </a:ext>
                  </a:extLst>
                </a:gridCol>
              </a:tblGrid>
              <a:tr h="426539">
                <a:tc>
                  <a:txBody>
                    <a:bodyPr/>
                    <a:lstStyle/>
                    <a:p>
                      <a:pPr lvl="0">
                        <a:buNone/>
                      </a:pPr>
                      <a:r>
                        <a:rPr lang="en-US" sz="2400" dirty="0"/>
                        <a:t>Topic</a:t>
                      </a:r>
                    </a:p>
                  </a:txBody>
                  <a:tcPr/>
                </a:tc>
                <a:tc>
                  <a:txBody>
                    <a:bodyPr/>
                    <a:lstStyle/>
                    <a:p>
                      <a:pPr lvl="0">
                        <a:buNone/>
                      </a:pPr>
                      <a:r>
                        <a:rPr lang="en-US" sz="2400" dirty="0"/>
                        <a:t>Presenter(s)</a:t>
                      </a:r>
                    </a:p>
                  </a:txBody>
                  <a:tcPr/>
                </a:tc>
                <a:extLst>
                  <a:ext uri="{0D108BD9-81ED-4DB2-BD59-A6C34878D82A}">
                    <a16:rowId xmlns:a16="http://schemas.microsoft.com/office/drawing/2014/main" val="3464449278"/>
                  </a:ext>
                </a:extLst>
              </a:tr>
              <a:tr h="426539">
                <a:tc>
                  <a:txBody>
                    <a:bodyPr/>
                    <a:lstStyle/>
                    <a:p>
                      <a:r>
                        <a:rPr lang="en-US" sz="2000" dirty="0"/>
                        <a:t>Comments &amp; Updates from the Faculty Senate President</a:t>
                      </a:r>
                    </a:p>
                  </a:txBody>
                  <a:tcPr/>
                </a:tc>
                <a:tc>
                  <a:txBody>
                    <a:bodyPr/>
                    <a:lstStyle/>
                    <a:p>
                      <a:pPr lvl="0">
                        <a:buNone/>
                      </a:pPr>
                      <a:r>
                        <a:rPr lang="en-US" sz="2000" dirty="0"/>
                        <a:t>Jacob Hamblin</a:t>
                      </a:r>
                    </a:p>
                  </a:txBody>
                  <a:tcPr/>
                </a:tc>
                <a:extLst>
                  <a:ext uri="{0D108BD9-81ED-4DB2-BD59-A6C34878D82A}">
                    <a16:rowId xmlns:a16="http://schemas.microsoft.com/office/drawing/2014/main" val="3590916959"/>
                  </a:ext>
                </a:extLst>
              </a:tr>
              <a:tr h="426538">
                <a:tc>
                  <a:txBody>
                    <a:bodyPr/>
                    <a:lstStyle/>
                    <a:p>
                      <a:pPr lvl="0">
                        <a:buNone/>
                      </a:pPr>
                      <a:r>
                        <a:rPr lang="en-US" sz="2000" dirty="0"/>
                        <a:t>Writing Intensive Curriculum (WIC) Learning Outcome, Criteria, and Rational (LOCR)</a:t>
                      </a:r>
                    </a:p>
                  </a:txBody>
                  <a:tcPr/>
                </a:tc>
                <a:tc>
                  <a:txBody>
                    <a:bodyPr/>
                    <a:lstStyle/>
                    <a:p>
                      <a:r>
                        <a:rPr lang="en-US" sz="2000" dirty="0"/>
                        <a:t>Kendon Kurzer, Kelsey Emard</a:t>
                      </a:r>
                    </a:p>
                  </a:txBody>
                  <a:tcPr/>
                </a:tc>
                <a:extLst>
                  <a:ext uri="{0D108BD9-81ED-4DB2-BD59-A6C34878D82A}">
                    <a16:rowId xmlns:a16="http://schemas.microsoft.com/office/drawing/2014/main" val="1885123725"/>
                  </a:ext>
                </a:extLst>
              </a:tr>
              <a:tr h="426538">
                <a:tc>
                  <a:txBody>
                    <a:bodyPr/>
                    <a:lstStyle/>
                    <a:p>
                      <a:pPr marL="0" lvl="0" indent="0" algn="l">
                        <a:lnSpc>
                          <a:spcPct val="100000"/>
                        </a:lnSpc>
                        <a:buNone/>
                      </a:pPr>
                      <a:r>
                        <a:rPr lang="en-US" sz="2000" b="0" i="0" u="none" strike="noStrike" noProof="0" dirty="0">
                          <a:solidFill>
                            <a:srgbClr val="000000"/>
                          </a:solidFill>
                          <a:latin typeface="+mn-lt"/>
                        </a:rPr>
                        <a:t>Administrative Modernization Project (AMP) Update</a:t>
                      </a:r>
                      <a:endParaRPr lang="en-US" sz="2000" dirty="0"/>
                    </a:p>
                  </a:txBody>
                  <a:tcPr/>
                </a:tc>
                <a:tc>
                  <a:txBody>
                    <a:bodyPr/>
                    <a:lstStyle/>
                    <a:p>
                      <a:pPr lvl="0">
                        <a:buNone/>
                      </a:pPr>
                      <a:r>
                        <a:rPr lang="en-US" sz="2000" b="0" i="0" u="none" strike="noStrike" noProof="0" dirty="0">
                          <a:solidFill>
                            <a:srgbClr val="000000"/>
                          </a:solidFill>
                          <a:latin typeface="Calibri"/>
                        </a:rPr>
                        <a:t>Heather Riney, Tim Carroll, Bob Mason</a:t>
                      </a:r>
                      <a:endParaRPr lang="en-US" sz="2000" dirty="0"/>
                    </a:p>
                  </a:txBody>
                  <a:tcPr/>
                </a:tc>
                <a:extLst>
                  <a:ext uri="{0D108BD9-81ED-4DB2-BD59-A6C34878D82A}">
                    <a16:rowId xmlns:a16="http://schemas.microsoft.com/office/drawing/2014/main" val="1518361297"/>
                  </a:ext>
                </a:extLst>
              </a:tr>
              <a:tr h="426539">
                <a:tc>
                  <a:txBody>
                    <a:bodyPr/>
                    <a:lstStyle/>
                    <a:p>
                      <a:r>
                        <a:rPr lang="en-US" sz="2000" dirty="0"/>
                        <a:t>Accreditation Site Visit Re-Cap</a:t>
                      </a:r>
                    </a:p>
                  </a:txBody>
                  <a:tcPr/>
                </a:tc>
                <a:tc>
                  <a:txBody>
                    <a:bodyPr/>
                    <a:lstStyle/>
                    <a:p>
                      <a:pPr lvl="0">
                        <a:buNone/>
                      </a:pPr>
                      <a:r>
                        <a:rPr lang="en-US" sz="2000" dirty="0"/>
                        <a:t>Rebecca Mathern</a:t>
                      </a:r>
                    </a:p>
                  </a:txBody>
                  <a:tcPr/>
                </a:tc>
                <a:extLst>
                  <a:ext uri="{0D108BD9-81ED-4DB2-BD59-A6C34878D82A}">
                    <a16:rowId xmlns:a16="http://schemas.microsoft.com/office/drawing/2014/main" val="949505560"/>
                  </a:ext>
                </a:extLst>
              </a:tr>
              <a:tr h="426539">
                <a:tc>
                  <a:txBody>
                    <a:bodyPr/>
                    <a:lstStyle/>
                    <a:p>
                      <a:r>
                        <a:rPr lang="en-US" sz="2000" dirty="0"/>
                        <a:t>Action Item: Curricular Proposals</a:t>
                      </a:r>
                    </a:p>
                  </a:txBody>
                  <a:tcPr/>
                </a:tc>
                <a:tc>
                  <a:txBody>
                    <a:bodyPr/>
                    <a:lstStyle/>
                    <a:p>
                      <a:pPr lvl="0">
                        <a:buNone/>
                      </a:pPr>
                      <a:r>
                        <a:rPr lang="en-US" sz="2000" kern="1200" dirty="0">
                          <a:solidFill>
                            <a:schemeClr val="tx1"/>
                          </a:solidFill>
                          <a:effectLst/>
                          <a:latin typeface="+mn-lt"/>
                          <a:ea typeface="+mn-ea"/>
                          <a:cs typeface="+mn-cs"/>
                        </a:rPr>
                        <a:t>Kaplan Yalcin</a:t>
                      </a:r>
                      <a:endParaRPr lang="en-US" sz="2400" dirty="0"/>
                    </a:p>
                  </a:txBody>
                  <a:tcPr/>
                </a:tc>
                <a:extLst>
                  <a:ext uri="{0D108BD9-81ED-4DB2-BD59-A6C34878D82A}">
                    <a16:rowId xmlns:a16="http://schemas.microsoft.com/office/drawing/2014/main" val="1286930650"/>
                  </a:ext>
                </a:extLst>
              </a:tr>
              <a:tr h="426538">
                <a:tc>
                  <a:txBody>
                    <a:bodyPr/>
                    <a:lstStyle/>
                    <a:p>
                      <a:pPr lvl="0">
                        <a:buNone/>
                      </a:pPr>
                      <a:r>
                        <a:rPr lang="en-US" sz="2000" dirty="0"/>
                        <a:t>Strategic Resource Renewal (SRR) Update</a:t>
                      </a:r>
                    </a:p>
                  </a:txBody>
                  <a:tcPr/>
                </a:tc>
                <a:tc>
                  <a:txBody>
                    <a:bodyPr/>
                    <a:lstStyle/>
                    <a:p>
                      <a:pPr lvl="0">
                        <a:buNone/>
                      </a:pPr>
                      <a:r>
                        <a:rPr lang="en-US" sz="2000" dirty="0"/>
                        <a:t>Jacob Hamblin</a:t>
                      </a:r>
                    </a:p>
                  </a:txBody>
                  <a:tcPr/>
                </a:tc>
                <a:extLst>
                  <a:ext uri="{0D108BD9-81ED-4DB2-BD59-A6C34878D82A}">
                    <a16:rowId xmlns:a16="http://schemas.microsoft.com/office/drawing/2014/main" val="4233083465"/>
                  </a:ext>
                </a:extLst>
              </a:tr>
              <a:tr h="426538">
                <a:tc>
                  <a:txBody>
                    <a:bodyPr/>
                    <a:lstStyle/>
                    <a:p>
                      <a:pPr lvl="0">
                        <a:buNone/>
                      </a:pPr>
                      <a:r>
                        <a:rPr lang="en-US" sz="2000" dirty="0"/>
                        <a:t>New Business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noProof="0" dirty="0">
                          <a:solidFill>
                            <a:srgbClr val="000000"/>
                          </a:solidFill>
                          <a:latin typeface="+mn-lt"/>
                        </a:rPr>
                        <a:t>Jacob Hamblin</a:t>
                      </a:r>
                      <a:endParaRPr lang="en-US" sz="2000" dirty="0"/>
                    </a:p>
                  </a:txBody>
                  <a:tcPr/>
                </a:tc>
                <a:extLst>
                  <a:ext uri="{0D108BD9-81ED-4DB2-BD59-A6C34878D82A}">
                    <a16:rowId xmlns:a16="http://schemas.microsoft.com/office/drawing/2014/main" val="1624810286"/>
                  </a:ext>
                </a:extLst>
              </a:tr>
            </a:tbl>
          </a:graphicData>
        </a:graphic>
      </p:graphicFrame>
    </p:spTree>
    <p:extLst>
      <p:ext uri="{BB962C8B-B14F-4D97-AF65-F5344CB8AC3E}">
        <p14:creationId xmlns:p14="http://schemas.microsoft.com/office/powerpoint/2010/main" val="168421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F7885-C7F7-6E08-0042-274DAD95E6B9}"/>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30E6C93F-A07B-0BED-6FE8-2A42136899D8}"/>
              </a:ext>
            </a:extLst>
          </p:cNvPr>
          <p:cNvSpPr txBox="1"/>
          <p:nvPr/>
        </p:nvSpPr>
        <p:spPr>
          <a:xfrm>
            <a:off x="318894" y="613903"/>
            <a:ext cx="7754072" cy="552139"/>
          </a:xfrm>
          <a:prstGeom prst="rect">
            <a:avLst/>
          </a:prstGeom>
          <a:noFill/>
        </p:spPr>
        <p:txBody>
          <a:bodyPr wrap="square" rtlCol="0">
            <a:spAutoFit/>
          </a:bodyPr>
          <a:lstStyle/>
          <a:p>
            <a:pPr>
              <a:lnSpc>
                <a:spcPct val="80000"/>
              </a:lnSpc>
              <a:defRPr/>
            </a:pPr>
            <a:r>
              <a:rPr lang="en-US" sz="3600" b="1">
                <a:solidFill>
                  <a:srgbClr val="D73F0A"/>
                </a:solidFill>
                <a:latin typeface="Stratum2 Bold" panose="020B0506030000020004" pitchFamily="34" charset="77"/>
              </a:rPr>
              <a:t>Training</a:t>
            </a:r>
          </a:p>
        </p:txBody>
      </p:sp>
      <p:sp>
        <p:nvSpPr>
          <p:cNvPr id="24" name="TextBox 23">
            <a:extLst>
              <a:ext uri="{FF2B5EF4-FFF2-40B4-BE49-F238E27FC236}">
                <a16:creationId xmlns:a16="http://schemas.microsoft.com/office/drawing/2014/main" id="{D68549B9-1902-F4E4-B306-922A84C48C7C}"/>
              </a:ext>
            </a:extLst>
          </p:cNvPr>
          <p:cNvSpPr txBox="1"/>
          <p:nvPr/>
        </p:nvSpPr>
        <p:spPr>
          <a:xfrm>
            <a:off x="931222" y="152400"/>
            <a:ext cx="184731" cy="369332"/>
          </a:xfrm>
          <a:prstGeom prst="rect">
            <a:avLst/>
          </a:prstGeom>
          <a:noFill/>
        </p:spPr>
        <p:txBody>
          <a:bodyPr wrap="none" rtlCol="0">
            <a:spAutoFit/>
          </a:bodyPr>
          <a:lstStyle/>
          <a:p>
            <a:pPr>
              <a:defRPr/>
            </a:pPr>
            <a:endParaRPr lang="en-US">
              <a:solidFill>
                <a:srgbClr val="000000"/>
              </a:solidFill>
              <a:latin typeface="Calibri" panose="020F0502020204030204"/>
            </a:endParaRPr>
          </a:p>
        </p:txBody>
      </p:sp>
      <p:sp>
        <p:nvSpPr>
          <p:cNvPr id="2" name="TextBox 1">
            <a:extLst>
              <a:ext uri="{FF2B5EF4-FFF2-40B4-BE49-F238E27FC236}">
                <a16:creationId xmlns:a16="http://schemas.microsoft.com/office/drawing/2014/main" id="{21A7B35D-9A3D-E880-DC02-3408563B4C7F}"/>
              </a:ext>
            </a:extLst>
          </p:cNvPr>
          <p:cNvSpPr txBox="1"/>
          <p:nvPr/>
        </p:nvSpPr>
        <p:spPr>
          <a:xfrm>
            <a:off x="298872" y="3458731"/>
            <a:ext cx="3896610" cy="995337"/>
          </a:xfrm>
          <a:prstGeom prst="rect">
            <a:avLst/>
          </a:prstGeom>
          <a:noFill/>
        </p:spPr>
        <p:txBody>
          <a:bodyPr wrap="square" rtlCol="0">
            <a:spAutoFit/>
          </a:bodyPr>
          <a:lstStyle/>
          <a:p>
            <a:pPr>
              <a:lnSpc>
                <a:spcPct val="80000"/>
              </a:lnSpc>
              <a:defRPr/>
            </a:pPr>
            <a:r>
              <a:rPr lang="en-US" sz="3600" b="1">
                <a:solidFill>
                  <a:srgbClr val="D73F0A"/>
                </a:solidFill>
                <a:latin typeface="Stratum2 Bold" panose="020B0506030000020004" pitchFamily="34" charset="77"/>
              </a:rPr>
              <a:t>Change Readiness Assessment #5</a:t>
            </a:r>
          </a:p>
        </p:txBody>
      </p:sp>
      <p:grpSp>
        <p:nvGrpSpPr>
          <p:cNvPr id="12" name="Group 11">
            <a:extLst>
              <a:ext uri="{FF2B5EF4-FFF2-40B4-BE49-F238E27FC236}">
                <a16:creationId xmlns:a16="http://schemas.microsoft.com/office/drawing/2014/main" id="{17BFEF30-8E5F-D5CA-0EF5-4EA5E5F017D1}"/>
              </a:ext>
            </a:extLst>
          </p:cNvPr>
          <p:cNvGrpSpPr/>
          <p:nvPr/>
        </p:nvGrpSpPr>
        <p:grpSpPr>
          <a:xfrm>
            <a:off x="8348537" y="-1"/>
            <a:ext cx="3614156" cy="1045579"/>
            <a:chOff x="8348537" y="-1"/>
            <a:chExt cx="3614156" cy="1045579"/>
          </a:xfrm>
        </p:grpSpPr>
        <p:pic>
          <p:nvPicPr>
            <p:cNvPr id="13" name="Graphic 12">
              <a:extLst>
                <a:ext uri="{FF2B5EF4-FFF2-40B4-BE49-F238E27FC236}">
                  <a16:creationId xmlns:a16="http://schemas.microsoft.com/office/drawing/2014/main" id="{C3469A7C-A3C6-3351-2A3C-318A029E1BDB}"/>
                </a:ext>
              </a:extLst>
            </p:cNvPr>
            <p:cNvPicPr>
              <a:picLocks noChangeAspect="1"/>
            </p:cNvPicPr>
            <p:nvPr/>
          </p:nvPicPr>
          <p:blipFill>
            <a:blip>
              <a:extLst>
                <a:ext uri="{96DAC541-7B7A-43D3-8B79-37D633B846F1}">
                  <asvg:svgBlip xmlns:asvg="http://schemas.microsoft.com/office/drawing/2016/SVG/main" r:embed="rId3"/>
                </a:ext>
              </a:extLst>
            </a:blip>
            <a:srcRect l="16346" r="-3511" b="72186"/>
            <a:stretch>
              <a:fillRect/>
            </a:stretch>
          </p:blipFill>
          <p:spPr>
            <a:xfrm rot="10800000">
              <a:off x="8348537" y="0"/>
              <a:ext cx="3276600" cy="1045578"/>
            </a:xfrm>
            <a:prstGeom prst="rect">
              <a:avLst/>
            </a:prstGeom>
          </p:spPr>
        </p:pic>
        <p:pic>
          <p:nvPicPr>
            <p:cNvPr id="14" name="Graphic 13">
              <a:extLst>
                <a:ext uri="{FF2B5EF4-FFF2-40B4-BE49-F238E27FC236}">
                  <a16:creationId xmlns:a16="http://schemas.microsoft.com/office/drawing/2014/main" id="{AF05EF1F-DED9-DBFD-852A-FD5870366331}"/>
                </a:ext>
              </a:extLst>
            </p:cNvPr>
            <p:cNvPicPr>
              <a:picLocks noChangeAspect="1"/>
            </p:cNvPicPr>
            <p:nvPr/>
          </p:nvPicPr>
          <p:blipFill>
            <a:blip>
              <a:extLst>
                <a:ext uri="{96DAC541-7B7A-43D3-8B79-37D633B846F1}">
                  <asvg:svgBlip xmlns:asvg="http://schemas.microsoft.com/office/drawing/2016/SVG/main" r:embed="rId4"/>
                </a:ext>
              </a:extLst>
            </a:blip>
            <a:srcRect r="-112" b="56552"/>
            <a:stretch>
              <a:fillRect/>
            </a:stretch>
          </p:blipFill>
          <p:spPr>
            <a:xfrm rot="10800000">
              <a:off x="9986836" y="-1"/>
              <a:ext cx="1975857" cy="1045579"/>
            </a:xfrm>
            <a:prstGeom prst="rect">
              <a:avLst/>
            </a:prstGeom>
          </p:spPr>
        </p:pic>
      </p:grpSp>
      <p:sp>
        <p:nvSpPr>
          <p:cNvPr id="9" name="Rectangle 8">
            <a:extLst>
              <a:ext uri="{FF2B5EF4-FFF2-40B4-BE49-F238E27FC236}">
                <a16:creationId xmlns:a16="http://schemas.microsoft.com/office/drawing/2014/main" id="{91DAA9B5-EB09-C44A-388D-217B301EF43C}"/>
              </a:ext>
            </a:extLst>
          </p:cNvPr>
          <p:cNvSpPr/>
          <p:nvPr/>
        </p:nvSpPr>
        <p:spPr>
          <a:xfrm>
            <a:off x="1" y="6793832"/>
            <a:ext cx="12192000" cy="64168"/>
          </a:xfrm>
          <a:prstGeom prst="rect">
            <a:avLst/>
          </a:prstGeom>
          <a:solidFill>
            <a:srgbClr val="D73F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233B20-AEE6-2665-2F36-B753CF83C1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2737" y="1924726"/>
            <a:ext cx="2753052" cy="4585871"/>
          </a:xfrm>
          <a:prstGeom prst="rect">
            <a:avLst/>
          </a:prstGeom>
          <a:ln w="12700">
            <a:solidFill>
              <a:srgbClr val="D73F09"/>
            </a:solidFill>
          </a:ln>
        </p:spPr>
      </p:pic>
      <p:pic>
        <p:nvPicPr>
          <p:cNvPr id="16" name="Picture 15">
            <a:extLst>
              <a:ext uri="{FF2B5EF4-FFF2-40B4-BE49-F238E27FC236}">
                <a16:creationId xmlns:a16="http://schemas.microsoft.com/office/drawing/2014/main" id="{3B750B91-9624-801A-C292-96B10D398F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1395" y="1924726"/>
            <a:ext cx="2743879" cy="4585871"/>
          </a:xfrm>
          <a:prstGeom prst="rect">
            <a:avLst/>
          </a:prstGeom>
          <a:ln w="12700">
            <a:solidFill>
              <a:srgbClr val="D73F09"/>
            </a:solidFill>
          </a:ln>
        </p:spPr>
      </p:pic>
      <p:pic>
        <p:nvPicPr>
          <p:cNvPr id="18" name="Picture 17">
            <a:extLst>
              <a:ext uri="{FF2B5EF4-FFF2-40B4-BE49-F238E27FC236}">
                <a16:creationId xmlns:a16="http://schemas.microsoft.com/office/drawing/2014/main" id="{69822317-9FAF-2A6D-C453-3915CE2C91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3244" y="1480127"/>
            <a:ext cx="2751523" cy="4585871"/>
          </a:xfrm>
          <a:prstGeom prst="rect">
            <a:avLst/>
          </a:prstGeom>
          <a:ln w="12700">
            <a:solidFill>
              <a:srgbClr val="D73F09"/>
            </a:solidFill>
          </a:ln>
        </p:spPr>
      </p:pic>
      <p:sp>
        <p:nvSpPr>
          <p:cNvPr id="27" name="TextBox 26">
            <a:extLst>
              <a:ext uri="{FF2B5EF4-FFF2-40B4-BE49-F238E27FC236}">
                <a16:creationId xmlns:a16="http://schemas.microsoft.com/office/drawing/2014/main" id="{57AA37AA-80DB-A7EB-862F-223B4610680F}"/>
              </a:ext>
            </a:extLst>
          </p:cNvPr>
          <p:cNvSpPr txBox="1"/>
          <p:nvPr/>
        </p:nvSpPr>
        <p:spPr>
          <a:xfrm>
            <a:off x="359386" y="4663321"/>
            <a:ext cx="4356570" cy="1354217"/>
          </a:xfrm>
          <a:prstGeom prst="rect">
            <a:avLst/>
          </a:prstGeom>
          <a:noFill/>
        </p:spPr>
        <p:txBody>
          <a:bodyPr wrap="square" rtlCol="0">
            <a:spAutoFit/>
          </a:bodyPr>
          <a:lstStyle/>
          <a:p>
            <a:pPr marL="285750" lvl="0" indent="-285750">
              <a:spcBef>
                <a:spcPts val="600"/>
              </a:spcBef>
              <a:spcAft>
                <a:spcPts val="600"/>
              </a:spcAft>
              <a:buFont typeface="Arial" panose="020B0604020202020204" pitchFamily="34" charset="0"/>
              <a:buChar char="•"/>
            </a:pPr>
            <a:r>
              <a:rPr lang="en-US">
                <a:latin typeface="Kievit Offc" panose="020B0504030101020102" pitchFamily="34" charset="0"/>
              </a:rPr>
              <a:t>The fifth CRA launches April 27 and closes May 9</a:t>
            </a:r>
          </a:p>
          <a:p>
            <a:pPr marL="285750" lvl="0" indent="-285750">
              <a:spcBef>
                <a:spcPts val="600"/>
              </a:spcBef>
              <a:spcAft>
                <a:spcPts val="600"/>
              </a:spcAft>
              <a:buFont typeface="Arial" panose="020B0604020202020204" pitchFamily="34" charset="0"/>
              <a:buChar char="•"/>
            </a:pPr>
            <a:r>
              <a:rPr lang="en-US">
                <a:latin typeface="Kievit Offc" panose="020B0504030101020102" pitchFamily="34" charset="77"/>
              </a:rPr>
              <a:t>Faculty will be invited to participate for the first time</a:t>
            </a:r>
          </a:p>
        </p:txBody>
      </p:sp>
      <p:sp>
        <p:nvSpPr>
          <p:cNvPr id="28" name="TextBox 27">
            <a:extLst>
              <a:ext uri="{FF2B5EF4-FFF2-40B4-BE49-F238E27FC236}">
                <a16:creationId xmlns:a16="http://schemas.microsoft.com/office/drawing/2014/main" id="{632D89DE-A0ED-E73B-4EE5-BFF6543F11DB}"/>
              </a:ext>
            </a:extLst>
          </p:cNvPr>
          <p:cNvSpPr txBox="1"/>
          <p:nvPr/>
        </p:nvSpPr>
        <p:spPr>
          <a:xfrm>
            <a:off x="359385" y="1138983"/>
            <a:ext cx="4579371" cy="1908215"/>
          </a:xfrm>
          <a:prstGeom prst="rect">
            <a:avLst/>
          </a:prstGeom>
          <a:noFill/>
        </p:spPr>
        <p:txBody>
          <a:bodyPr wrap="square" rtlCol="0">
            <a:spAutoFit/>
          </a:bodyPr>
          <a:lstStyle/>
          <a:p>
            <a:pPr marL="285750" lvl="0" indent="-285750">
              <a:spcBef>
                <a:spcPts val="600"/>
              </a:spcBef>
              <a:spcAft>
                <a:spcPts val="600"/>
              </a:spcAft>
              <a:buFont typeface="Arial" panose="020B0604020202020204" pitchFamily="34" charset="0"/>
              <a:buChar char="•"/>
            </a:pPr>
            <a:r>
              <a:rPr lang="en-US">
                <a:latin typeface="Kievit Offc" panose="020B0504030101020102" pitchFamily="34" charset="0"/>
              </a:rPr>
              <a:t>Train-the-trainer sessions have started, and go-live training will be delivered for impacted employees before July</a:t>
            </a:r>
          </a:p>
          <a:p>
            <a:pPr marL="285750" lvl="0" indent="-285750">
              <a:spcBef>
                <a:spcPts val="600"/>
              </a:spcBef>
              <a:spcAft>
                <a:spcPts val="600"/>
              </a:spcAft>
              <a:buFont typeface="Arial" panose="020B0604020202020204" pitchFamily="34" charset="0"/>
              <a:buChar char="•"/>
            </a:pPr>
            <a:r>
              <a:rPr lang="en-US">
                <a:latin typeface="Kievit Offc" panose="020B0504030101020102" pitchFamily="34" charset="0"/>
              </a:rPr>
              <a:t>For academic faculty and 9- and 10-month employees (Aug – Sep) their AMP learning journeys will begin after summer break</a:t>
            </a:r>
          </a:p>
        </p:txBody>
      </p:sp>
    </p:spTree>
    <p:extLst>
      <p:ext uri="{BB962C8B-B14F-4D97-AF65-F5344CB8AC3E}">
        <p14:creationId xmlns:p14="http://schemas.microsoft.com/office/powerpoint/2010/main" val="99632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D312-CB67-503A-F5D9-6FA4854E03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4619268-F13F-AEC4-BBC4-5245277FB737}"/>
              </a:ext>
            </a:extLst>
          </p:cNvPr>
          <p:cNvSpPr txBox="1"/>
          <p:nvPr/>
        </p:nvSpPr>
        <p:spPr>
          <a:xfrm>
            <a:off x="931222" y="152400"/>
            <a:ext cx="184731" cy="369332"/>
          </a:xfrm>
          <a:prstGeom prst="rect">
            <a:avLst/>
          </a:prstGeom>
          <a:noFill/>
        </p:spPr>
        <p:txBody>
          <a:bodyPr wrap="none" rtlCol="0">
            <a:spAutoFit/>
          </a:bodyPr>
          <a:lstStyle/>
          <a:p>
            <a:pPr>
              <a:defRPr/>
            </a:pPr>
            <a:endParaRPr lang="en-US">
              <a:solidFill>
                <a:srgbClr val="000000"/>
              </a:solidFill>
              <a:latin typeface="Calibri" panose="020F0502020204030204"/>
            </a:endParaRPr>
          </a:p>
        </p:txBody>
      </p:sp>
      <p:sp>
        <p:nvSpPr>
          <p:cNvPr id="3" name="TextBox 2">
            <a:extLst>
              <a:ext uri="{FF2B5EF4-FFF2-40B4-BE49-F238E27FC236}">
                <a16:creationId xmlns:a16="http://schemas.microsoft.com/office/drawing/2014/main" id="{1E174985-C4C4-ECAB-5A85-3243FAB19A5D}"/>
              </a:ext>
            </a:extLst>
          </p:cNvPr>
          <p:cNvSpPr txBox="1"/>
          <p:nvPr/>
        </p:nvSpPr>
        <p:spPr>
          <a:xfrm>
            <a:off x="290663" y="616545"/>
            <a:ext cx="7754072" cy="552139"/>
          </a:xfrm>
          <a:prstGeom prst="rect">
            <a:avLst/>
          </a:prstGeom>
          <a:noFill/>
        </p:spPr>
        <p:txBody>
          <a:bodyPr wrap="square" rtlCol="0">
            <a:spAutoFit/>
          </a:bodyPr>
          <a:lstStyle/>
          <a:p>
            <a:pPr>
              <a:lnSpc>
                <a:spcPct val="80000"/>
              </a:lnSpc>
              <a:defRPr/>
            </a:pPr>
            <a:r>
              <a:rPr lang="en-US" sz="3600" b="1">
                <a:solidFill>
                  <a:srgbClr val="D73F0A"/>
                </a:solidFill>
                <a:latin typeface="Stratum2 Bold" panose="020B0506030000020004" pitchFamily="34" charset="77"/>
              </a:rPr>
              <a:t>Upcoming Events</a:t>
            </a:r>
          </a:p>
        </p:txBody>
      </p:sp>
      <p:sp>
        <p:nvSpPr>
          <p:cNvPr id="4" name="TextBox 3">
            <a:extLst>
              <a:ext uri="{FF2B5EF4-FFF2-40B4-BE49-F238E27FC236}">
                <a16:creationId xmlns:a16="http://schemas.microsoft.com/office/drawing/2014/main" id="{5221C152-6A46-D068-879F-96EB552914FB}"/>
              </a:ext>
            </a:extLst>
          </p:cNvPr>
          <p:cNvSpPr txBox="1"/>
          <p:nvPr/>
        </p:nvSpPr>
        <p:spPr>
          <a:xfrm>
            <a:off x="378313" y="1254466"/>
            <a:ext cx="10931601" cy="3170099"/>
          </a:xfrm>
          <a:prstGeom prst="rect">
            <a:avLst/>
          </a:prstGeom>
          <a:noFill/>
        </p:spPr>
        <p:txBody>
          <a:bodyPr wrap="square" rtlCol="0">
            <a:spAutoFit/>
          </a:bodyPr>
          <a:lstStyle/>
          <a:p>
            <a:pPr marL="285750" lvl="0" indent="-285750">
              <a:buFont typeface="Arial" panose="020B0604020202020204" pitchFamily="34" charset="0"/>
              <a:buChar char="•"/>
            </a:pPr>
            <a:r>
              <a:rPr lang="en-US">
                <a:latin typeface="Kievit Offc" panose="020B0504030101020102" pitchFamily="34" charset="0"/>
                <a:hlinkClick r:id="rId3"/>
              </a:rPr>
              <a:t>AMP Readiness Series: Academic Faculty</a:t>
            </a:r>
            <a:r>
              <a:rPr lang="en-US">
                <a:latin typeface="Kievit Offc" panose="020B0504030101020102" pitchFamily="34" charset="0"/>
              </a:rPr>
              <a:t> – April 28</a:t>
            </a:r>
          </a:p>
          <a:p>
            <a:pPr marL="742950" lvl="1" indent="-285750">
              <a:buFont typeface="Courier New" panose="02070309020205020404" pitchFamily="49" charset="0"/>
              <a:buChar char="o"/>
            </a:pPr>
            <a:r>
              <a:rPr lang="en-US">
                <a:latin typeface="Kievit Offc" panose="020B0504030101020102" pitchFamily="34" charset="0"/>
              </a:rPr>
              <a:t>Clear, high-level introduction to how AMP and Workday will affect academic faculty</a:t>
            </a:r>
          </a:p>
          <a:p>
            <a:pPr marL="285750" lvl="0" indent="-285750">
              <a:buFont typeface="Arial" panose="020B0604020202020204" pitchFamily="34" charset="0"/>
              <a:buChar char="•"/>
            </a:pPr>
            <a:endParaRPr lang="en-US">
              <a:latin typeface="Kievit Offc" panose="020B0504030101020102" pitchFamily="34" charset="0"/>
            </a:endParaRPr>
          </a:p>
          <a:p>
            <a:pPr marL="285750" lvl="0" indent="-285750">
              <a:buFont typeface="Arial" panose="020B0604020202020204" pitchFamily="34" charset="0"/>
              <a:buChar char="•"/>
            </a:pPr>
            <a:r>
              <a:rPr lang="en-US">
                <a:latin typeface="Kievit Offc" panose="020B0504030101020102" pitchFamily="34" charset="0"/>
                <a:hlinkClick r:id="rId4"/>
              </a:rPr>
              <a:t>AMP Get Ready for Go-Live Fair</a:t>
            </a:r>
            <a:r>
              <a:rPr lang="en-US">
                <a:latin typeface="Kievit Offc" panose="020B0504030101020102" pitchFamily="34" charset="0"/>
              </a:rPr>
              <a:t> – May 1</a:t>
            </a:r>
            <a:endParaRPr lang="en-US" sz="2000">
              <a:latin typeface="Kievit Offc" panose="020B0504030101020102" pitchFamily="34" charset="0"/>
            </a:endParaRPr>
          </a:p>
          <a:p>
            <a:pPr marL="742950" lvl="1" indent="-285750">
              <a:buFont typeface="Courier New" panose="02070309020205020404" pitchFamily="49" charset="0"/>
              <a:buChar char="o"/>
            </a:pPr>
            <a:r>
              <a:rPr lang="en-US">
                <a:latin typeface="Kievit Offc" panose="020B0504030101020102" pitchFamily="34" charset="0"/>
              </a:rPr>
              <a:t>Will feature key demos, Q&amp;As, and July go-live expectations to help prepare for the transition </a:t>
            </a:r>
            <a:endParaRPr lang="en-US" sz="2000">
              <a:latin typeface="Kievit Offc" panose="020B0504030101020102" pitchFamily="34" charset="0"/>
            </a:endParaRPr>
          </a:p>
          <a:p>
            <a:pPr marL="285750" lvl="0" indent="-285750">
              <a:buFont typeface="Arial" panose="020B0604020202020204" pitchFamily="34" charset="0"/>
              <a:buChar char="•"/>
            </a:pPr>
            <a:endParaRPr lang="en-US">
              <a:latin typeface="Kievit Offc" panose="020B0504030101020102" pitchFamily="34" charset="0"/>
            </a:endParaRPr>
          </a:p>
          <a:p>
            <a:pPr marL="285750" lvl="0" indent="-285750">
              <a:buFont typeface="Arial" panose="020B0604020202020204" pitchFamily="34" charset="0"/>
              <a:buChar char="•"/>
            </a:pPr>
            <a:r>
              <a:rPr lang="en-US">
                <a:latin typeface="Kievit Offc" panose="020B0504030101020102" pitchFamily="34" charset="0"/>
                <a:hlinkClick r:id="rId5"/>
              </a:rPr>
              <a:t>AMP Leadership Update: Get Ready for Go-Live</a:t>
            </a:r>
            <a:r>
              <a:rPr lang="en-US">
                <a:latin typeface="Kievit Offc" panose="020B0504030101020102" pitchFamily="34" charset="0"/>
              </a:rPr>
              <a:t> – May 1 </a:t>
            </a:r>
            <a:endParaRPr lang="en-US" sz="2000">
              <a:latin typeface="Kievit Offc" panose="020B0504030101020102" pitchFamily="34" charset="0"/>
            </a:endParaRPr>
          </a:p>
          <a:p>
            <a:pPr marL="742950" lvl="1" indent="-285750">
              <a:buFont typeface="Courier New" panose="02070309020205020404" pitchFamily="49" charset="0"/>
              <a:buChar char="o"/>
            </a:pPr>
            <a:r>
              <a:rPr lang="en-US">
                <a:latin typeface="Kievit Offc" panose="020B0504030101020102" pitchFamily="34" charset="0"/>
              </a:rPr>
              <a:t>Panel discussion on what to expect and how to prepare for go-live, support and resources available and recent community feedback</a:t>
            </a:r>
            <a:endParaRPr lang="en-US" sz="2000">
              <a:latin typeface="Kievit Offc" panose="020B0504030101020102" pitchFamily="34" charset="0"/>
            </a:endParaRPr>
          </a:p>
          <a:p>
            <a:pPr marL="742950" lvl="1" indent="-285750">
              <a:buFont typeface="Arial" panose="020B0604020202020204" pitchFamily="34" charset="0"/>
              <a:buChar char="•"/>
            </a:pPr>
            <a:endParaRPr lang="en-US" sz="2000">
              <a:latin typeface="Kievit Offc" panose="020B0504030101020102" pitchFamily="34" charset="0"/>
            </a:endParaRPr>
          </a:p>
          <a:p>
            <a:pPr marL="290513" lvl="1" indent="-290513">
              <a:buFont typeface="Arial" panose="020B0604020202020204" pitchFamily="34" charset="0"/>
              <a:buChar char="•"/>
            </a:pPr>
            <a:r>
              <a:rPr lang="en-US">
                <a:latin typeface="Kievit Offc" panose="020B0504030101020102" pitchFamily="34" charset="0"/>
                <a:hlinkClick r:id="rId6"/>
              </a:rPr>
              <a:t>AMP Readiness Series: 9 and 10 Month Employees</a:t>
            </a:r>
            <a:r>
              <a:rPr lang="en-US">
                <a:latin typeface="Kievit Offc" panose="020B0504030101020102" pitchFamily="34" charset="0"/>
              </a:rPr>
              <a:t> – May 12</a:t>
            </a:r>
          </a:p>
        </p:txBody>
      </p:sp>
      <p:grpSp>
        <p:nvGrpSpPr>
          <p:cNvPr id="19" name="Group 18">
            <a:extLst>
              <a:ext uri="{FF2B5EF4-FFF2-40B4-BE49-F238E27FC236}">
                <a16:creationId xmlns:a16="http://schemas.microsoft.com/office/drawing/2014/main" id="{ADE70D03-1BC8-14CB-9ED4-C1AF9B9147D3}"/>
              </a:ext>
            </a:extLst>
          </p:cNvPr>
          <p:cNvGrpSpPr/>
          <p:nvPr/>
        </p:nvGrpSpPr>
        <p:grpSpPr>
          <a:xfrm>
            <a:off x="8348537" y="-1"/>
            <a:ext cx="3614156" cy="1045579"/>
            <a:chOff x="8348537" y="-1"/>
            <a:chExt cx="3614156" cy="1045579"/>
          </a:xfrm>
        </p:grpSpPr>
        <p:pic>
          <p:nvPicPr>
            <p:cNvPr id="20" name="Graphic 19">
              <a:extLst>
                <a:ext uri="{FF2B5EF4-FFF2-40B4-BE49-F238E27FC236}">
                  <a16:creationId xmlns:a16="http://schemas.microsoft.com/office/drawing/2014/main" id="{65FAB1E3-314D-A7A7-E02E-9F4AA05E1D92}"/>
                </a:ext>
              </a:extLst>
            </p:cNvPr>
            <p:cNvPicPr>
              <a:picLocks noChangeAspect="1"/>
            </p:cNvPicPr>
            <p:nvPr/>
          </p:nvPicPr>
          <p:blipFill>
            <a:blip>
              <a:extLst>
                <a:ext uri="{96DAC541-7B7A-43D3-8B79-37D633B846F1}">
                  <asvg:svgBlip xmlns:asvg="http://schemas.microsoft.com/office/drawing/2016/SVG/main" r:embed="rId7"/>
                </a:ext>
              </a:extLst>
            </a:blip>
            <a:srcRect l="16346" r="-3511" b="72186"/>
            <a:stretch>
              <a:fillRect/>
            </a:stretch>
          </p:blipFill>
          <p:spPr>
            <a:xfrm rot="10800000">
              <a:off x="8348537" y="0"/>
              <a:ext cx="3276600" cy="1045578"/>
            </a:xfrm>
            <a:prstGeom prst="rect">
              <a:avLst/>
            </a:prstGeom>
          </p:spPr>
        </p:pic>
        <p:pic>
          <p:nvPicPr>
            <p:cNvPr id="21" name="Graphic 20">
              <a:extLst>
                <a:ext uri="{FF2B5EF4-FFF2-40B4-BE49-F238E27FC236}">
                  <a16:creationId xmlns:a16="http://schemas.microsoft.com/office/drawing/2014/main" id="{7CA90963-29D3-5DFD-D8D2-9ABDDAB00CDC}"/>
                </a:ext>
              </a:extLst>
            </p:cNvPr>
            <p:cNvPicPr>
              <a:picLocks noChangeAspect="1"/>
            </p:cNvPicPr>
            <p:nvPr/>
          </p:nvPicPr>
          <p:blipFill>
            <a:blip>
              <a:extLst>
                <a:ext uri="{96DAC541-7B7A-43D3-8B79-37D633B846F1}">
                  <asvg:svgBlip xmlns:asvg="http://schemas.microsoft.com/office/drawing/2016/SVG/main" r:embed="rId8"/>
                </a:ext>
              </a:extLst>
            </a:blip>
            <a:srcRect r="-112" b="56552"/>
            <a:stretch>
              <a:fillRect/>
            </a:stretch>
          </p:blipFill>
          <p:spPr>
            <a:xfrm rot="10800000">
              <a:off x="9986836" y="-1"/>
              <a:ext cx="1975857" cy="1045579"/>
            </a:xfrm>
            <a:prstGeom prst="rect">
              <a:avLst/>
            </a:prstGeom>
          </p:spPr>
        </p:pic>
      </p:grpSp>
      <p:sp>
        <p:nvSpPr>
          <p:cNvPr id="2" name="Rectangle 1">
            <a:extLst>
              <a:ext uri="{FF2B5EF4-FFF2-40B4-BE49-F238E27FC236}">
                <a16:creationId xmlns:a16="http://schemas.microsoft.com/office/drawing/2014/main" id="{9C9A67F6-2CAE-018D-451D-53119D3B0494}"/>
              </a:ext>
            </a:extLst>
          </p:cNvPr>
          <p:cNvSpPr/>
          <p:nvPr/>
        </p:nvSpPr>
        <p:spPr>
          <a:xfrm>
            <a:off x="1" y="6793832"/>
            <a:ext cx="12192000" cy="64168"/>
          </a:xfrm>
          <a:prstGeom prst="rect">
            <a:avLst/>
          </a:prstGeom>
          <a:solidFill>
            <a:srgbClr val="D73F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FF93FC7-B457-0F4A-92D6-ADFBBECD0A8B}"/>
              </a:ext>
            </a:extLst>
          </p:cNvPr>
          <p:cNvGrpSpPr/>
          <p:nvPr/>
        </p:nvGrpSpPr>
        <p:grpSpPr>
          <a:xfrm>
            <a:off x="0" y="5486178"/>
            <a:ext cx="12192001" cy="1084719"/>
            <a:chOff x="0" y="508436"/>
            <a:chExt cx="12192001" cy="1084719"/>
          </a:xfrm>
        </p:grpSpPr>
        <p:sp>
          <p:nvSpPr>
            <p:cNvPr id="11" name="Rectangle 10">
              <a:extLst>
                <a:ext uri="{FF2B5EF4-FFF2-40B4-BE49-F238E27FC236}">
                  <a16:creationId xmlns:a16="http://schemas.microsoft.com/office/drawing/2014/main" id="{23C8B8C2-70BB-6469-210C-75F59AE53D2A}"/>
                </a:ext>
              </a:extLst>
            </p:cNvPr>
            <p:cNvSpPr/>
            <p:nvPr/>
          </p:nvSpPr>
          <p:spPr>
            <a:xfrm>
              <a:off x="0" y="1221718"/>
              <a:ext cx="12192001" cy="91440"/>
            </a:xfrm>
            <a:prstGeom prst="rect">
              <a:avLst/>
            </a:prstGeom>
            <a:solidFill>
              <a:schemeClr val="bg1">
                <a:lumMod val="7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16" name="Rectangle 15">
              <a:extLst>
                <a:ext uri="{FF2B5EF4-FFF2-40B4-BE49-F238E27FC236}">
                  <a16:creationId xmlns:a16="http://schemas.microsoft.com/office/drawing/2014/main" id="{1F4FCB1D-B09F-DDBF-102F-A2FC8B344D9D}"/>
                </a:ext>
              </a:extLst>
            </p:cNvPr>
            <p:cNvSpPr/>
            <p:nvPr/>
          </p:nvSpPr>
          <p:spPr>
            <a:xfrm>
              <a:off x="0" y="1222634"/>
              <a:ext cx="3840480" cy="91440"/>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grpSp>
          <p:nvGrpSpPr>
            <p:cNvPr id="17" name="Group 16">
              <a:extLst>
                <a:ext uri="{FF2B5EF4-FFF2-40B4-BE49-F238E27FC236}">
                  <a16:creationId xmlns:a16="http://schemas.microsoft.com/office/drawing/2014/main" id="{3D8A30D2-17DA-518A-025E-6A134C377C2E}"/>
                </a:ext>
              </a:extLst>
            </p:cNvPr>
            <p:cNvGrpSpPr/>
            <p:nvPr/>
          </p:nvGrpSpPr>
          <p:grpSpPr>
            <a:xfrm>
              <a:off x="213666" y="1193805"/>
              <a:ext cx="463701" cy="394450"/>
              <a:chOff x="2667677" y="1054057"/>
              <a:chExt cx="463701" cy="394450"/>
            </a:xfrm>
          </p:grpSpPr>
          <p:sp>
            <p:nvSpPr>
              <p:cNvPr id="83" name="Oval 82">
                <a:extLst>
                  <a:ext uri="{FF2B5EF4-FFF2-40B4-BE49-F238E27FC236}">
                    <a16:creationId xmlns:a16="http://schemas.microsoft.com/office/drawing/2014/main" id="{4ECB5A6B-E680-346D-D61B-5F6AF171C965}"/>
                  </a:ext>
                </a:extLst>
              </p:cNvPr>
              <p:cNvSpPr>
                <a:spLocks noChangeAspect="1"/>
              </p:cNvSpPr>
              <p:nvPr/>
            </p:nvSpPr>
            <p:spPr>
              <a:xfrm>
                <a:off x="2799808" y="1054057"/>
                <a:ext cx="155448" cy="155448"/>
              </a:xfrm>
              <a:prstGeom prst="ellipse">
                <a:avLst/>
              </a:prstGeom>
              <a:solidFill>
                <a:srgbClr val="013B5C"/>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84" name="TextBox 83">
                <a:extLst>
                  <a:ext uri="{FF2B5EF4-FFF2-40B4-BE49-F238E27FC236}">
                    <a16:creationId xmlns:a16="http://schemas.microsoft.com/office/drawing/2014/main" id="{6BAA561D-AA73-C6E6-100A-74D362E711D8}"/>
                  </a:ext>
                </a:extLst>
              </p:cNvPr>
              <p:cNvSpPr txBox="1"/>
              <p:nvPr/>
            </p:nvSpPr>
            <p:spPr>
              <a:xfrm>
                <a:off x="2667677" y="1171508"/>
                <a:ext cx="463701" cy="276999"/>
              </a:xfrm>
              <a:prstGeom prst="rect">
                <a:avLst/>
              </a:prstGeom>
              <a:noFill/>
            </p:spPr>
            <p:txBody>
              <a:bodyPr wrap="square" rtlCol="0">
                <a:spAutoFit/>
              </a:bodyPr>
              <a:lstStyle/>
              <a:p>
                <a:pPr algn="ctr"/>
                <a:r>
                  <a:rPr lang="en-US" sz="1200">
                    <a:latin typeface="Kievit Offc" panose="020B0504030101020102" pitchFamily="34" charset="77"/>
                  </a:rPr>
                  <a:t>Feb</a:t>
                </a:r>
              </a:p>
            </p:txBody>
          </p:sp>
        </p:grpSp>
        <p:grpSp>
          <p:nvGrpSpPr>
            <p:cNvPr id="18" name="Group 17">
              <a:extLst>
                <a:ext uri="{FF2B5EF4-FFF2-40B4-BE49-F238E27FC236}">
                  <a16:creationId xmlns:a16="http://schemas.microsoft.com/office/drawing/2014/main" id="{9FF4DC49-28AA-AF05-0DBB-C292AE5976FE}"/>
                </a:ext>
              </a:extLst>
            </p:cNvPr>
            <p:cNvGrpSpPr/>
            <p:nvPr/>
          </p:nvGrpSpPr>
          <p:grpSpPr>
            <a:xfrm>
              <a:off x="1658312" y="1193805"/>
              <a:ext cx="442048" cy="394450"/>
              <a:chOff x="3786808" y="1054057"/>
              <a:chExt cx="442048" cy="394450"/>
            </a:xfrm>
          </p:grpSpPr>
          <p:sp>
            <p:nvSpPr>
              <p:cNvPr id="81" name="Oval 80">
                <a:extLst>
                  <a:ext uri="{FF2B5EF4-FFF2-40B4-BE49-F238E27FC236}">
                    <a16:creationId xmlns:a16="http://schemas.microsoft.com/office/drawing/2014/main" id="{13A5E8AE-7A10-1DC5-8548-3F948909A690}"/>
                  </a:ext>
                </a:extLst>
              </p:cNvPr>
              <p:cNvSpPr>
                <a:spLocks noChangeAspect="1"/>
              </p:cNvSpPr>
              <p:nvPr/>
            </p:nvSpPr>
            <p:spPr>
              <a:xfrm>
                <a:off x="3930108" y="1054057"/>
                <a:ext cx="155448" cy="155448"/>
              </a:xfrm>
              <a:prstGeom prst="ellipse">
                <a:avLst/>
              </a:prstGeom>
              <a:solidFill>
                <a:srgbClr val="163A59"/>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82" name="TextBox 81">
                <a:extLst>
                  <a:ext uri="{FF2B5EF4-FFF2-40B4-BE49-F238E27FC236}">
                    <a16:creationId xmlns:a16="http://schemas.microsoft.com/office/drawing/2014/main" id="{F99EF513-56D4-78DD-94DC-872FECC63B51}"/>
                  </a:ext>
                </a:extLst>
              </p:cNvPr>
              <p:cNvSpPr txBox="1">
                <a:spLocks/>
              </p:cNvSpPr>
              <p:nvPr/>
            </p:nvSpPr>
            <p:spPr>
              <a:xfrm>
                <a:off x="3786808" y="1171508"/>
                <a:ext cx="442048" cy="276999"/>
              </a:xfrm>
              <a:prstGeom prst="rect">
                <a:avLst/>
              </a:prstGeom>
              <a:noFill/>
            </p:spPr>
            <p:txBody>
              <a:bodyPr wrap="square" rtlCol="0">
                <a:spAutoFit/>
              </a:bodyPr>
              <a:lstStyle/>
              <a:p>
                <a:pPr algn="ctr"/>
                <a:r>
                  <a:rPr lang="en-US" sz="1200">
                    <a:latin typeface="Kievit Offc" panose="020B0504030101020102" pitchFamily="34" charset="77"/>
                  </a:rPr>
                  <a:t>Mar</a:t>
                </a:r>
              </a:p>
            </p:txBody>
          </p:sp>
        </p:grpSp>
        <p:grpSp>
          <p:nvGrpSpPr>
            <p:cNvPr id="22" name="Group 21">
              <a:extLst>
                <a:ext uri="{FF2B5EF4-FFF2-40B4-BE49-F238E27FC236}">
                  <a16:creationId xmlns:a16="http://schemas.microsoft.com/office/drawing/2014/main" id="{A782AACE-9E71-5247-2E24-E0BE47B4A30F}"/>
                </a:ext>
              </a:extLst>
            </p:cNvPr>
            <p:cNvGrpSpPr/>
            <p:nvPr/>
          </p:nvGrpSpPr>
          <p:grpSpPr>
            <a:xfrm>
              <a:off x="3081305" y="1193805"/>
              <a:ext cx="418933" cy="394450"/>
              <a:chOff x="4931283" y="1054057"/>
              <a:chExt cx="418933" cy="394450"/>
            </a:xfrm>
          </p:grpSpPr>
          <p:sp>
            <p:nvSpPr>
              <p:cNvPr id="79" name="Oval 78">
                <a:extLst>
                  <a:ext uri="{FF2B5EF4-FFF2-40B4-BE49-F238E27FC236}">
                    <a16:creationId xmlns:a16="http://schemas.microsoft.com/office/drawing/2014/main" id="{0301A55F-D4EF-686F-E188-E53378A41FD8}"/>
                  </a:ext>
                </a:extLst>
              </p:cNvPr>
              <p:cNvSpPr>
                <a:spLocks noChangeAspect="1"/>
              </p:cNvSpPr>
              <p:nvPr/>
            </p:nvSpPr>
            <p:spPr>
              <a:xfrm>
                <a:off x="5060408" y="1054057"/>
                <a:ext cx="155448" cy="155448"/>
              </a:xfrm>
              <a:prstGeom prst="ellipse">
                <a:avLst/>
              </a:prstGeom>
              <a:solidFill>
                <a:srgbClr val="163A59"/>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80" name="TextBox 79">
                <a:extLst>
                  <a:ext uri="{FF2B5EF4-FFF2-40B4-BE49-F238E27FC236}">
                    <a16:creationId xmlns:a16="http://schemas.microsoft.com/office/drawing/2014/main" id="{7B140F95-697F-CC87-2158-13BEFB93CDCB}"/>
                  </a:ext>
                </a:extLst>
              </p:cNvPr>
              <p:cNvSpPr txBox="1">
                <a:spLocks/>
              </p:cNvSpPr>
              <p:nvPr/>
            </p:nvSpPr>
            <p:spPr>
              <a:xfrm>
                <a:off x="4931283" y="1171508"/>
                <a:ext cx="418933" cy="276999"/>
              </a:xfrm>
              <a:prstGeom prst="rect">
                <a:avLst/>
              </a:prstGeom>
              <a:noFill/>
            </p:spPr>
            <p:txBody>
              <a:bodyPr wrap="square" rtlCol="0">
                <a:spAutoFit/>
              </a:bodyPr>
              <a:lstStyle/>
              <a:p>
                <a:pPr algn="ctr"/>
                <a:r>
                  <a:rPr lang="en-US" sz="1200">
                    <a:latin typeface="Kievit Offc" panose="020B0504030101020102" pitchFamily="34" charset="77"/>
                  </a:rPr>
                  <a:t>Apr</a:t>
                </a:r>
              </a:p>
            </p:txBody>
          </p:sp>
        </p:grpSp>
        <p:grpSp>
          <p:nvGrpSpPr>
            <p:cNvPr id="23" name="Group 22">
              <a:extLst>
                <a:ext uri="{FF2B5EF4-FFF2-40B4-BE49-F238E27FC236}">
                  <a16:creationId xmlns:a16="http://schemas.microsoft.com/office/drawing/2014/main" id="{2D6E479B-B83A-047D-374D-01A40E31B754}"/>
                </a:ext>
              </a:extLst>
            </p:cNvPr>
            <p:cNvGrpSpPr/>
            <p:nvPr/>
          </p:nvGrpSpPr>
          <p:grpSpPr>
            <a:xfrm>
              <a:off x="4481183" y="1193805"/>
              <a:ext cx="493034" cy="394450"/>
              <a:chOff x="6023807" y="1054057"/>
              <a:chExt cx="493034" cy="394450"/>
            </a:xfrm>
          </p:grpSpPr>
          <p:sp>
            <p:nvSpPr>
              <p:cNvPr id="77" name="Oval 76">
                <a:extLst>
                  <a:ext uri="{FF2B5EF4-FFF2-40B4-BE49-F238E27FC236}">
                    <a16:creationId xmlns:a16="http://schemas.microsoft.com/office/drawing/2014/main" id="{8F31D1A3-F83C-8202-643C-AA90D9A36ADA}"/>
                  </a:ext>
                </a:extLst>
              </p:cNvPr>
              <p:cNvSpPr>
                <a:spLocks noChangeAspect="1"/>
              </p:cNvSpPr>
              <p:nvPr/>
            </p:nvSpPr>
            <p:spPr>
              <a:xfrm>
                <a:off x="6190708" y="1054057"/>
                <a:ext cx="155448" cy="155448"/>
              </a:xfrm>
              <a:prstGeom prst="ellipse">
                <a:avLst/>
              </a:prstGeom>
              <a:solidFill>
                <a:schemeClr val="bg1">
                  <a:lumMod val="85000"/>
                </a:schemeClr>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78" name="TextBox 77">
                <a:extLst>
                  <a:ext uri="{FF2B5EF4-FFF2-40B4-BE49-F238E27FC236}">
                    <a16:creationId xmlns:a16="http://schemas.microsoft.com/office/drawing/2014/main" id="{D7941FF6-1CBB-875D-CC65-C8EF87FA91E7}"/>
                  </a:ext>
                </a:extLst>
              </p:cNvPr>
              <p:cNvSpPr txBox="1">
                <a:spLocks/>
              </p:cNvSpPr>
              <p:nvPr/>
            </p:nvSpPr>
            <p:spPr>
              <a:xfrm>
                <a:off x="6023807" y="1171508"/>
                <a:ext cx="493034" cy="276999"/>
              </a:xfrm>
              <a:prstGeom prst="rect">
                <a:avLst/>
              </a:prstGeom>
              <a:noFill/>
            </p:spPr>
            <p:txBody>
              <a:bodyPr wrap="square" rtlCol="0">
                <a:spAutoFit/>
              </a:bodyPr>
              <a:lstStyle/>
              <a:p>
                <a:pPr algn="ctr"/>
                <a:r>
                  <a:rPr lang="en-US" sz="1200">
                    <a:latin typeface="Kievit Offc" panose="020B0504030101020102" pitchFamily="34" charset="77"/>
                  </a:rPr>
                  <a:t>May</a:t>
                </a:r>
              </a:p>
            </p:txBody>
          </p:sp>
        </p:grpSp>
        <p:grpSp>
          <p:nvGrpSpPr>
            <p:cNvPr id="25" name="Group 24">
              <a:extLst>
                <a:ext uri="{FF2B5EF4-FFF2-40B4-BE49-F238E27FC236}">
                  <a16:creationId xmlns:a16="http://schemas.microsoft.com/office/drawing/2014/main" id="{950D9EE4-8643-E84C-F50C-84653E3BC6B2}"/>
                </a:ext>
              </a:extLst>
            </p:cNvPr>
            <p:cNvGrpSpPr/>
            <p:nvPr/>
          </p:nvGrpSpPr>
          <p:grpSpPr>
            <a:xfrm>
              <a:off x="5955162" y="1193805"/>
              <a:ext cx="428721" cy="394450"/>
              <a:chOff x="7182481" y="1054057"/>
              <a:chExt cx="428721" cy="394450"/>
            </a:xfrm>
          </p:grpSpPr>
          <p:sp>
            <p:nvSpPr>
              <p:cNvPr id="75" name="Oval 74">
                <a:extLst>
                  <a:ext uri="{FF2B5EF4-FFF2-40B4-BE49-F238E27FC236}">
                    <a16:creationId xmlns:a16="http://schemas.microsoft.com/office/drawing/2014/main" id="{F09DB508-02C8-FEF1-28BF-F3D1A730EC65}"/>
                  </a:ext>
                </a:extLst>
              </p:cNvPr>
              <p:cNvSpPr>
                <a:spLocks noChangeAspect="1"/>
              </p:cNvSpPr>
              <p:nvPr/>
            </p:nvSpPr>
            <p:spPr>
              <a:xfrm>
                <a:off x="7321008" y="1054057"/>
                <a:ext cx="155448" cy="155448"/>
              </a:xfrm>
              <a:prstGeom prst="ellipse">
                <a:avLst/>
              </a:prstGeom>
              <a:solidFill>
                <a:schemeClr val="bg1">
                  <a:lumMod val="85000"/>
                </a:schemeClr>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76" name="TextBox 75">
                <a:extLst>
                  <a:ext uri="{FF2B5EF4-FFF2-40B4-BE49-F238E27FC236}">
                    <a16:creationId xmlns:a16="http://schemas.microsoft.com/office/drawing/2014/main" id="{DB16B28E-2443-4B9C-06EA-5C0B4D640422}"/>
                  </a:ext>
                </a:extLst>
              </p:cNvPr>
              <p:cNvSpPr txBox="1">
                <a:spLocks/>
              </p:cNvSpPr>
              <p:nvPr/>
            </p:nvSpPr>
            <p:spPr>
              <a:xfrm>
                <a:off x="7182481" y="1171508"/>
                <a:ext cx="428721" cy="276999"/>
              </a:xfrm>
              <a:prstGeom prst="rect">
                <a:avLst/>
              </a:prstGeom>
              <a:noFill/>
            </p:spPr>
            <p:txBody>
              <a:bodyPr wrap="square" rtlCol="0">
                <a:spAutoFit/>
              </a:bodyPr>
              <a:lstStyle/>
              <a:p>
                <a:pPr algn="ctr"/>
                <a:r>
                  <a:rPr lang="en-US" sz="1200">
                    <a:latin typeface="Kievit Offc" panose="020B0504030101020102" pitchFamily="34" charset="77"/>
                  </a:rPr>
                  <a:t>Jun</a:t>
                </a:r>
              </a:p>
            </p:txBody>
          </p:sp>
        </p:grpSp>
        <p:grpSp>
          <p:nvGrpSpPr>
            <p:cNvPr id="51" name="Group 50">
              <a:extLst>
                <a:ext uri="{FF2B5EF4-FFF2-40B4-BE49-F238E27FC236}">
                  <a16:creationId xmlns:a16="http://schemas.microsoft.com/office/drawing/2014/main" id="{673AF7A0-A81B-0F9C-AE46-44FCAE6CDAB2}"/>
                </a:ext>
              </a:extLst>
            </p:cNvPr>
            <p:cNvGrpSpPr/>
            <p:nvPr/>
          </p:nvGrpSpPr>
          <p:grpSpPr>
            <a:xfrm>
              <a:off x="8838807" y="1193805"/>
              <a:ext cx="493034" cy="394450"/>
              <a:chOff x="9416612" y="1054057"/>
              <a:chExt cx="493034" cy="394450"/>
            </a:xfrm>
          </p:grpSpPr>
          <p:sp>
            <p:nvSpPr>
              <p:cNvPr id="73" name="Oval 72">
                <a:extLst>
                  <a:ext uri="{FF2B5EF4-FFF2-40B4-BE49-F238E27FC236}">
                    <a16:creationId xmlns:a16="http://schemas.microsoft.com/office/drawing/2014/main" id="{C6599E09-D16E-DD17-94B3-593C8EB2F425}"/>
                  </a:ext>
                </a:extLst>
              </p:cNvPr>
              <p:cNvSpPr>
                <a:spLocks noChangeAspect="1"/>
              </p:cNvSpPr>
              <p:nvPr/>
            </p:nvSpPr>
            <p:spPr>
              <a:xfrm>
                <a:off x="9581608" y="1054057"/>
                <a:ext cx="155448" cy="155448"/>
              </a:xfrm>
              <a:prstGeom prst="ellipse">
                <a:avLst/>
              </a:prstGeom>
              <a:solidFill>
                <a:schemeClr val="bg1">
                  <a:lumMod val="85000"/>
                </a:schemeClr>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74" name="TextBox 73">
                <a:extLst>
                  <a:ext uri="{FF2B5EF4-FFF2-40B4-BE49-F238E27FC236}">
                    <a16:creationId xmlns:a16="http://schemas.microsoft.com/office/drawing/2014/main" id="{E8D0354E-904B-10D0-78B1-A6521B89AF71}"/>
                  </a:ext>
                </a:extLst>
              </p:cNvPr>
              <p:cNvSpPr txBox="1">
                <a:spLocks/>
              </p:cNvSpPr>
              <p:nvPr/>
            </p:nvSpPr>
            <p:spPr>
              <a:xfrm>
                <a:off x="9416612" y="1171508"/>
                <a:ext cx="493034" cy="276999"/>
              </a:xfrm>
              <a:prstGeom prst="rect">
                <a:avLst/>
              </a:prstGeom>
              <a:noFill/>
            </p:spPr>
            <p:txBody>
              <a:bodyPr wrap="square" rtlCol="0">
                <a:spAutoFit/>
              </a:bodyPr>
              <a:lstStyle/>
              <a:p>
                <a:pPr algn="ctr"/>
                <a:r>
                  <a:rPr lang="en-US" sz="1200">
                    <a:latin typeface="Kievit Offc" panose="020B0504030101020102" pitchFamily="34" charset="77"/>
                  </a:rPr>
                  <a:t>Aug</a:t>
                </a:r>
              </a:p>
            </p:txBody>
          </p:sp>
        </p:grpSp>
        <p:grpSp>
          <p:nvGrpSpPr>
            <p:cNvPr id="52" name="Group 51">
              <a:extLst>
                <a:ext uri="{FF2B5EF4-FFF2-40B4-BE49-F238E27FC236}">
                  <a16:creationId xmlns:a16="http://schemas.microsoft.com/office/drawing/2014/main" id="{4A6757BC-5BA5-E95E-9E09-99FAAF4C7ACB}"/>
                </a:ext>
              </a:extLst>
            </p:cNvPr>
            <p:cNvGrpSpPr/>
            <p:nvPr/>
          </p:nvGrpSpPr>
          <p:grpSpPr>
            <a:xfrm>
              <a:off x="10312786" y="1193805"/>
              <a:ext cx="428721" cy="399350"/>
              <a:chOff x="10636015" y="1054057"/>
              <a:chExt cx="428721" cy="399350"/>
            </a:xfrm>
          </p:grpSpPr>
          <p:sp>
            <p:nvSpPr>
              <p:cNvPr id="71" name="Oval 70">
                <a:extLst>
                  <a:ext uri="{FF2B5EF4-FFF2-40B4-BE49-F238E27FC236}">
                    <a16:creationId xmlns:a16="http://schemas.microsoft.com/office/drawing/2014/main" id="{94C8823E-572F-82F3-8AE4-CF5E549B3174}"/>
                  </a:ext>
                </a:extLst>
              </p:cNvPr>
              <p:cNvSpPr>
                <a:spLocks noChangeAspect="1"/>
              </p:cNvSpPr>
              <p:nvPr/>
            </p:nvSpPr>
            <p:spPr>
              <a:xfrm>
                <a:off x="10772652" y="1054057"/>
                <a:ext cx="155448" cy="155448"/>
              </a:xfrm>
              <a:prstGeom prst="ellipse">
                <a:avLst/>
              </a:prstGeom>
              <a:solidFill>
                <a:schemeClr val="bg1">
                  <a:lumMod val="85000"/>
                </a:schemeClr>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sp>
            <p:nvSpPr>
              <p:cNvPr id="72" name="TextBox 71">
                <a:extLst>
                  <a:ext uri="{FF2B5EF4-FFF2-40B4-BE49-F238E27FC236}">
                    <a16:creationId xmlns:a16="http://schemas.microsoft.com/office/drawing/2014/main" id="{8D867710-8846-B26F-DF43-44B202B00BD7}"/>
                  </a:ext>
                </a:extLst>
              </p:cNvPr>
              <p:cNvSpPr txBox="1">
                <a:spLocks/>
              </p:cNvSpPr>
              <p:nvPr/>
            </p:nvSpPr>
            <p:spPr>
              <a:xfrm>
                <a:off x="10636015" y="1176408"/>
                <a:ext cx="428721" cy="276999"/>
              </a:xfrm>
              <a:prstGeom prst="rect">
                <a:avLst/>
              </a:prstGeom>
              <a:noFill/>
            </p:spPr>
            <p:txBody>
              <a:bodyPr wrap="square" rtlCol="0">
                <a:spAutoFit/>
              </a:bodyPr>
              <a:lstStyle/>
              <a:p>
                <a:pPr algn="ctr"/>
                <a:r>
                  <a:rPr lang="en-US" sz="1200">
                    <a:latin typeface="Kievit Offc" panose="020B0504030101020102" pitchFamily="34" charset="77"/>
                  </a:rPr>
                  <a:t>Sep</a:t>
                </a:r>
              </a:p>
            </p:txBody>
          </p:sp>
        </p:grpSp>
        <p:grpSp>
          <p:nvGrpSpPr>
            <p:cNvPr id="53" name="Group 52">
              <a:extLst>
                <a:ext uri="{FF2B5EF4-FFF2-40B4-BE49-F238E27FC236}">
                  <a16:creationId xmlns:a16="http://schemas.microsoft.com/office/drawing/2014/main" id="{CC10C3BE-CA51-2A0D-8704-4E6B83F736C8}"/>
                </a:ext>
              </a:extLst>
            </p:cNvPr>
            <p:cNvGrpSpPr/>
            <p:nvPr/>
          </p:nvGrpSpPr>
          <p:grpSpPr>
            <a:xfrm>
              <a:off x="7364828" y="1193805"/>
              <a:ext cx="493034" cy="394450"/>
              <a:chOff x="8282515" y="1054057"/>
              <a:chExt cx="493034" cy="394450"/>
            </a:xfrm>
          </p:grpSpPr>
          <p:sp>
            <p:nvSpPr>
              <p:cNvPr id="69" name="TextBox 68">
                <a:extLst>
                  <a:ext uri="{FF2B5EF4-FFF2-40B4-BE49-F238E27FC236}">
                    <a16:creationId xmlns:a16="http://schemas.microsoft.com/office/drawing/2014/main" id="{5FD8821B-C616-BFF4-A5C2-9C07BBE52974}"/>
                  </a:ext>
                </a:extLst>
              </p:cNvPr>
              <p:cNvSpPr txBox="1">
                <a:spLocks/>
              </p:cNvSpPr>
              <p:nvPr/>
            </p:nvSpPr>
            <p:spPr>
              <a:xfrm>
                <a:off x="8282515" y="1171508"/>
                <a:ext cx="493034" cy="276999"/>
              </a:xfrm>
              <a:prstGeom prst="rect">
                <a:avLst/>
              </a:prstGeom>
              <a:noFill/>
            </p:spPr>
            <p:txBody>
              <a:bodyPr wrap="square" rtlCol="0">
                <a:spAutoFit/>
              </a:bodyPr>
              <a:lstStyle/>
              <a:p>
                <a:pPr algn="ctr"/>
                <a:r>
                  <a:rPr lang="en-US" sz="1200">
                    <a:latin typeface="Kievit Offc" panose="020B0504030101020102" pitchFamily="34" charset="77"/>
                  </a:rPr>
                  <a:t>Jul</a:t>
                </a:r>
              </a:p>
            </p:txBody>
          </p:sp>
          <p:sp>
            <p:nvSpPr>
              <p:cNvPr id="70" name="Oval 69">
                <a:extLst>
                  <a:ext uri="{FF2B5EF4-FFF2-40B4-BE49-F238E27FC236}">
                    <a16:creationId xmlns:a16="http://schemas.microsoft.com/office/drawing/2014/main" id="{199E30E4-229D-789E-3541-0DA1382D2FC1}"/>
                  </a:ext>
                </a:extLst>
              </p:cNvPr>
              <p:cNvSpPr>
                <a:spLocks noChangeAspect="1"/>
              </p:cNvSpPr>
              <p:nvPr/>
            </p:nvSpPr>
            <p:spPr>
              <a:xfrm>
                <a:off x="8451308" y="1054057"/>
                <a:ext cx="155448" cy="155448"/>
              </a:xfrm>
              <a:prstGeom prst="ellipse">
                <a:avLst/>
              </a:prstGeom>
              <a:solidFill>
                <a:schemeClr val="bg1">
                  <a:lumMod val="85000"/>
                </a:schemeClr>
              </a:solidFill>
              <a:ln w="635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Kievit Offc" panose="020B0504030101020102" pitchFamily="34" charset="77"/>
                </a:endParaRPr>
              </a:p>
            </p:txBody>
          </p:sp>
        </p:grpSp>
        <p:sp>
          <p:nvSpPr>
            <p:cNvPr id="54" name="Pentagon 53">
              <a:extLst>
                <a:ext uri="{FF2B5EF4-FFF2-40B4-BE49-F238E27FC236}">
                  <a16:creationId xmlns:a16="http://schemas.microsoft.com/office/drawing/2014/main" id="{AC299349-707F-9B47-78BA-12BDF6605832}"/>
                </a:ext>
              </a:extLst>
            </p:cNvPr>
            <p:cNvSpPr/>
            <p:nvPr/>
          </p:nvSpPr>
          <p:spPr>
            <a:xfrm>
              <a:off x="7136459" y="508436"/>
              <a:ext cx="5020101" cy="621127"/>
            </a:xfrm>
            <a:prstGeom prst="homePlate">
              <a:avLst/>
            </a:prstGeom>
            <a:solidFill>
              <a:srgbClr val="0C515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endParaRPr lang="en-US" sz="1000" b="1" kern="0">
                <a:solidFill>
                  <a:prstClr val="black"/>
                </a:solidFill>
                <a:latin typeface="Georgia" panose="02040502050405020303" pitchFamily="18" charset="0"/>
              </a:endParaRPr>
            </a:p>
          </p:txBody>
        </p:sp>
        <p:sp>
          <p:nvSpPr>
            <p:cNvPr id="55" name="Pentagon 54">
              <a:extLst>
                <a:ext uri="{FF2B5EF4-FFF2-40B4-BE49-F238E27FC236}">
                  <a16:creationId xmlns:a16="http://schemas.microsoft.com/office/drawing/2014/main" id="{061EEE77-5583-A839-7266-19F0EB547DCF}"/>
                </a:ext>
              </a:extLst>
            </p:cNvPr>
            <p:cNvSpPr/>
            <p:nvPr/>
          </p:nvSpPr>
          <p:spPr>
            <a:xfrm>
              <a:off x="10445901" y="602777"/>
              <a:ext cx="1668887" cy="432445"/>
            </a:xfrm>
            <a:prstGeom prst="homePlate">
              <a:avLst/>
            </a:prstGeom>
            <a:solidFill>
              <a:srgbClr val="166B8E"/>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endParaRPr lang="en-US" sz="1000" b="1" kern="0">
                <a:solidFill>
                  <a:prstClr val="black"/>
                </a:solidFill>
                <a:latin typeface="Georgia" panose="02040502050405020303" pitchFamily="18" charset="0"/>
              </a:endParaRPr>
            </a:p>
          </p:txBody>
        </p:sp>
        <p:sp>
          <p:nvSpPr>
            <p:cNvPr id="56" name="TextBox 55">
              <a:extLst>
                <a:ext uri="{FF2B5EF4-FFF2-40B4-BE49-F238E27FC236}">
                  <a16:creationId xmlns:a16="http://schemas.microsoft.com/office/drawing/2014/main" id="{0B575854-68D4-63C3-3294-2753A097CC93}"/>
                </a:ext>
              </a:extLst>
            </p:cNvPr>
            <p:cNvSpPr txBox="1"/>
            <p:nvPr/>
          </p:nvSpPr>
          <p:spPr>
            <a:xfrm>
              <a:off x="10386723" y="616027"/>
              <a:ext cx="1581623" cy="405945"/>
            </a:xfrm>
            <a:prstGeom prst="rect">
              <a:avLst/>
            </a:prstGeom>
            <a:noFill/>
          </p:spPr>
          <p:txBody>
            <a:bodyPr wrap="square" rtlCol="0">
              <a:spAutoFit/>
            </a:bodyPr>
            <a:lstStyle/>
            <a:p>
              <a:pPr algn="ctr">
                <a:lnSpc>
                  <a:spcPts val="1200"/>
                </a:lnSpc>
              </a:pPr>
              <a:r>
                <a:rPr lang="en-US" sz="1200">
                  <a:solidFill>
                    <a:schemeClr val="bg1"/>
                  </a:solidFill>
                  <a:latin typeface="Kievit Offc" panose="020B0504030101020102" pitchFamily="34" charset="77"/>
                </a:rPr>
                <a:t>Primary Faculty Training</a:t>
              </a:r>
            </a:p>
          </p:txBody>
        </p:sp>
        <p:sp>
          <p:nvSpPr>
            <p:cNvPr id="57" name="TextBox 56">
              <a:extLst>
                <a:ext uri="{FF2B5EF4-FFF2-40B4-BE49-F238E27FC236}">
                  <a16:creationId xmlns:a16="http://schemas.microsoft.com/office/drawing/2014/main" id="{752177DC-25FD-3518-A945-20EE46D52DC1}"/>
                </a:ext>
              </a:extLst>
            </p:cNvPr>
            <p:cNvSpPr txBox="1"/>
            <p:nvPr/>
          </p:nvSpPr>
          <p:spPr>
            <a:xfrm>
              <a:off x="8135721" y="588167"/>
              <a:ext cx="2283122" cy="461665"/>
            </a:xfrm>
            <a:prstGeom prst="rect">
              <a:avLst/>
            </a:prstGeom>
            <a:noFill/>
          </p:spPr>
          <p:txBody>
            <a:bodyPr wrap="square" rtlCol="0">
              <a:spAutoFit/>
            </a:bodyPr>
            <a:lstStyle/>
            <a:p>
              <a:pPr algn="ctr"/>
              <a:r>
                <a:rPr lang="en-US" sz="1200">
                  <a:solidFill>
                    <a:schemeClr val="bg1"/>
                  </a:solidFill>
                  <a:latin typeface="Kievit Offc" panose="020B0504030101020102" pitchFamily="34" charset="77"/>
                </a:rPr>
                <a:t>Post Go-Live Support and Continuous Improvement</a:t>
              </a:r>
            </a:p>
          </p:txBody>
        </p:sp>
        <p:sp>
          <p:nvSpPr>
            <p:cNvPr id="58" name="Pentagon 57">
              <a:extLst>
                <a:ext uri="{FF2B5EF4-FFF2-40B4-BE49-F238E27FC236}">
                  <a16:creationId xmlns:a16="http://schemas.microsoft.com/office/drawing/2014/main" id="{6735BDAC-E781-49D7-B527-93121D8FA3D6}"/>
                </a:ext>
              </a:extLst>
            </p:cNvPr>
            <p:cNvSpPr/>
            <p:nvPr/>
          </p:nvSpPr>
          <p:spPr>
            <a:xfrm>
              <a:off x="4445743" y="508436"/>
              <a:ext cx="3834823" cy="621127"/>
            </a:xfrm>
            <a:prstGeom prst="homePlate">
              <a:avLst/>
            </a:prstGeom>
            <a:solidFill>
              <a:srgbClr val="166B8E"/>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endParaRPr lang="en-US" sz="1000" b="1" kern="0">
                <a:solidFill>
                  <a:prstClr val="black"/>
                </a:solidFill>
                <a:latin typeface="Georgia" panose="02040502050405020303" pitchFamily="18" charset="0"/>
              </a:endParaRPr>
            </a:p>
          </p:txBody>
        </p:sp>
        <p:sp>
          <p:nvSpPr>
            <p:cNvPr id="59" name="TextBox 58">
              <a:extLst>
                <a:ext uri="{FF2B5EF4-FFF2-40B4-BE49-F238E27FC236}">
                  <a16:creationId xmlns:a16="http://schemas.microsoft.com/office/drawing/2014/main" id="{A98917DD-14FA-8689-FA03-1034E07A16EC}"/>
                </a:ext>
              </a:extLst>
            </p:cNvPr>
            <p:cNvSpPr txBox="1"/>
            <p:nvPr/>
          </p:nvSpPr>
          <p:spPr>
            <a:xfrm>
              <a:off x="5120351" y="680500"/>
              <a:ext cx="1421677" cy="276999"/>
            </a:xfrm>
            <a:prstGeom prst="rect">
              <a:avLst/>
            </a:prstGeom>
            <a:noFill/>
          </p:spPr>
          <p:txBody>
            <a:bodyPr wrap="square" rtlCol="0">
              <a:spAutoFit/>
            </a:bodyPr>
            <a:lstStyle/>
            <a:p>
              <a:pPr algn="ctr"/>
              <a:r>
                <a:rPr lang="en-US" sz="1200">
                  <a:solidFill>
                    <a:schemeClr val="bg1"/>
                  </a:solidFill>
                  <a:latin typeface="Kievit Offc" panose="020B0504030101020102" pitchFamily="34" charset="77"/>
                </a:rPr>
                <a:t>Training</a:t>
              </a:r>
            </a:p>
          </p:txBody>
        </p:sp>
        <p:grpSp>
          <p:nvGrpSpPr>
            <p:cNvPr id="60" name="Group 59">
              <a:extLst>
                <a:ext uri="{FF2B5EF4-FFF2-40B4-BE49-F238E27FC236}">
                  <a16:creationId xmlns:a16="http://schemas.microsoft.com/office/drawing/2014/main" id="{70E18EAC-AEC5-6C30-80DB-345BB9C248B3}"/>
                </a:ext>
              </a:extLst>
            </p:cNvPr>
            <p:cNvGrpSpPr/>
            <p:nvPr/>
          </p:nvGrpSpPr>
          <p:grpSpPr>
            <a:xfrm>
              <a:off x="6752213" y="637642"/>
              <a:ext cx="1528353" cy="362715"/>
              <a:chOff x="6787653" y="2465746"/>
              <a:chExt cx="1528353" cy="362715"/>
            </a:xfrm>
          </p:grpSpPr>
          <p:sp>
            <p:nvSpPr>
              <p:cNvPr id="66" name="Pentagon 65">
                <a:extLst>
                  <a:ext uri="{FF2B5EF4-FFF2-40B4-BE49-F238E27FC236}">
                    <a16:creationId xmlns:a16="http://schemas.microsoft.com/office/drawing/2014/main" id="{2E5EA1C8-2782-F667-B392-33383C88EB3C}"/>
                  </a:ext>
                </a:extLst>
              </p:cNvPr>
              <p:cNvSpPr/>
              <p:nvPr/>
            </p:nvSpPr>
            <p:spPr>
              <a:xfrm>
                <a:off x="6998659" y="2465748"/>
                <a:ext cx="1317347" cy="362713"/>
              </a:xfrm>
              <a:prstGeom prst="homePlate">
                <a:avLst/>
              </a:prstGeom>
              <a:solidFill>
                <a:srgbClr val="FFB50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endParaRPr lang="en-US" sz="1000" b="1" kern="0">
                  <a:solidFill>
                    <a:prstClr val="black"/>
                  </a:solidFill>
                  <a:latin typeface="Georgia" panose="02040502050405020303" pitchFamily="18" charset="0"/>
                </a:endParaRPr>
              </a:p>
            </p:txBody>
          </p:sp>
          <p:sp>
            <p:nvSpPr>
              <p:cNvPr id="67" name="Pentagon 66">
                <a:extLst>
                  <a:ext uri="{FF2B5EF4-FFF2-40B4-BE49-F238E27FC236}">
                    <a16:creationId xmlns:a16="http://schemas.microsoft.com/office/drawing/2014/main" id="{2B2A095A-EDAD-2342-6EE4-B26D94D1EF4A}"/>
                  </a:ext>
                </a:extLst>
              </p:cNvPr>
              <p:cNvSpPr/>
              <p:nvPr/>
            </p:nvSpPr>
            <p:spPr>
              <a:xfrm rot="10800000">
                <a:off x="6787653" y="2465746"/>
                <a:ext cx="781546" cy="362713"/>
              </a:xfrm>
              <a:prstGeom prst="homePlate">
                <a:avLst/>
              </a:prstGeom>
              <a:solidFill>
                <a:srgbClr val="FFB50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endParaRPr lang="en-US" sz="1000" b="1" kern="0">
                  <a:solidFill>
                    <a:prstClr val="black"/>
                  </a:solidFill>
                  <a:latin typeface="Georgia" panose="02040502050405020303" pitchFamily="18" charset="0"/>
                </a:endParaRPr>
              </a:p>
            </p:txBody>
          </p:sp>
          <p:sp>
            <p:nvSpPr>
              <p:cNvPr id="68" name="Rounded Rectangle 67">
                <a:extLst>
                  <a:ext uri="{FF2B5EF4-FFF2-40B4-BE49-F238E27FC236}">
                    <a16:creationId xmlns:a16="http://schemas.microsoft.com/office/drawing/2014/main" id="{483FE89B-64B1-33CC-F1AC-E90EF699E943}"/>
                  </a:ext>
                </a:extLst>
              </p:cNvPr>
              <p:cNvSpPr/>
              <p:nvPr/>
            </p:nvSpPr>
            <p:spPr>
              <a:xfrm>
                <a:off x="7203701" y="2487214"/>
                <a:ext cx="746057" cy="322661"/>
              </a:xfrm>
              <a:prstGeom prst="roundRect">
                <a:avLst>
                  <a:gd name="adj" fmla="val 0"/>
                </a:avLst>
              </a:prstGeom>
              <a:solidFill>
                <a:srgbClr val="FFB5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Kievit Offc" panose="020B0504030101020102" pitchFamily="34" charset="77"/>
                </a:endParaRPr>
              </a:p>
            </p:txBody>
          </p:sp>
        </p:grpSp>
        <p:sp>
          <p:nvSpPr>
            <p:cNvPr id="61" name="Rectangle 60">
              <a:extLst>
                <a:ext uri="{FF2B5EF4-FFF2-40B4-BE49-F238E27FC236}">
                  <a16:creationId xmlns:a16="http://schemas.microsoft.com/office/drawing/2014/main" id="{9E3AA235-DE6E-7DD8-9F32-071D5DEC530E}"/>
                </a:ext>
              </a:extLst>
            </p:cNvPr>
            <p:cNvSpPr/>
            <p:nvPr/>
          </p:nvSpPr>
          <p:spPr bwMode="gray">
            <a:xfrm>
              <a:off x="7200509" y="723428"/>
              <a:ext cx="631760" cy="191143"/>
            </a:xfrm>
            <a:prstGeom prst="rect">
              <a:avLst/>
            </a:prstGeom>
            <a:noFill/>
            <a:ln w="19050" algn="ctr">
              <a:noFill/>
              <a:miter lim="800000"/>
              <a:headEnd/>
              <a:tailEnd/>
            </a:ln>
          </p:spPr>
          <p:txBody>
            <a:bodyPr wrap="square" lIns="0" tIns="0" rIns="0" bIns="0" rtlCol="0" anchor="t">
              <a:spAutoFit/>
            </a:bodyPr>
            <a:lstStyle/>
            <a:p>
              <a:pPr lvl="0" algn="ctr">
                <a:lnSpc>
                  <a:spcPct val="106000"/>
                </a:lnSpc>
                <a:defRPr/>
              </a:pPr>
              <a:r>
                <a:rPr lang="en-US" sz="1200" b="1" i="1">
                  <a:latin typeface="Kievit Offc" panose="020B0504030101020102" pitchFamily="34" charset="77"/>
                </a:rPr>
                <a:t>Go-Live!</a:t>
              </a:r>
            </a:p>
          </p:txBody>
        </p:sp>
        <p:sp>
          <p:nvSpPr>
            <p:cNvPr id="62" name="Pentagon 61">
              <a:extLst>
                <a:ext uri="{FF2B5EF4-FFF2-40B4-BE49-F238E27FC236}">
                  <a16:creationId xmlns:a16="http://schemas.microsoft.com/office/drawing/2014/main" id="{AFAEFE42-3F4C-8263-94A1-3572BEED4447}"/>
                </a:ext>
              </a:extLst>
            </p:cNvPr>
            <p:cNvSpPr/>
            <p:nvPr/>
          </p:nvSpPr>
          <p:spPr>
            <a:xfrm>
              <a:off x="2365854" y="508436"/>
              <a:ext cx="2513062" cy="621127"/>
            </a:xfrm>
            <a:prstGeom prst="homePlate">
              <a:avLst/>
            </a:prstGeom>
            <a:solidFill>
              <a:srgbClr val="DCDDDC"/>
            </a:solid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endParaRPr lang="en-US" sz="1000" b="1" kern="0">
                <a:solidFill>
                  <a:prstClr val="black"/>
                </a:solidFill>
                <a:latin typeface="Georgia" panose="02040502050405020303" pitchFamily="18" charset="0"/>
              </a:endParaRPr>
            </a:p>
          </p:txBody>
        </p:sp>
        <p:sp>
          <p:nvSpPr>
            <p:cNvPr id="63" name="Pentagon 62">
              <a:extLst>
                <a:ext uri="{FF2B5EF4-FFF2-40B4-BE49-F238E27FC236}">
                  <a16:creationId xmlns:a16="http://schemas.microsoft.com/office/drawing/2014/main" id="{601E1002-60AA-4790-3A3A-F7B125430356}"/>
                </a:ext>
              </a:extLst>
            </p:cNvPr>
            <p:cNvSpPr/>
            <p:nvPr/>
          </p:nvSpPr>
          <p:spPr>
            <a:xfrm>
              <a:off x="757765" y="508436"/>
              <a:ext cx="1965236" cy="621127"/>
            </a:xfrm>
            <a:prstGeom prst="homePlate">
              <a:avLst/>
            </a:prstGeom>
            <a:solidFill>
              <a:srgbClr val="166B8E"/>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endParaRPr lang="en-US" sz="1000" b="1" kern="0">
                <a:solidFill>
                  <a:prstClr val="black"/>
                </a:solidFill>
                <a:latin typeface="Georgia" panose="02040502050405020303" pitchFamily="18" charset="0"/>
              </a:endParaRPr>
            </a:p>
          </p:txBody>
        </p:sp>
        <p:sp>
          <p:nvSpPr>
            <p:cNvPr id="64" name="TextBox 63">
              <a:extLst>
                <a:ext uri="{FF2B5EF4-FFF2-40B4-BE49-F238E27FC236}">
                  <a16:creationId xmlns:a16="http://schemas.microsoft.com/office/drawing/2014/main" id="{D3D10DB5-24C8-294B-69DF-BFCED9829BDC}"/>
                </a:ext>
              </a:extLst>
            </p:cNvPr>
            <p:cNvSpPr txBox="1"/>
            <p:nvPr/>
          </p:nvSpPr>
          <p:spPr>
            <a:xfrm>
              <a:off x="1036109" y="588167"/>
              <a:ext cx="1421677" cy="461665"/>
            </a:xfrm>
            <a:prstGeom prst="rect">
              <a:avLst/>
            </a:prstGeom>
            <a:noFill/>
          </p:spPr>
          <p:txBody>
            <a:bodyPr wrap="square" rtlCol="0">
              <a:spAutoFit/>
            </a:bodyPr>
            <a:lstStyle/>
            <a:p>
              <a:pPr algn="ctr"/>
              <a:r>
                <a:rPr lang="en-US" sz="1200">
                  <a:solidFill>
                    <a:schemeClr val="bg1"/>
                  </a:solidFill>
                  <a:latin typeface="Kievit Offc" panose="020B0504030101020102" pitchFamily="34" charset="77"/>
                </a:rPr>
                <a:t>User Experience Review</a:t>
              </a:r>
            </a:p>
          </p:txBody>
        </p:sp>
        <p:sp>
          <p:nvSpPr>
            <p:cNvPr id="65" name="Triangle 64">
              <a:extLst>
                <a:ext uri="{FF2B5EF4-FFF2-40B4-BE49-F238E27FC236}">
                  <a16:creationId xmlns:a16="http://schemas.microsoft.com/office/drawing/2014/main" id="{5B8ACCA3-174A-9CB7-D968-CFCB7681E490}"/>
                </a:ext>
              </a:extLst>
            </p:cNvPr>
            <p:cNvSpPr/>
            <p:nvPr/>
          </p:nvSpPr>
          <p:spPr>
            <a:xfrm rot="5400000">
              <a:off x="637627" y="712645"/>
              <a:ext cx="552007" cy="212709"/>
            </a:xfrm>
            <a:prstGeom prst="triangle">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635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16A0-EA87-5C46-075E-30C995327B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EDD082-EF50-2A32-CF86-C65DE78F610B}"/>
              </a:ext>
            </a:extLst>
          </p:cNvPr>
          <p:cNvSpPr txBox="1"/>
          <p:nvPr/>
        </p:nvSpPr>
        <p:spPr>
          <a:xfrm>
            <a:off x="645677" y="4010564"/>
            <a:ext cx="6119141" cy="553998"/>
          </a:xfrm>
          <a:prstGeom prst="rect">
            <a:avLst/>
          </a:prstGeom>
          <a:noFill/>
        </p:spPr>
        <p:txBody>
          <a:bodyPr wrap="square" lIns="0" tIns="0" rIns="0" bIns="0" rtlCol="0" anchor="t">
            <a:spAutoFit/>
          </a:bodyPr>
          <a:lstStyle/>
          <a:p>
            <a:r>
              <a:rPr lang="en-US" sz="3600">
                <a:solidFill>
                  <a:srgbClr val="D73F09"/>
                </a:solidFill>
                <a:latin typeface="Stratum2 Bold"/>
                <a:ea typeface="Titillium Lt" charset="0"/>
                <a:cs typeface="Titillium Lt" charset="0"/>
              </a:rPr>
              <a:t>Questions?</a:t>
            </a:r>
            <a:endParaRPr lang="en-US" sz="3600">
              <a:solidFill>
                <a:srgbClr val="D73F09"/>
              </a:solidFill>
              <a:latin typeface="Aptos" panose="020B0004020202020204"/>
              <a:ea typeface="Titillium Lt" charset="0"/>
              <a:cs typeface="Titillium Lt" charset="0"/>
            </a:endParaRPr>
          </a:p>
        </p:txBody>
      </p:sp>
      <p:pic>
        <p:nvPicPr>
          <p:cNvPr id="5" name="Picture 4" descr="A qr code on a white background&#10;&#10;Description automatically generated">
            <a:extLst>
              <a:ext uri="{FF2B5EF4-FFF2-40B4-BE49-F238E27FC236}">
                <a16:creationId xmlns:a16="http://schemas.microsoft.com/office/drawing/2014/main" id="{16EBB0F5-557D-7B04-4E27-A67FF825E7F2}"/>
              </a:ext>
            </a:extLst>
          </p:cNvPr>
          <p:cNvPicPr>
            <a:picLocks noChangeAspect="1"/>
          </p:cNvPicPr>
          <p:nvPr/>
        </p:nvPicPr>
        <p:blipFill>
          <a:blip r:embed="rId2"/>
          <a:stretch>
            <a:fillRect/>
          </a:stretch>
        </p:blipFill>
        <p:spPr>
          <a:xfrm>
            <a:off x="851985" y="4769224"/>
            <a:ext cx="1867920" cy="1867920"/>
          </a:xfrm>
          <a:prstGeom prst="rect">
            <a:avLst/>
          </a:prstGeom>
        </p:spPr>
      </p:pic>
      <p:sp>
        <p:nvSpPr>
          <p:cNvPr id="6" name="TextBox 5">
            <a:extLst>
              <a:ext uri="{FF2B5EF4-FFF2-40B4-BE49-F238E27FC236}">
                <a16:creationId xmlns:a16="http://schemas.microsoft.com/office/drawing/2014/main" id="{9933C719-4395-CDE9-B3A9-2C3632871DF9}"/>
              </a:ext>
            </a:extLst>
          </p:cNvPr>
          <p:cNvSpPr txBox="1"/>
          <p:nvPr/>
        </p:nvSpPr>
        <p:spPr>
          <a:xfrm>
            <a:off x="2942331" y="4125827"/>
            <a:ext cx="6307338" cy="418576"/>
          </a:xfrm>
          <a:prstGeom prst="rect">
            <a:avLst/>
          </a:prstGeom>
          <a:noFill/>
        </p:spPr>
        <p:txBody>
          <a:bodyPr wrap="square" lIns="0" tIns="0" rIns="0" bIns="0" rtlCol="0">
            <a:spAutoFit/>
          </a:bodyPr>
          <a:lstStyle/>
          <a:p>
            <a:pPr>
              <a:lnSpc>
                <a:spcPct val="80000"/>
              </a:lnSpc>
            </a:pPr>
            <a:r>
              <a:rPr lang="en-US" sz="3200" b="1">
                <a:solidFill>
                  <a:prstClr val="black"/>
                </a:solidFill>
                <a:latin typeface="Stratum2 Regular" panose="020B0506030000020004" pitchFamily="34" charset="77"/>
                <a:ea typeface="Titillium Lt" charset="0"/>
                <a:cs typeface="Titillium Lt" charset="0"/>
              </a:rPr>
              <a:t>AMP.OREGONSTATE.EDU</a:t>
            </a:r>
          </a:p>
        </p:txBody>
      </p:sp>
      <p:pic>
        <p:nvPicPr>
          <p:cNvPr id="7" name="Graphic 6">
            <a:extLst>
              <a:ext uri="{FF2B5EF4-FFF2-40B4-BE49-F238E27FC236}">
                <a16:creationId xmlns:a16="http://schemas.microsoft.com/office/drawing/2014/main" id="{B058190F-CFE5-2A6B-DE07-5539DF31BF44}"/>
              </a:ext>
            </a:extLst>
          </p:cNvPr>
          <p:cNvPicPr>
            <a:picLocks noChangeAspect="1"/>
          </p:cNvPicPr>
          <p:nvPr/>
        </p:nvPicPr>
        <p:blipFill rotWithShape="1">
          <a:blip>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pic>
        <p:nvPicPr>
          <p:cNvPr id="8" name="Picture 7">
            <a:extLst>
              <a:ext uri="{FF2B5EF4-FFF2-40B4-BE49-F238E27FC236}">
                <a16:creationId xmlns:a16="http://schemas.microsoft.com/office/drawing/2014/main" id="{6E621C9A-A690-DBB8-993C-B5208DC92BBD}"/>
              </a:ext>
            </a:extLst>
          </p:cNvPr>
          <p:cNvPicPr>
            <a:picLocks noChangeAspect="1"/>
          </p:cNvPicPr>
          <p:nvPr/>
        </p:nvPicPr>
        <p:blipFill>
          <a:blip r:embed="rId4"/>
          <a:stretch>
            <a:fillRect/>
          </a:stretch>
        </p:blipFill>
        <p:spPr>
          <a:xfrm>
            <a:off x="3953898" y="5541634"/>
            <a:ext cx="3672768" cy="1095510"/>
          </a:xfrm>
          <a:prstGeom prst="rect">
            <a:avLst/>
          </a:prstGeom>
        </p:spPr>
      </p:pic>
      <p:sp>
        <p:nvSpPr>
          <p:cNvPr id="13" name="TextBox 12">
            <a:extLst>
              <a:ext uri="{FF2B5EF4-FFF2-40B4-BE49-F238E27FC236}">
                <a16:creationId xmlns:a16="http://schemas.microsoft.com/office/drawing/2014/main" id="{1C975CF3-C713-DAD7-F24F-C3654ED09A0A}"/>
              </a:ext>
            </a:extLst>
          </p:cNvPr>
          <p:cNvSpPr txBox="1"/>
          <p:nvPr/>
        </p:nvSpPr>
        <p:spPr>
          <a:xfrm>
            <a:off x="515577" y="357729"/>
            <a:ext cx="4391785" cy="55213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73F09"/>
                </a:solidFill>
                <a:effectLst/>
                <a:uLnTx/>
                <a:uFillTx/>
                <a:latin typeface="Stratum2 Bold" panose="020B0506030000020004" pitchFamily="34" charset="77"/>
                <a:ea typeface="+mn-ea"/>
                <a:cs typeface="+mn-cs"/>
              </a:rPr>
              <a:t>AMP Quick Links</a:t>
            </a:r>
          </a:p>
        </p:txBody>
      </p:sp>
      <p:sp>
        <p:nvSpPr>
          <p:cNvPr id="14" name="Content Placeholder 1">
            <a:extLst>
              <a:ext uri="{FF2B5EF4-FFF2-40B4-BE49-F238E27FC236}">
                <a16:creationId xmlns:a16="http://schemas.microsoft.com/office/drawing/2014/main" id="{FE4D2A4E-92E9-A519-E9E9-071356B46096}"/>
              </a:ext>
            </a:extLst>
          </p:cNvPr>
          <p:cNvSpPr txBox="1">
            <a:spLocks/>
          </p:cNvSpPr>
          <p:nvPr/>
        </p:nvSpPr>
        <p:spPr>
          <a:xfrm>
            <a:off x="559221" y="927925"/>
            <a:ext cx="6430766" cy="300691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AMP SharePoint: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5">
                  <a:extLst>
                    <a:ext uri="{A12FA001-AC4F-418D-AE19-62706E023703}">
                      <ahyp:hlinkClr xmlns:ahyp="http://schemas.microsoft.com/office/drawing/2018/hyperlinkcolor" val="tx"/>
                    </a:ext>
                  </a:extLst>
                </a:hlinkClick>
              </a:rPr>
              <a:t>beav.es/AMP-</a:t>
            </a:r>
            <a:r>
              <a:rPr kumimoji="0" lang="en-US" sz="1800" b="0" i="0" u="none" strike="noStrike" kern="1200" cap="none" spc="0" normalizeH="0" baseline="0" noProof="0" err="1">
                <a:ln>
                  <a:noFill/>
                </a:ln>
                <a:solidFill>
                  <a:srgbClr val="D73F09"/>
                </a:solidFill>
                <a:effectLst/>
                <a:uLnTx/>
                <a:uFillTx/>
                <a:latin typeface="Kievit Offc Medium" panose="020B0604030101020102"/>
                <a:ea typeface="Open Sans"/>
                <a:cs typeface="Open Sans"/>
                <a:hlinkClick r:id="rId5">
                  <a:extLst>
                    <a:ext uri="{A12FA001-AC4F-418D-AE19-62706E023703}">
                      <ahyp:hlinkClr xmlns:ahyp="http://schemas.microsoft.com/office/drawing/2018/hyperlinkcolor" val="tx"/>
                    </a:ext>
                  </a:extLst>
                </a:hlinkClick>
              </a:rPr>
              <a:t>sharepoint</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lvl="0">
              <a:defRPr/>
            </a:pPr>
            <a:r>
              <a:rPr lang="en-US" sz="1800">
                <a:solidFill>
                  <a:srgbClr val="000000"/>
                </a:solidFill>
                <a:latin typeface="Kievit Offc Medium" panose="020B0604030101020102"/>
                <a:ea typeface="Open Sans"/>
                <a:cs typeface="Open Sans"/>
              </a:rPr>
              <a:t>Ask </a:t>
            </a:r>
            <a:r>
              <a:rPr lang="en-US" sz="1800" err="1">
                <a:solidFill>
                  <a:srgbClr val="000000"/>
                </a:solidFill>
                <a:latin typeface="Kievit Offc Medium" panose="020B0604030101020102"/>
                <a:ea typeface="Open Sans"/>
                <a:cs typeface="Open Sans"/>
              </a:rPr>
              <a:t>ChAMP</a:t>
            </a:r>
            <a:r>
              <a:rPr lang="en-US" sz="1800">
                <a:solidFill>
                  <a:srgbClr val="000000"/>
                </a:solidFill>
                <a:latin typeface="Kievit Offc Medium" panose="020B0604030101020102"/>
                <a:ea typeface="Open Sans"/>
                <a:cs typeface="Open Sans"/>
              </a:rPr>
              <a:t> your AMP questions: </a:t>
            </a:r>
            <a:r>
              <a:rPr lang="en-US" sz="1800">
                <a:solidFill>
                  <a:schemeClr val="accent1"/>
                </a:solidFill>
                <a:latin typeface="Kievit Offc Medium" panose="020B0604030101020102"/>
                <a:ea typeface="Open Sans"/>
                <a:cs typeface="Open Sans"/>
                <a:hlinkClick r:id="rId6">
                  <a:extLst>
                    <a:ext uri="{A12FA001-AC4F-418D-AE19-62706E023703}">
                      <ahyp:hlinkClr xmlns:ahyp="http://schemas.microsoft.com/office/drawing/2018/hyperlinkcolor" val="tx"/>
                    </a:ext>
                  </a:extLst>
                </a:hlinkClick>
              </a:rPr>
              <a:t>beav.es/about-</a:t>
            </a:r>
            <a:r>
              <a:rPr lang="en-US" sz="1800" err="1">
                <a:solidFill>
                  <a:schemeClr val="accent1"/>
                </a:solidFill>
                <a:latin typeface="Kievit Offc Medium" panose="020B0604030101020102"/>
                <a:ea typeface="Open Sans"/>
                <a:cs typeface="Open Sans"/>
                <a:hlinkClick r:id="rId6">
                  <a:extLst>
                    <a:ext uri="{A12FA001-AC4F-418D-AE19-62706E023703}">
                      <ahyp:hlinkClr xmlns:ahyp="http://schemas.microsoft.com/office/drawing/2018/hyperlinkcolor" val="tx"/>
                    </a:ext>
                  </a:extLst>
                </a:hlinkClick>
              </a:rPr>
              <a:t>ChAMP</a:t>
            </a:r>
            <a:endParaRPr lang="en-US" sz="1800">
              <a:solidFill>
                <a:schemeClr val="accent1"/>
              </a:solidFill>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solidFill>
                  <a:srgbClr val="000000"/>
                </a:solidFill>
                <a:latin typeface="Kievit Offc Medium" panose="020B0604030101020102"/>
                <a:ea typeface="Open Sans"/>
                <a:cs typeface="Open Sans"/>
              </a:rPr>
              <a:t>Check out the </a:t>
            </a:r>
            <a:r>
              <a:rPr lang="en-US" sz="1800">
                <a:solidFill>
                  <a:schemeClr val="accent1"/>
                </a:solidFill>
                <a:latin typeface="Kievit Offc Medium" panose="020B0604030101020102"/>
                <a:ea typeface="Open Sans"/>
                <a:cs typeface="Open Sans"/>
                <a:hlinkClick r:id="rId7">
                  <a:extLst>
                    <a:ext uri="{A12FA001-AC4F-418D-AE19-62706E023703}">
                      <ahyp:hlinkClr xmlns:ahyp="http://schemas.microsoft.com/office/drawing/2018/hyperlinkcolor" val="tx"/>
                    </a:ext>
                  </a:extLst>
                </a:hlinkClick>
              </a:rPr>
              <a:t>AMP Change Hub</a:t>
            </a:r>
            <a:endParaRPr lang="en-US" sz="1800">
              <a:solidFill>
                <a:schemeClr val="accent1"/>
              </a:solidFill>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Find your Change Champion: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8">
                  <a:extLst>
                    <a:ext uri="{A12FA001-AC4F-418D-AE19-62706E023703}">
                      <ahyp:hlinkClr xmlns:ahyp="http://schemas.microsoft.com/office/drawing/2018/hyperlinkcolor" val="tx"/>
                    </a:ext>
                  </a:extLst>
                </a:hlinkClick>
              </a:rPr>
              <a:t>beav.es/AMP-change-champions</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Ask questions and submit feedback via the Always On Survey: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9">
                  <a:extLst>
                    <a:ext uri="{A12FA001-AC4F-418D-AE19-62706E023703}">
                      <ahyp:hlinkClr xmlns:ahyp="http://schemas.microsoft.com/office/drawing/2018/hyperlinkcolor" val="tx"/>
                    </a:ext>
                  </a:extLst>
                </a:hlinkClick>
              </a:rPr>
              <a:t>beav.es/AMP-always-on-survey</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AMP Video Library: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10">
                  <a:extLst>
                    <a:ext uri="{A12FA001-AC4F-418D-AE19-62706E023703}">
                      <ahyp:hlinkClr xmlns:ahyp="http://schemas.microsoft.com/office/drawing/2018/hyperlinkcolor" val="tx"/>
                    </a:ext>
                  </a:extLst>
                </a:hlinkClick>
              </a:rPr>
              <a:t>beav.es/AMP-video-library</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AMPlifier (AMP’s Newsletter):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11">
                  <a:extLst>
                    <a:ext uri="{A12FA001-AC4F-418D-AE19-62706E023703}">
                      <ahyp:hlinkClr xmlns:ahyp="http://schemas.microsoft.com/office/drawing/2018/hyperlinkcolor" val="tx"/>
                    </a:ext>
                  </a:extLst>
                </a:hlinkClick>
              </a:rPr>
              <a:t>beav.es/AMPlifier</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mn-ea"/>
              <a:cs typeface="+mn-cs"/>
            </a:endParaRPr>
          </a:p>
        </p:txBody>
      </p:sp>
    </p:spTree>
    <p:extLst>
      <p:ext uri="{BB962C8B-B14F-4D97-AF65-F5344CB8AC3E}">
        <p14:creationId xmlns:p14="http://schemas.microsoft.com/office/powerpoint/2010/main" val="175288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6F523-411C-B998-925B-ACB68BA795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7476DB-39F4-5E82-39D1-9BDC1D42AAEF}"/>
              </a:ext>
            </a:extLst>
          </p:cNvPr>
          <p:cNvSpPr/>
          <p:nvPr/>
        </p:nvSpPr>
        <p:spPr>
          <a:xfrm>
            <a:off x="186354" y="916488"/>
            <a:ext cx="11819292" cy="2678418"/>
          </a:xfrm>
          <a:prstGeom prst="rect">
            <a:avLst/>
          </a:prstGeom>
          <a:no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4" name="Rectangle 63">
            <a:extLst>
              <a:ext uri="{FF2B5EF4-FFF2-40B4-BE49-F238E27FC236}">
                <a16:creationId xmlns:a16="http://schemas.microsoft.com/office/drawing/2014/main" id="{2D1353FB-443B-035C-694A-006D9ECC5BF2}"/>
              </a:ext>
            </a:extLst>
          </p:cNvPr>
          <p:cNvSpPr/>
          <p:nvPr/>
        </p:nvSpPr>
        <p:spPr>
          <a:xfrm>
            <a:off x="786361" y="764722"/>
            <a:ext cx="11219286" cy="3176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6057" marR="0" lvl="1" indent="0" algn="l" defTabSz="912114" rtl="0" eaLnBrk="0" fontAlgn="base" latinLnBrk="0" hangingPunct="0">
              <a:lnSpc>
                <a:spcPct val="100000"/>
              </a:lnSpc>
              <a:spcBef>
                <a:spcPct val="0"/>
              </a:spcBef>
              <a:spcAft>
                <a:spcPct val="0"/>
              </a:spcAft>
              <a:buClrTx/>
              <a:buSzTx/>
              <a:buFontTx/>
              <a:buNone/>
              <a:tabLst/>
              <a:defRPr/>
            </a:pPr>
            <a:r>
              <a:rPr kumimoji="0" lang="en-US" altLang="en-US" sz="1795" b="0" i="0" u="none" strike="noStrike" kern="1200" cap="none" spc="0" normalizeH="0" baseline="0" noProof="0">
                <a:ln>
                  <a:noFill/>
                </a:ln>
                <a:solidFill>
                  <a:srgbClr val="FFFFFF"/>
                </a:solidFill>
                <a:effectLst/>
                <a:uLnTx/>
                <a:uFillTx/>
                <a:latin typeface="Kievit Offc Medium"/>
                <a:ea typeface="+mn-ea"/>
                <a:cs typeface="+mn-cs"/>
              </a:rPr>
              <a:t>I am Mark, a </a:t>
            </a:r>
            <a:r>
              <a:rPr kumimoji="0" lang="en-US" altLang="en-US" sz="1795" b="1" i="0" u="none" strike="noStrike" kern="1200" cap="none" spc="0" normalizeH="0" baseline="0" noProof="0">
                <a:ln>
                  <a:noFill/>
                </a:ln>
                <a:solidFill>
                  <a:srgbClr val="FFFFFF"/>
                </a:solidFill>
                <a:effectLst/>
                <a:uLnTx/>
                <a:uFillTx/>
                <a:latin typeface="Kievit Offc Medium"/>
                <a:ea typeface="+mn-ea"/>
                <a:cs typeface="+mn-cs"/>
              </a:rPr>
              <a:t>Research Faculty Member</a:t>
            </a:r>
            <a:endParaRPr kumimoji="0" lang="en-US" altLang="en-US" sz="2394" b="1" i="0" u="none" strike="noStrike" kern="1200" cap="none" spc="0" normalizeH="0" baseline="0" noProof="0">
              <a:ln>
                <a:noFill/>
              </a:ln>
              <a:solidFill>
                <a:prstClr val="black"/>
              </a:solidFill>
              <a:effectLst/>
              <a:uLnTx/>
              <a:uFillTx/>
              <a:latin typeface="Kievit Offc Medium"/>
              <a:ea typeface="+mn-ea"/>
              <a:cs typeface="+mn-cs"/>
            </a:endParaRPr>
          </a:p>
        </p:txBody>
      </p:sp>
      <p:sp>
        <p:nvSpPr>
          <p:cNvPr id="49" name="TextBox 48">
            <a:extLst>
              <a:ext uri="{FF2B5EF4-FFF2-40B4-BE49-F238E27FC236}">
                <a16:creationId xmlns:a16="http://schemas.microsoft.com/office/drawing/2014/main" id="{9A966A41-8128-9ECA-F12D-01D5EA204A07}"/>
              </a:ext>
            </a:extLst>
          </p:cNvPr>
          <p:cNvSpPr txBox="1"/>
          <p:nvPr/>
        </p:nvSpPr>
        <p:spPr>
          <a:xfrm>
            <a:off x="186353" y="1317588"/>
            <a:ext cx="5657738" cy="2200374"/>
          </a:xfrm>
          <a:prstGeom prst="rect">
            <a:avLst/>
          </a:prstGeom>
          <a:noFill/>
        </p:spPr>
        <p:txBody>
          <a:bodyPr wrap="square" lIns="91214" tIns="45607" rIns="91214" bIns="45607" rtlCol="0" anchor="t">
            <a:spAutoFit/>
          </a:bodyPr>
          <a:lstStyle/>
          <a:p>
            <a:pPr marL="0" marR="0" lvl="0" indent="0" algn="ctr" defTabSz="912114" rtl="0" eaLnBrk="1" fontAlgn="auto" latinLnBrk="0" hangingPunct="1">
              <a:lnSpc>
                <a:spcPct val="100000"/>
              </a:lnSpc>
              <a:spcBef>
                <a:spcPts val="0"/>
              </a:spcBef>
              <a:spcAft>
                <a:spcPts val="599"/>
              </a:spcAft>
              <a:buClrTx/>
              <a:buSzTx/>
              <a:buFontTx/>
              <a:buNone/>
              <a:tabLst/>
              <a:defRPr/>
            </a:pPr>
            <a:r>
              <a:rPr kumimoji="0" lang="en-US" sz="1400" b="1" i="0" u="sng" strike="noStrike" kern="1200" cap="none" spc="0" normalizeH="0" baseline="0" noProof="0">
                <a:ln>
                  <a:noFill/>
                </a:ln>
                <a:solidFill>
                  <a:srgbClr val="000000"/>
                </a:solidFill>
                <a:effectLst/>
                <a:uLnTx/>
                <a:uFillTx/>
                <a:latin typeface="Kievit Offc Medium"/>
                <a:ea typeface="+mn-ea"/>
                <a:cs typeface="+mn-cs"/>
              </a:rPr>
              <a:t>Currently</a:t>
            </a:r>
            <a:r>
              <a:rPr kumimoji="0" lang="en-US" sz="1400" b="1" i="0" u="none" strike="noStrike" kern="1200" cap="none" spc="0" normalizeH="0" baseline="0" noProof="0">
                <a:ln>
                  <a:noFill/>
                </a:ln>
                <a:solidFill>
                  <a:srgbClr val="000000"/>
                </a:solidFill>
                <a:effectLst/>
                <a:uLnTx/>
                <a:uFillTx/>
                <a:latin typeface="Kievit Offc Medium"/>
                <a:ea typeface="+mn-ea"/>
                <a:cs typeface="+mn-cs"/>
              </a:rPr>
              <a:t>:</a:t>
            </a:r>
          </a:p>
          <a:p>
            <a:pPr marL="0" marR="0" lvl="0" indent="0" algn="l" defTabSz="608625" rtl="0" eaLnBrk="1" fontAlgn="auto" latinLnBrk="0" hangingPunct="1">
              <a:lnSpc>
                <a:spcPct val="100000"/>
              </a:lnSpc>
              <a:spcBef>
                <a:spcPts val="60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Kievit Offc Medium"/>
                <a:ea typeface="Calibri"/>
                <a:cs typeface="Calibri"/>
              </a:rPr>
              <a:t>I spend too much time coordinating awards, closeouts, and certifications across systems, relying on manual emails and Excel tracking.</a:t>
            </a:r>
          </a:p>
          <a:p>
            <a:pPr marL="171450" marR="0" lvl="0" indent="-171450" algn="l" defTabSz="60862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Kievit Offc Medium"/>
                <a:ea typeface="Calibri"/>
                <a:cs typeface="Calibri"/>
              </a:rPr>
              <a:t>Notifications and invoicing are handled manually, requiring coordination across teams and tools</a:t>
            </a:r>
          </a:p>
          <a:p>
            <a:pPr marL="171450" marR="0" lvl="0" indent="-171450" algn="l" defTabSz="608625"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Kievit Offc Medium"/>
                <a:ea typeface="Calibri"/>
                <a:cs typeface="Calibri"/>
              </a:rPr>
              <a:t>Effort reporting is time-consuming and delayed due to payroll lockouts</a:t>
            </a:r>
          </a:p>
          <a:p>
            <a:pPr marL="171450" marR="0" lvl="0" indent="-171450" algn="l" defTabSz="608625"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Kievit Offc Medium"/>
                <a:ea typeface="Calibri"/>
                <a:cs typeface="Calibri"/>
              </a:rPr>
              <a:t>Award and budget visibility is fragmented, needing multiple systems to verify charges</a:t>
            </a:r>
          </a:p>
        </p:txBody>
      </p:sp>
      <p:sp>
        <p:nvSpPr>
          <p:cNvPr id="51" name="TextBox 50">
            <a:extLst>
              <a:ext uri="{FF2B5EF4-FFF2-40B4-BE49-F238E27FC236}">
                <a16:creationId xmlns:a16="http://schemas.microsoft.com/office/drawing/2014/main" id="{055EE098-6EBF-015E-CBC9-354237D4C133}"/>
              </a:ext>
            </a:extLst>
          </p:cNvPr>
          <p:cNvSpPr txBox="1"/>
          <p:nvPr/>
        </p:nvSpPr>
        <p:spPr>
          <a:xfrm>
            <a:off x="6095999" y="1317588"/>
            <a:ext cx="5899938" cy="2277318"/>
          </a:xfrm>
          <a:prstGeom prst="rect">
            <a:avLst/>
          </a:prstGeom>
          <a:noFill/>
        </p:spPr>
        <p:txBody>
          <a:bodyPr wrap="square" lIns="91214" tIns="45607" rIns="91214" bIns="45607" rtlCol="0" anchor="t">
            <a:spAutoFit/>
          </a:bodyPr>
          <a:lstStyle/>
          <a:p>
            <a:pPr marL="0" marR="0" lvl="0" indent="0" algn="ctr" defTabSz="912114" rtl="0" eaLnBrk="1" fontAlgn="auto" latinLnBrk="0" hangingPunct="1">
              <a:lnSpc>
                <a:spcPct val="100000"/>
              </a:lnSpc>
              <a:spcBef>
                <a:spcPts val="0"/>
              </a:spcBef>
              <a:spcAft>
                <a:spcPts val="599"/>
              </a:spcAft>
              <a:buClrTx/>
              <a:buSzTx/>
              <a:buFontTx/>
              <a:buNone/>
              <a:tabLst/>
              <a:defRPr/>
            </a:pPr>
            <a:r>
              <a:rPr kumimoji="0" lang="en-US" sz="1400" b="1" i="0" u="sng" strike="noStrike" kern="1200" cap="none" spc="0" normalizeH="0" baseline="0" noProof="0">
                <a:ln>
                  <a:noFill/>
                </a:ln>
                <a:solidFill>
                  <a:srgbClr val="000000"/>
                </a:solidFill>
                <a:effectLst/>
                <a:uLnTx/>
                <a:uFillTx/>
                <a:latin typeface="Kievit Offc Medium"/>
                <a:ea typeface="+mn-ea"/>
                <a:cs typeface="+mn-cs"/>
              </a:rPr>
              <a:t>In the future</a:t>
            </a:r>
            <a:r>
              <a:rPr kumimoji="0" lang="en-US" sz="1400" b="1" i="0" u="none" strike="noStrike" kern="1200" cap="none" spc="0" normalizeH="0" baseline="0" noProof="0">
                <a:ln>
                  <a:noFill/>
                </a:ln>
                <a:solidFill>
                  <a:srgbClr val="000000"/>
                </a:solidFill>
                <a:effectLst/>
                <a:uLnTx/>
                <a:uFillTx/>
                <a:latin typeface="Kievit Offc Medium"/>
                <a:ea typeface="+mn-ea"/>
                <a:cs typeface="+mn-cs"/>
              </a:rPr>
              <a:t>:</a:t>
            </a:r>
          </a:p>
          <a:p>
            <a:pPr marL="0" marR="0" lvl="0" indent="0" algn="l" defTabSz="608625" rtl="0" eaLnBrk="1" fontAlgn="auto" latinLnBrk="0" hangingPunct="1">
              <a:lnSpc>
                <a:spcPct val="100000"/>
              </a:lnSpc>
              <a:spcBef>
                <a:spcPts val="60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Kievit Offc Medium"/>
                <a:ea typeface="Calibri"/>
                <a:cs typeface="Calibri"/>
              </a:rPr>
              <a:t>With Workday, I’ll spend less time on manual tracking, have real-time fiscal info, and benefit from automation that streamlines certification, closeouts, and invoicing:</a:t>
            </a:r>
          </a:p>
          <a:p>
            <a:pPr marL="171450" marR="0" lvl="0" indent="-171450" algn="l" defTabSz="608625"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Kievit Offc Medium"/>
                <a:ea typeface="Calibri"/>
                <a:cs typeface="Calibri"/>
              </a:rPr>
              <a:t>Automated notifications for closeouts and amendments</a:t>
            </a:r>
          </a:p>
          <a:p>
            <a:pPr marL="171450" marR="0" lvl="0" indent="-171450" algn="l" defTabSz="608625"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Kievit Offc Medium"/>
                <a:ea typeface="Calibri"/>
                <a:cs typeface="Calibri"/>
              </a:rPr>
              <a:t>Effort certification only twice a year, tracked in real-time</a:t>
            </a:r>
          </a:p>
          <a:p>
            <a:pPr marL="171450" marR="0" lvl="0" indent="-171450" algn="l" defTabSz="608625"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Kievit Offc Medium"/>
                <a:ea typeface="Calibri"/>
                <a:cs typeface="Calibri"/>
              </a:rPr>
              <a:t>Instant payroll and budget updates for better transparency</a:t>
            </a:r>
          </a:p>
          <a:p>
            <a:pPr marL="171450" marR="0" lvl="0" indent="-171450" algn="l" defTabSz="608625" rtl="0" eaLnBrk="1" fontAlgn="auto" latinLnBrk="0" hangingPunct="1">
              <a:lnSpc>
                <a:spcPct val="100000"/>
              </a:lnSpc>
              <a:spcBef>
                <a:spcPts val="60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Kievit Offc Medium"/>
                <a:ea typeface="Calibri"/>
                <a:cs typeface="Calibri"/>
              </a:rPr>
              <a:t>Subaward and supplier invoice approvals handled directly in Workday</a:t>
            </a:r>
            <a:endParaRPr kumimoji="0" lang="en-US" sz="1150" b="0" i="0" u="none" strike="noStrike" kern="1200" cap="none" spc="0" normalizeH="0" baseline="0" noProof="0">
              <a:ln>
                <a:noFill/>
              </a:ln>
              <a:solidFill>
                <a:srgbClr val="000000"/>
              </a:solidFill>
              <a:effectLst/>
              <a:uLnTx/>
              <a:uFillTx/>
              <a:latin typeface="Kievit Offc Medium"/>
              <a:ea typeface="Calibri"/>
              <a:cs typeface="Calibri"/>
            </a:endParaRPr>
          </a:p>
        </p:txBody>
      </p:sp>
      <p:graphicFrame>
        <p:nvGraphicFramePr>
          <p:cNvPr id="54" name="Table 53">
            <a:extLst>
              <a:ext uri="{FF2B5EF4-FFF2-40B4-BE49-F238E27FC236}">
                <a16:creationId xmlns:a16="http://schemas.microsoft.com/office/drawing/2014/main" id="{01DA3F6D-24B3-A629-B8C1-EFF6B3455931}"/>
              </a:ext>
            </a:extLst>
          </p:cNvPr>
          <p:cNvGraphicFramePr>
            <a:graphicFrameLocks noGrp="1"/>
          </p:cNvGraphicFramePr>
          <p:nvPr/>
        </p:nvGraphicFramePr>
        <p:xfrm>
          <a:off x="118011" y="3785244"/>
          <a:ext cx="11819292" cy="2997821"/>
        </p:xfrm>
        <a:graphic>
          <a:graphicData uri="http://schemas.openxmlformats.org/drawingml/2006/table">
            <a:tbl>
              <a:tblPr firstRow="1" bandRow="1">
                <a:tableStyleId>{5FD0F851-EC5A-4D38-B0AD-8093EC10F338}</a:tableStyleId>
              </a:tblPr>
              <a:tblGrid>
                <a:gridCol w="4189438">
                  <a:extLst>
                    <a:ext uri="{9D8B030D-6E8A-4147-A177-3AD203B41FA5}">
                      <a16:colId xmlns:a16="http://schemas.microsoft.com/office/drawing/2014/main" val="3601103439"/>
                    </a:ext>
                  </a:extLst>
                </a:gridCol>
                <a:gridCol w="3690091">
                  <a:extLst>
                    <a:ext uri="{9D8B030D-6E8A-4147-A177-3AD203B41FA5}">
                      <a16:colId xmlns:a16="http://schemas.microsoft.com/office/drawing/2014/main" val="1375305924"/>
                    </a:ext>
                  </a:extLst>
                </a:gridCol>
                <a:gridCol w="3939763">
                  <a:extLst>
                    <a:ext uri="{9D8B030D-6E8A-4147-A177-3AD203B41FA5}">
                      <a16:colId xmlns:a16="http://schemas.microsoft.com/office/drawing/2014/main" val="3234422189"/>
                    </a:ext>
                  </a:extLst>
                </a:gridCol>
              </a:tblGrid>
              <a:tr h="227384">
                <a:tc>
                  <a:txBody>
                    <a:bodyPr/>
                    <a:lstStyle/>
                    <a:p>
                      <a:pPr lvl="0" algn="ctr">
                        <a:buNone/>
                      </a:pPr>
                      <a:r>
                        <a:rPr lang="en-US" sz="1400">
                          <a:latin typeface="Kievit Offc Medium"/>
                        </a:rPr>
                        <a:t>Frequent Activities I Perform</a:t>
                      </a:r>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lvl="0" algn="ctr">
                        <a:buNone/>
                      </a:pPr>
                      <a:r>
                        <a:rPr lang="en-US" sz="1400" b="1" kern="1200">
                          <a:solidFill>
                            <a:schemeClr val="tx1"/>
                          </a:solidFill>
                          <a:latin typeface="Kievit Offc Medium"/>
                          <a:ea typeface="+mn-ea"/>
                          <a:cs typeface="+mn-cs"/>
                        </a:rPr>
                        <a:t>The System Where I Currently Complete This Task</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lvl="0" algn="ctr">
                        <a:buNone/>
                      </a:pPr>
                      <a:r>
                        <a:rPr lang="en-US" sz="1400" b="1" kern="1200">
                          <a:solidFill>
                            <a:schemeClr val="tx1"/>
                          </a:solidFill>
                          <a:latin typeface="Kievit Offc Medium"/>
                          <a:ea typeface="+mn-ea"/>
                          <a:cs typeface="+mn-cs"/>
                        </a:rPr>
                        <a:t>Where I will Complete This Task in the Future</a:t>
                      </a:r>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12634503"/>
                  </a:ext>
                </a:extLst>
              </a:tr>
              <a:tr h="833741">
                <a:tc>
                  <a:txBody>
                    <a:bodyPr/>
                    <a:lstStyle/>
                    <a:p>
                      <a:pPr marL="171450" indent="-171450">
                        <a:buFont typeface="Arial" panose="020B0604020202020204" pitchFamily="34" charset="0"/>
                        <a:buChar char="•"/>
                      </a:pPr>
                      <a:r>
                        <a:rPr lang="en-US" sz="1400">
                          <a:latin typeface="Kievit Offc Medium"/>
                        </a:rPr>
                        <a:t>Track Award Activity and Close-Out</a:t>
                      </a:r>
                    </a:p>
                    <a:p>
                      <a:pPr marL="171450" lvl="0" indent="-171450">
                        <a:buFont typeface="Arial" panose="020B0604020202020204" pitchFamily="34" charset="0"/>
                        <a:buChar char="•"/>
                      </a:pPr>
                      <a:r>
                        <a:rPr lang="en-US" sz="1400">
                          <a:latin typeface="Kievit Offc Medium"/>
                        </a:rPr>
                        <a:t>Verify Award, Budget, and Charges</a:t>
                      </a:r>
                    </a:p>
                    <a:p>
                      <a:pPr marL="171450" lvl="0" indent="-171450">
                        <a:buFont typeface="Arial" panose="020B0604020202020204" pitchFamily="34" charset="0"/>
                        <a:buChar char="•"/>
                      </a:pPr>
                      <a:r>
                        <a:rPr lang="en-US" sz="1400">
                          <a:latin typeface="Kievit Offc Medium"/>
                        </a:rPr>
                        <a:t>Manage Effort Reporting and Certification</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lang="en-US" sz="1200" i="1">
                        <a:highlight>
                          <a:srgbClr val="FFFF00"/>
                        </a:highlight>
                        <a:latin typeface="Aptos" panose="020B0004020202020204" pitchFamily="34" charset="0"/>
                      </a:endParaRPr>
                    </a:p>
                    <a:p>
                      <a:pPr lvl="0">
                        <a:buNone/>
                      </a:pPr>
                      <a:endParaRPr lang="en-US" sz="1200" i="1">
                        <a:highlight>
                          <a:srgbClr val="FFFF00"/>
                        </a:highlight>
                        <a:latin typeface="Aptos"/>
                      </a:endParaRPr>
                    </a:p>
                    <a:p>
                      <a:pPr lvl="0">
                        <a:buNone/>
                      </a:pPr>
                      <a:endParaRPr lang="en-US" sz="1200" i="1">
                        <a:highlight>
                          <a:srgbClr val="FFFF00"/>
                        </a:highlight>
                        <a:latin typeface="Aptos"/>
                      </a:endParaRPr>
                    </a:p>
                    <a:p>
                      <a:pPr lvl="0">
                        <a:buNone/>
                      </a:pPr>
                      <a:r>
                        <a:rPr lang="en-US" sz="1200" i="1">
                          <a:latin typeface="Aptos"/>
                        </a:rPr>
                        <a:t>  ALSO KNOWN AS BANNER                         EXCEL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lang="en-US" sz="1200">
                        <a:highlight>
                          <a:srgbClr val="FFFF00"/>
                        </a:highlight>
                        <a:latin typeface="Aptos" panose="020B0004020202020204" pitchFamily="34" charset="0"/>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727869120"/>
                  </a:ext>
                </a:extLst>
              </a:tr>
              <a:tr h="378973">
                <a:tc>
                  <a:txBody>
                    <a:bodyPr/>
                    <a:lstStyle/>
                    <a:p>
                      <a:pPr marL="171450" lvl="0" indent="-171450">
                        <a:buFont typeface="Arial" panose="020B0604020202020204" pitchFamily="34" charset="0"/>
                        <a:buChar char="•"/>
                      </a:pPr>
                      <a:r>
                        <a:rPr lang="en-US" sz="1400">
                          <a:latin typeface="Kievit Offc Medium"/>
                        </a:rPr>
                        <a:t>Notification for Close-out Adjustments</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lang="en-US" sz="1200">
                        <a:highlight>
                          <a:srgbClr val="FFFF00"/>
                        </a:highlight>
                        <a:latin typeface="Aptos"/>
                      </a:endParaRPr>
                    </a:p>
                    <a:p>
                      <a:pPr lvl="0">
                        <a:buNone/>
                      </a:pPr>
                      <a:endParaRPr lang="en-US" sz="1200">
                        <a:highlight>
                          <a:srgbClr val="FFFF00"/>
                        </a:highlight>
                        <a:latin typeface="Aptos"/>
                      </a:endParaRPr>
                    </a:p>
                    <a:p>
                      <a:pPr lvl="0">
                        <a:buNone/>
                      </a:pPr>
                      <a:endParaRPr lang="en-US" sz="1200">
                        <a:highlight>
                          <a:srgbClr val="FFFF00"/>
                        </a:highlight>
                        <a:latin typeface="Aptos"/>
                      </a:endParaRPr>
                    </a:p>
                    <a:p>
                      <a:pPr lvl="0" algn="ctr">
                        <a:buNone/>
                      </a:pPr>
                      <a:r>
                        <a:rPr lang="en-US" sz="1200" i="1">
                          <a:latin typeface="Aptos"/>
                        </a:rPr>
                        <a:t>OUTLOOK</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lang="en-US" sz="1200">
                        <a:highlight>
                          <a:srgbClr val="FFFF00"/>
                        </a:highlight>
                        <a:latin typeface="Aptos" panose="020B0004020202020204" pitchFamily="34" charset="0"/>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81960852"/>
                  </a:ext>
                </a:extLst>
              </a:tr>
              <a:tr h="361033">
                <a:tc>
                  <a:txBody>
                    <a:bodyPr/>
                    <a:lstStyle/>
                    <a:p>
                      <a:pPr marL="171450" indent="-171450">
                        <a:buFont typeface="Arial" panose="020B0604020202020204" pitchFamily="34" charset="0"/>
                        <a:buChar char="•"/>
                      </a:pPr>
                      <a:r>
                        <a:rPr lang="en-US" sz="1400">
                          <a:latin typeface="Kievit Offc Medium"/>
                        </a:rPr>
                        <a:t>Approve Subaward and Supplier Invoices</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endParaRPr lang="en-US" sz="1200">
                        <a:highlight>
                          <a:srgbClr val="FFFF00"/>
                        </a:highlight>
                        <a:latin typeface="Aptos"/>
                      </a:endParaRPr>
                    </a:p>
                    <a:p>
                      <a:endParaRPr lang="en-US" sz="1200">
                        <a:highlight>
                          <a:srgbClr val="FFFF00"/>
                        </a:highlight>
                        <a:latin typeface="Aptos"/>
                      </a:endParaRPr>
                    </a:p>
                    <a:p>
                      <a:endParaRPr lang="en-US" sz="1200">
                        <a:highlight>
                          <a:srgbClr val="FFFF00"/>
                        </a:highlight>
                        <a:latin typeface="Aptos"/>
                      </a:endParaRPr>
                    </a:p>
                    <a:p>
                      <a:pPr algn="ctr"/>
                      <a:r>
                        <a:rPr lang="en-US" sz="1200" i="1">
                          <a:latin typeface="Aptos"/>
                        </a:rPr>
                        <a:t>ALSO KNOWN AS BENNYBUY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endParaRPr lang="en-US" sz="1200">
                        <a:highlight>
                          <a:srgbClr val="FFFF00"/>
                        </a:highlight>
                        <a:latin typeface="Aptos"/>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3336198159"/>
                  </a:ext>
                </a:extLst>
              </a:tr>
            </a:tbl>
          </a:graphicData>
        </a:graphic>
      </p:graphicFrame>
      <p:sp>
        <p:nvSpPr>
          <p:cNvPr id="8" name="Title 4">
            <a:extLst>
              <a:ext uri="{FF2B5EF4-FFF2-40B4-BE49-F238E27FC236}">
                <a16:creationId xmlns:a16="http://schemas.microsoft.com/office/drawing/2014/main" id="{9170BC7C-FB96-D491-380F-E5AB0A29DB6F}"/>
              </a:ext>
            </a:extLst>
          </p:cNvPr>
          <p:cNvSpPr>
            <a:spLocks noGrp="1" noChangeArrowheads="1"/>
          </p:cNvSpPr>
          <p:nvPr/>
        </p:nvSpPr>
        <p:spPr bwMode="auto">
          <a:xfrm>
            <a:off x="3999" y="6942"/>
            <a:ext cx="11313043" cy="57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4" tIns="45607" rIns="91214" bIns="45607" numCol="1" anchor="b" anchorCtr="0" compatLnSpc="1">
            <a:prstTxWarp prst="textNoShape">
              <a:avLst/>
            </a:prstTxWarp>
          </a:bodyPr>
          <a:lstStyle/>
          <a:p>
            <a:pPr marL="0" marR="0" lvl="0" indent="0" algn="l" defTabSz="912114" rtl="0" eaLnBrk="0" fontAlgn="base" latinLnBrk="0" hangingPunct="0">
              <a:lnSpc>
                <a:spcPct val="100000"/>
              </a:lnSpc>
              <a:spcBef>
                <a:spcPct val="0"/>
              </a:spcBef>
              <a:spcAft>
                <a:spcPct val="0"/>
              </a:spcAft>
              <a:buClrTx/>
              <a:buSzTx/>
              <a:buFontTx/>
              <a:buNone/>
              <a:tabLst/>
              <a:defRPr/>
            </a:pPr>
            <a:r>
              <a:rPr kumimoji="0" lang="en-US" altLang="en-US" sz="2993" b="1" i="0" u="none" strike="noStrike" kern="1200" cap="none" spc="0" normalizeH="0" baseline="0" noProof="0">
                <a:ln>
                  <a:noFill/>
                </a:ln>
                <a:solidFill>
                  <a:srgbClr val="000000"/>
                </a:solidFill>
                <a:effectLst/>
                <a:uLnTx/>
                <a:uFillTx/>
                <a:latin typeface="Encode Sans Normal Black"/>
                <a:ea typeface="Encode Sans Normal Black"/>
                <a:cs typeface="Encode Sans Normal Black"/>
              </a:rPr>
              <a:t>HOW AMP MAY IMPACT</a:t>
            </a:r>
            <a:r>
              <a:rPr kumimoji="0" lang="en-US" altLang="en-US" sz="2993" b="1" i="0" u="none" strike="noStrike" kern="1200" cap="none" spc="0" normalizeH="0" baseline="0" noProof="0">
                <a:ln>
                  <a:noFill/>
                </a:ln>
                <a:solidFill>
                  <a:srgbClr val="FF0000"/>
                </a:solidFill>
                <a:effectLst/>
                <a:uLnTx/>
                <a:uFillTx/>
                <a:latin typeface="Encode Sans Normal Black"/>
                <a:ea typeface="Encode Sans Normal Black"/>
                <a:cs typeface="Encode Sans Normal Black"/>
              </a:rPr>
              <a:t> </a:t>
            </a:r>
            <a:r>
              <a:rPr kumimoji="0" lang="en-US" altLang="en-US" sz="2993" b="1" i="0" u="none" strike="noStrike" kern="1200" cap="none" spc="0" normalizeH="0" baseline="0" noProof="0">
                <a:ln>
                  <a:noFill/>
                </a:ln>
                <a:solidFill>
                  <a:srgbClr val="D73F09"/>
                </a:solidFill>
                <a:effectLst/>
                <a:uLnTx/>
                <a:uFillTx/>
                <a:latin typeface="Encode Sans Normal Black"/>
                <a:ea typeface="Encode Sans Normal Black"/>
                <a:cs typeface="Encode Sans Normal Black"/>
              </a:rPr>
              <a:t>PRINCIPAL INVESTIGATORS</a:t>
            </a:r>
            <a:endParaRPr kumimoji="0" lang="en-US" altLang="en-US" sz="2993" b="0" i="0" u="none" strike="noStrike" kern="1200" cap="none" spc="0" normalizeH="0" baseline="0" noProof="0">
              <a:ln>
                <a:noFill/>
              </a:ln>
              <a:solidFill>
                <a:srgbClr val="D73F09"/>
              </a:solidFill>
              <a:effectLst/>
              <a:uLnTx/>
              <a:uFillTx/>
              <a:latin typeface="Encode Sans Normal Black"/>
              <a:ea typeface="+mn-ea"/>
              <a:cs typeface="+mn-cs"/>
            </a:endParaRPr>
          </a:p>
        </p:txBody>
      </p:sp>
      <p:pic>
        <p:nvPicPr>
          <p:cNvPr id="2" name="Picture 1">
            <a:extLst>
              <a:ext uri="{FF2B5EF4-FFF2-40B4-BE49-F238E27FC236}">
                <a16:creationId xmlns:a16="http://schemas.microsoft.com/office/drawing/2014/main" id="{CFFD3CC8-934E-0AA5-0357-3F15F98F7635}"/>
              </a:ext>
            </a:extLst>
          </p:cNvPr>
          <p:cNvPicPr>
            <a:picLocks noChangeAspect="1"/>
          </p:cNvPicPr>
          <p:nvPr/>
        </p:nvPicPr>
        <p:blipFill>
          <a:blip r:embed="rId3" cstate="print">
            <a:extLst>
              <a:ext uri="{28A0092B-C50C-407E-A947-70E740481C1C}">
                <a14:useLocalDpi xmlns:a14="http://schemas.microsoft.com/office/drawing/2010/main" val="0"/>
              </a:ext>
            </a:extLst>
          </a:blip>
          <a:srcRect l="37156" t="18649" r="9360" b="2080"/>
          <a:stretch/>
        </p:blipFill>
        <p:spPr>
          <a:xfrm>
            <a:off x="118011" y="533892"/>
            <a:ext cx="756948" cy="747446"/>
          </a:xfrm>
          <a:prstGeom prst="ellipse">
            <a:avLst/>
          </a:prstGeom>
          <a:ln w="19050">
            <a:solidFill>
              <a:srgbClr val="D73F09"/>
            </a:solidFill>
          </a:ln>
        </p:spPr>
      </p:pic>
      <p:pic>
        <p:nvPicPr>
          <p:cNvPr id="5" name="Picture 4" descr="A black and grey logo&#10;&#10;AI-generated content may be incorrect.">
            <a:extLst>
              <a:ext uri="{FF2B5EF4-FFF2-40B4-BE49-F238E27FC236}">
                <a16:creationId xmlns:a16="http://schemas.microsoft.com/office/drawing/2014/main" id="{5506E446-A7EA-5142-AC8E-865CC50B919D}"/>
              </a:ext>
            </a:extLst>
          </p:cNvPr>
          <p:cNvPicPr>
            <a:picLocks noChangeAspect="1"/>
          </p:cNvPicPr>
          <p:nvPr/>
        </p:nvPicPr>
        <p:blipFill>
          <a:blip r:embed="rId4"/>
          <a:stretch>
            <a:fillRect/>
          </a:stretch>
        </p:blipFill>
        <p:spPr>
          <a:xfrm>
            <a:off x="4507340" y="4448953"/>
            <a:ext cx="1721423" cy="458102"/>
          </a:xfrm>
          <a:prstGeom prst="rect">
            <a:avLst/>
          </a:prstGeom>
        </p:spPr>
      </p:pic>
      <p:pic>
        <p:nvPicPr>
          <p:cNvPr id="9" name="Picture 8" descr="Excel for Microsoft 365 cheat sheet – Computerworld">
            <a:extLst>
              <a:ext uri="{FF2B5EF4-FFF2-40B4-BE49-F238E27FC236}">
                <a16:creationId xmlns:a16="http://schemas.microsoft.com/office/drawing/2014/main" id="{901F3EA7-3D98-468C-21C0-D538C03D4A28}"/>
              </a:ext>
            </a:extLst>
          </p:cNvPr>
          <p:cNvPicPr>
            <a:picLocks noChangeAspect="1"/>
          </p:cNvPicPr>
          <p:nvPr/>
        </p:nvPicPr>
        <p:blipFill>
          <a:blip r:embed="rId5"/>
          <a:srcRect l="26188" t="9204" r="30387" b="11683"/>
          <a:stretch>
            <a:fillRect/>
          </a:stretch>
        </p:blipFill>
        <p:spPr>
          <a:xfrm>
            <a:off x="7032017" y="4415298"/>
            <a:ext cx="506464" cy="517092"/>
          </a:xfrm>
          <a:prstGeom prst="rect">
            <a:avLst/>
          </a:prstGeom>
        </p:spPr>
      </p:pic>
      <p:pic>
        <p:nvPicPr>
          <p:cNvPr id="11" name="Picture 10" descr="Email button Images - Free Download on Freepik">
            <a:extLst>
              <a:ext uri="{FF2B5EF4-FFF2-40B4-BE49-F238E27FC236}">
                <a16:creationId xmlns:a16="http://schemas.microsoft.com/office/drawing/2014/main" id="{FE36CC38-F9A0-4331-1E85-10CF18AF9F6F}"/>
              </a:ext>
            </a:extLst>
          </p:cNvPr>
          <p:cNvPicPr>
            <a:picLocks noChangeAspect="1"/>
          </p:cNvPicPr>
          <p:nvPr/>
        </p:nvPicPr>
        <p:blipFill>
          <a:blip r:embed="rId6"/>
          <a:srcRect l="21977" t="21237" r="22742" b="24127"/>
          <a:stretch>
            <a:fillRect/>
          </a:stretch>
        </p:blipFill>
        <p:spPr>
          <a:xfrm>
            <a:off x="5950465" y="5209466"/>
            <a:ext cx="556594" cy="557249"/>
          </a:xfrm>
          <a:prstGeom prst="rect">
            <a:avLst/>
          </a:prstGeom>
        </p:spPr>
      </p:pic>
      <p:pic>
        <p:nvPicPr>
          <p:cNvPr id="14" name="Picture 13" descr="A red and white logo&#10;&#10;AI-generated content may be incorrect.">
            <a:extLst>
              <a:ext uri="{FF2B5EF4-FFF2-40B4-BE49-F238E27FC236}">
                <a16:creationId xmlns:a16="http://schemas.microsoft.com/office/drawing/2014/main" id="{573D075F-E6CE-86E1-91CF-B16AE7A5DBBD}"/>
              </a:ext>
            </a:extLst>
          </p:cNvPr>
          <p:cNvPicPr>
            <a:picLocks noChangeAspect="1"/>
          </p:cNvPicPr>
          <p:nvPr/>
        </p:nvPicPr>
        <p:blipFill>
          <a:blip r:embed="rId7"/>
          <a:srcRect t="21538" b="16929"/>
          <a:stretch>
            <a:fillRect/>
          </a:stretch>
        </p:blipFill>
        <p:spPr>
          <a:xfrm>
            <a:off x="5398063" y="6159657"/>
            <a:ext cx="1661399" cy="389884"/>
          </a:xfrm>
          <a:prstGeom prst="rect">
            <a:avLst/>
          </a:prstGeom>
        </p:spPr>
      </p:pic>
      <p:pic>
        <p:nvPicPr>
          <p:cNvPr id="3" name="Picture 5" descr="Workday Logo / Software / Logonoid.com">
            <a:extLst>
              <a:ext uri="{FF2B5EF4-FFF2-40B4-BE49-F238E27FC236}">
                <a16:creationId xmlns:a16="http://schemas.microsoft.com/office/drawing/2014/main" id="{B17B9EF8-17AE-410B-5C6A-EF5ADE683B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4665" y="4441819"/>
            <a:ext cx="1478993" cy="635504"/>
          </a:xfrm>
          <a:prstGeom prst="rect">
            <a:avLst/>
          </a:prstGeom>
          <a:noFill/>
          <a:ln>
            <a:solidFill>
              <a:schemeClr val="tx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5" descr="Workday Logo / Software / Logonoid.com">
            <a:extLst>
              <a:ext uri="{FF2B5EF4-FFF2-40B4-BE49-F238E27FC236}">
                <a16:creationId xmlns:a16="http://schemas.microsoft.com/office/drawing/2014/main" id="{1E0D5391-F6FC-3DB0-117E-E15C6E0E89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4665" y="6093278"/>
            <a:ext cx="1478993" cy="635504"/>
          </a:xfrm>
          <a:prstGeom prst="rect">
            <a:avLst/>
          </a:prstGeom>
          <a:noFill/>
          <a:ln>
            <a:solidFill>
              <a:schemeClr val="tx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7" name="Picture 5" descr="Workday Logo / Software / Logonoid.com">
            <a:extLst>
              <a:ext uri="{FF2B5EF4-FFF2-40B4-BE49-F238E27FC236}">
                <a16:creationId xmlns:a16="http://schemas.microsoft.com/office/drawing/2014/main" id="{564CDDDE-20F1-9B53-865A-0CF72879A5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4664" y="5267548"/>
            <a:ext cx="1478993" cy="6355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136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97DA2-8516-3BDE-CA9D-88770EFAC7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2F42A07-1C92-8806-8483-EEAF14856890}"/>
              </a:ext>
            </a:extLst>
          </p:cNvPr>
          <p:cNvSpPr/>
          <p:nvPr/>
        </p:nvSpPr>
        <p:spPr>
          <a:xfrm>
            <a:off x="186354" y="989552"/>
            <a:ext cx="11819292" cy="2953693"/>
          </a:xfrm>
          <a:prstGeom prst="rect">
            <a:avLst/>
          </a:prstGeom>
          <a:no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4" name="Rectangle 63">
            <a:extLst>
              <a:ext uri="{FF2B5EF4-FFF2-40B4-BE49-F238E27FC236}">
                <a16:creationId xmlns:a16="http://schemas.microsoft.com/office/drawing/2014/main" id="{55C5339A-D27E-4FD5-2F93-41A20676DC04}"/>
              </a:ext>
            </a:extLst>
          </p:cNvPr>
          <p:cNvSpPr/>
          <p:nvPr/>
        </p:nvSpPr>
        <p:spPr>
          <a:xfrm>
            <a:off x="786361" y="764722"/>
            <a:ext cx="11219286" cy="3176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6057" marR="0" lvl="1" indent="0" algn="l" defTabSz="912114"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Encode Sans Normal Black"/>
                <a:ea typeface="+mn-ea"/>
                <a:cs typeface="+mn-cs"/>
              </a:rPr>
              <a:t>I am Michelle, a </a:t>
            </a:r>
            <a:r>
              <a:rPr kumimoji="0" lang="en-US" altLang="en-US" sz="1800" b="1" i="0" u="none" strike="noStrike" kern="1200" cap="none" spc="0" normalizeH="0" baseline="0" noProof="0">
                <a:ln>
                  <a:noFill/>
                </a:ln>
                <a:solidFill>
                  <a:srgbClr val="FFFFFF"/>
                </a:solidFill>
                <a:effectLst/>
                <a:uLnTx/>
                <a:uFillTx/>
                <a:latin typeface="Encode Sans Normal Black"/>
                <a:ea typeface="+mn-ea"/>
                <a:cs typeface="+mn-cs"/>
              </a:rPr>
              <a:t>Manager </a:t>
            </a:r>
            <a:r>
              <a:rPr kumimoji="0" lang="en-US" altLang="en-US" sz="1800" b="0" i="0" u="none" strike="noStrike" kern="1200" cap="none" spc="0" normalizeH="0" baseline="0" noProof="0">
                <a:ln>
                  <a:noFill/>
                </a:ln>
                <a:solidFill>
                  <a:srgbClr val="FFFFFF"/>
                </a:solidFill>
                <a:effectLst/>
                <a:uLnTx/>
                <a:uFillTx/>
                <a:latin typeface="Encode Sans Normal Black"/>
                <a:ea typeface="+mn-ea"/>
                <a:cs typeface="+mn-cs"/>
              </a:rPr>
              <a:t>at OSU</a:t>
            </a:r>
            <a:endParaRPr kumimoji="0" lang="en-US" altLang="en-US" sz="1800" b="0" i="0" u="none" strike="noStrike" kern="1200" cap="none" spc="0" normalizeH="0" baseline="0" noProof="0">
              <a:ln>
                <a:noFill/>
              </a:ln>
              <a:solidFill>
                <a:prstClr val="black"/>
              </a:solidFill>
              <a:effectLst/>
              <a:uLnTx/>
              <a:uFillTx/>
              <a:latin typeface="Encode Sans Normal Black"/>
              <a:ea typeface="+mn-ea"/>
              <a:cs typeface="+mn-cs"/>
            </a:endParaRPr>
          </a:p>
        </p:txBody>
      </p:sp>
      <p:sp>
        <p:nvSpPr>
          <p:cNvPr id="15" name="TextBox 14">
            <a:extLst>
              <a:ext uri="{FF2B5EF4-FFF2-40B4-BE49-F238E27FC236}">
                <a16:creationId xmlns:a16="http://schemas.microsoft.com/office/drawing/2014/main" id="{2EC2F661-1755-71F0-563C-F2C0F9417FE1}"/>
              </a:ext>
            </a:extLst>
          </p:cNvPr>
          <p:cNvSpPr txBox="1"/>
          <p:nvPr/>
        </p:nvSpPr>
        <p:spPr>
          <a:xfrm>
            <a:off x="186354" y="1314085"/>
            <a:ext cx="11747732" cy="460539"/>
          </a:xfrm>
          <a:prstGeom prst="rect">
            <a:avLst/>
          </a:prstGeom>
          <a:noFill/>
        </p:spPr>
        <p:txBody>
          <a:bodyPr wrap="square" lIns="91214" tIns="45607" rIns="91214" bIns="45607" rtlCol="0" anchor="t">
            <a:spAutoFit/>
          </a:bodyPr>
          <a:lstStyle/>
          <a:p>
            <a:pPr marL="0" marR="0" lvl="0" indent="0" algn="l" defTabSz="909834" rtl="0" eaLnBrk="1" fontAlgn="ctr"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D73F09"/>
                </a:solidFill>
                <a:effectLst/>
                <a:uLnTx/>
                <a:uFillTx/>
                <a:latin typeface="Encode Sans Normal Black"/>
                <a:ea typeface="+mn-ea"/>
                <a:cs typeface="+mn-cs"/>
              </a:rPr>
              <a:t>As a manager, I’ll gain access to more efficient tools and real-time data to support my team, making administrative tasks easier to manage. AMP introduces clearer guidance around standard delegation of administrative tasks. </a:t>
            </a:r>
          </a:p>
        </p:txBody>
      </p:sp>
      <p:sp>
        <p:nvSpPr>
          <p:cNvPr id="49" name="TextBox 48">
            <a:extLst>
              <a:ext uri="{FF2B5EF4-FFF2-40B4-BE49-F238E27FC236}">
                <a16:creationId xmlns:a16="http://schemas.microsoft.com/office/drawing/2014/main" id="{6578CDFC-23AD-A5F4-6BF5-566245FA732E}"/>
              </a:ext>
            </a:extLst>
          </p:cNvPr>
          <p:cNvSpPr txBox="1"/>
          <p:nvPr/>
        </p:nvSpPr>
        <p:spPr>
          <a:xfrm>
            <a:off x="186354" y="1742054"/>
            <a:ext cx="5899940" cy="2446595"/>
          </a:xfrm>
          <a:prstGeom prst="rect">
            <a:avLst/>
          </a:prstGeom>
          <a:noFill/>
        </p:spPr>
        <p:txBody>
          <a:bodyPr wrap="square" lIns="91214" tIns="45607" rIns="91214" bIns="45607" rtlCol="0" anchor="t">
            <a:spAutoFit/>
          </a:bodyPr>
          <a:lstStyle/>
          <a:p>
            <a:pPr marL="0" marR="0" lvl="0" indent="0" algn="ctr" defTabSz="912114" rtl="0" eaLnBrk="1" fontAlgn="auto" latinLnBrk="0" hangingPunct="1">
              <a:lnSpc>
                <a:spcPct val="100000"/>
              </a:lnSpc>
              <a:spcBef>
                <a:spcPts val="0"/>
              </a:spcBef>
              <a:spcAft>
                <a:spcPts val="599"/>
              </a:spcAft>
              <a:buClrTx/>
              <a:buSzTx/>
              <a:buFontTx/>
              <a:buNone/>
              <a:tabLst/>
              <a:defRPr/>
            </a:pPr>
            <a:r>
              <a:rPr kumimoji="0" lang="en-US" sz="1150" b="1" i="0" u="sng" strike="noStrike" kern="1200" cap="none" spc="0" normalizeH="0" baseline="0" noProof="0">
                <a:ln>
                  <a:noFill/>
                </a:ln>
                <a:solidFill>
                  <a:srgbClr val="000000"/>
                </a:solidFill>
                <a:effectLst/>
                <a:uLnTx/>
                <a:uFillTx/>
                <a:latin typeface="Encode Sans Normal Black"/>
                <a:ea typeface="+mn-ea"/>
                <a:cs typeface="+mn-cs"/>
              </a:rPr>
              <a:t>Currently</a:t>
            </a:r>
            <a:r>
              <a:rPr kumimoji="0" lang="en-US" sz="1150" b="1" i="0" u="none" strike="noStrike" kern="1200" cap="none" spc="0" normalizeH="0" baseline="0" noProof="0">
                <a:ln>
                  <a:noFill/>
                </a:ln>
                <a:solidFill>
                  <a:srgbClr val="000000"/>
                </a:solidFill>
                <a:effectLst/>
                <a:uLnTx/>
                <a:uFillTx/>
                <a:latin typeface="Encode Sans Normal Black"/>
                <a:ea typeface="+mn-ea"/>
                <a:cs typeface="+mn-cs"/>
              </a:rPr>
              <a:t>:</a:t>
            </a:r>
          </a:p>
          <a:p>
            <a:pPr marL="0" marR="0" lvl="0" indent="0" algn="l" defTabSz="608625" rtl="0" eaLnBrk="1" fontAlgn="ctr" latinLnBrk="0" hangingPunct="1">
              <a:lnSpc>
                <a:spcPct val="100000"/>
              </a:lnSpc>
              <a:spcBef>
                <a:spcPts val="600"/>
              </a:spcBef>
              <a:spcAft>
                <a:spcPts val="0"/>
              </a:spcAft>
              <a:buClrTx/>
              <a:buSzTx/>
              <a:buFontTx/>
              <a:buNone/>
              <a:tabLst/>
              <a:defRPr/>
            </a:pPr>
            <a:r>
              <a:rPr kumimoji="0" lang="en-US" sz="1150" b="1" i="1" u="none" strike="noStrike" kern="1200" cap="none" spc="0" normalizeH="0" baseline="0" noProof="0">
                <a:ln>
                  <a:noFill/>
                </a:ln>
                <a:solidFill>
                  <a:srgbClr val="000000"/>
                </a:solidFill>
                <a:effectLst/>
                <a:uLnTx/>
                <a:uFillTx/>
                <a:latin typeface="Aptos"/>
                <a:ea typeface="+mn-ea"/>
                <a:cs typeface="+mn-cs"/>
              </a:rPr>
              <a:t>I am spending too much time on administrative work and rework, often in multiple disconnected systems.</a:t>
            </a:r>
          </a:p>
          <a:p>
            <a:pPr marL="171450" marR="0" lvl="0" indent="-171450" algn="l" defTabSz="914400" rtl="0" eaLnBrk="1" fontAlgn="ctr" latinLnBrk="0" hangingPunct="1">
              <a:lnSpc>
                <a:spcPct val="100000"/>
              </a:lnSpc>
              <a:spcBef>
                <a:spcPts val="60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Spends significant time on manual administrative work across multiple systems (e.g., </a:t>
            </a:r>
            <a:r>
              <a:rPr kumimoji="0" lang="en-US" sz="1150" b="0" i="0" u="none" strike="noStrike" kern="1200" cap="none" spc="0" normalizeH="0" baseline="0" noProof="0" err="1">
                <a:ln>
                  <a:noFill/>
                </a:ln>
                <a:solidFill>
                  <a:srgbClr val="000000"/>
                </a:solidFill>
                <a:effectLst/>
                <a:uLnTx/>
                <a:uFillTx/>
                <a:latin typeface="Aptos"/>
                <a:ea typeface="Calibri"/>
                <a:cs typeface="Calibri"/>
              </a:rPr>
              <a:t>BennyBuy</a:t>
            </a:r>
            <a:r>
              <a:rPr kumimoji="0" lang="en-US" sz="1150" b="0" i="0" u="none" strike="noStrike" kern="1200" cap="none" spc="0" normalizeH="0" baseline="0" noProof="0">
                <a:ln>
                  <a:noFill/>
                </a:ln>
                <a:solidFill>
                  <a:srgbClr val="000000"/>
                </a:solidFill>
                <a:effectLst/>
                <a:uLnTx/>
                <a:uFillTx/>
                <a:latin typeface="Aptos"/>
                <a:ea typeface="Calibri"/>
                <a:cs typeface="Calibri"/>
              </a:rPr>
              <a:t>, Banner, PeopleAdmin)</a:t>
            </a:r>
            <a:endParaRPr kumimoji="0" lang="en-US" sz="1150" b="0" i="0" u="none" strike="noStrike" kern="1200" cap="none" spc="0" normalizeH="0" baseline="0" noProof="0">
              <a:ln>
                <a:noFill/>
              </a:ln>
              <a:solidFill>
                <a:srgbClr val="000000"/>
              </a:solidFill>
              <a:effectLst/>
              <a:uLnTx/>
              <a:uFillTx/>
              <a:latin typeface="Aptos"/>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Must manage benefits, payroll, time-off approvals, and evaluations via separate tools</a:t>
            </a:r>
            <a:endParaRPr kumimoji="0" lang="en-US" sz="2350" b="0" i="0" u="none" strike="noStrike" kern="1200" cap="none" spc="0" normalizeH="0" baseline="0" noProof="0">
              <a:ln>
                <a:noFill/>
              </a:ln>
              <a:solidFill>
                <a:srgbClr val="000000"/>
              </a:solidFill>
              <a:effectLst/>
              <a:uLnTx/>
              <a:uFillTx/>
              <a:latin typeface="Apto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Relies on emails and spreadsheets for leave balances and performance tracking</a:t>
            </a:r>
            <a:endParaRPr kumimoji="0" lang="en-US" sz="2350" b="0" i="0" u="none" strike="noStrike" kern="1200" cap="none" spc="0" normalizeH="0" baseline="0" noProof="0">
              <a:ln>
                <a:noFill/>
              </a:ln>
              <a:solidFill>
                <a:srgbClr val="000000"/>
              </a:solidFill>
              <a:effectLst/>
              <a:uLnTx/>
              <a:uFillTx/>
              <a:latin typeface="Apto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Faces delays and confusion in payroll processing, pay stub interpretation, and leave reporting</a:t>
            </a:r>
            <a:endParaRPr kumimoji="0" lang="en-US" sz="2350" b="0" i="0" u="none" strike="noStrike" kern="1200" cap="none" spc="0" normalizeH="0" baseline="0" noProof="0">
              <a:ln>
                <a:noFill/>
              </a:ln>
              <a:solidFill>
                <a:srgbClr val="000000"/>
              </a:solidFill>
              <a:effectLst/>
              <a:uLnTx/>
              <a:uFillTx/>
              <a:latin typeface="Apto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Has limited visibility into employee schedules, disciplinary history, and overall team data</a:t>
            </a:r>
            <a:endParaRPr kumimoji="0" lang="en-US" sz="1800" b="0" i="0" u="none" strike="noStrike" kern="1200" cap="none" spc="0" normalizeH="0" baseline="0" noProof="0">
              <a:ln>
                <a:noFill/>
              </a:ln>
              <a:solidFill>
                <a:srgbClr val="000000"/>
              </a:solidFill>
              <a:effectLst/>
              <a:uLnTx/>
              <a:uFillTx/>
              <a:latin typeface="Aptos"/>
              <a:ea typeface="Calibri"/>
              <a:cs typeface="Calibri"/>
            </a:endParaRPr>
          </a:p>
          <a:p>
            <a:pPr marL="170815" marR="0" lvl="0" indent="-170815" algn="l" defTabSz="6086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50" b="0" i="0" u="none" strike="noStrike" kern="1200" cap="none" spc="0" normalizeH="0" baseline="0" noProof="0">
              <a:ln>
                <a:noFill/>
              </a:ln>
              <a:solidFill>
                <a:srgbClr val="000000"/>
              </a:solidFill>
              <a:effectLst/>
              <a:highlight>
                <a:srgbClr val="FFFF00"/>
              </a:highlight>
              <a:uLnTx/>
              <a:uFillTx/>
              <a:latin typeface="Aptos" panose="020B0004020202020204" pitchFamily="34" charset="0"/>
              <a:ea typeface="+mn-ea"/>
              <a:cs typeface="+mn-cs"/>
            </a:endParaRPr>
          </a:p>
        </p:txBody>
      </p:sp>
      <p:sp>
        <p:nvSpPr>
          <p:cNvPr id="51" name="TextBox 50">
            <a:extLst>
              <a:ext uri="{FF2B5EF4-FFF2-40B4-BE49-F238E27FC236}">
                <a16:creationId xmlns:a16="http://schemas.microsoft.com/office/drawing/2014/main" id="{10E1F2F5-8F84-2F8E-C93F-448554815A09}"/>
              </a:ext>
            </a:extLst>
          </p:cNvPr>
          <p:cNvSpPr txBox="1"/>
          <p:nvPr/>
        </p:nvSpPr>
        <p:spPr>
          <a:xfrm>
            <a:off x="6097418" y="1692299"/>
            <a:ext cx="5908228" cy="2446595"/>
          </a:xfrm>
          <a:prstGeom prst="rect">
            <a:avLst/>
          </a:prstGeom>
          <a:noFill/>
        </p:spPr>
        <p:txBody>
          <a:bodyPr wrap="square" lIns="91214" tIns="45607" rIns="91214" bIns="45607" rtlCol="0" anchor="t">
            <a:spAutoFit/>
          </a:bodyPr>
          <a:lstStyle/>
          <a:p>
            <a:pPr marL="0" marR="0" lvl="0" indent="0" algn="ctr" defTabSz="912114" rtl="0" eaLnBrk="1" fontAlgn="auto" latinLnBrk="0" hangingPunct="1">
              <a:lnSpc>
                <a:spcPct val="100000"/>
              </a:lnSpc>
              <a:spcBef>
                <a:spcPts val="0"/>
              </a:spcBef>
              <a:spcAft>
                <a:spcPts val="599"/>
              </a:spcAft>
              <a:buClrTx/>
              <a:buSzTx/>
              <a:buFontTx/>
              <a:buNone/>
              <a:tabLst/>
              <a:defRPr/>
            </a:pPr>
            <a:r>
              <a:rPr kumimoji="0" lang="en-US" sz="1150" b="1" i="0" u="sng" strike="noStrike" kern="1200" cap="none" spc="0" normalizeH="0" baseline="0" noProof="0">
                <a:ln>
                  <a:noFill/>
                </a:ln>
                <a:solidFill>
                  <a:srgbClr val="000000"/>
                </a:solidFill>
                <a:effectLst/>
                <a:uLnTx/>
                <a:uFillTx/>
                <a:latin typeface="Encode Sans Normal Black"/>
                <a:ea typeface="+mn-ea"/>
                <a:cs typeface="+mn-cs"/>
              </a:rPr>
              <a:t>In the future</a:t>
            </a:r>
            <a:r>
              <a:rPr kumimoji="0" lang="en-US" sz="1150" b="1" i="0" u="none" strike="noStrike" kern="1200" cap="none" spc="0" normalizeH="0" baseline="0" noProof="0">
                <a:ln>
                  <a:noFill/>
                </a:ln>
                <a:solidFill>
                  <a:srgbClr val="000000"/>
                </a:solidFill>
                <a:effectLst/>
                <a:uLnTx/>
                <a:uFillTx/>
                <a:latin typeface="Encode Sans Normal Black"/>
                <a:ea typeface="+mn-ea"/>
                <a:cs typeface="+mn-cs"/>
              </a:rPr>
              <a:t>:</a:t>
            </a:r>
          </a:p>
          <a:p>
            <a:pPr marL="0" marR="0" lvl="0" indent="0" algn="l" defTabSz="608625" rtl="0" eaLnBrk="1" fontAlgn="ctr" latinLnBrk="0" hangingPunct="1">
              <a:lnSpc>
                <a:spcPct val="100000"/>
              </a:lnSpc>
              <a:spcBef>
                <a:spcPts val="600"/>
              </a:spcBef>
              <a:spcAft>
                <a:spcPts val="0"/>
              </a:spcAft>
              <a:buClrTx/>
              <a:buSzTx/>
              <a:buFontTx/>
              <a:buNone/>
              <a:tabLst/>
              <a:defRPr/>
            </a:pPr>
            <a:r>
              <a:rPr kumimoji="0" lang="en-US" sz="1150" b="1" i="1" u="none" strike="noStrike" kern="1200" cap="none" spc="0" normalizeH="0" baseline="0" noProof="0">
                <a:ln>
                  <a:noFill/>
                </a:ln>
                <a:solidFill>
                  <a:srgbClr val="000000"/>
                </a:solidFill>
                <a:effectLst/>
                <a:uLnTx/>
                <a:uFillTx/>
                <a:latin typeface="Aptos"/>
                <a:ea typeface="+mn-ea"/>
                <a:cs typeface="+mn-cs"/>
              </a:rPr>
              <a:t>I will spend less time on administrative tasks, most of which will move to Workday. I will have an easier and faster time hiring new employees. </a:t>
            </a:r>
          </a:p>
          <a:p>
            <a:pPr marL="285750" marR="0" lvl="0" indent="-285750" algn="l" defTabSz="914400" rtl="0" eaLnBrk="1" fontAlgn="auto" latinLnBrk="0" hangingPunct="1">
              <a:lnSpc>
                <a:spcPct val="100000"/>
              </a:lnSpc>
              <a:spcBef>
                <a:spcPts val="60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Majority of administrative tasks move into Workday, reducing manual re-entry in disparate systems and supporting faster hiring and approvals </a:t>
            </a:r>
            <a:endParaRPr kumimoji="0" lang="en-US" sz="2350" b="0" i="0" u="none" strike="noStrike" kern="1200" cap="none" spc="0" normalizeH="0" baseline="0" noProof="0">
              <a:ln>
                <a:noFill/>
              </a:ln>
              <a:solidFill>
                <a:srgbClr val="000000"/>
              </a:solidFill>
              <a:effectLst/>
              <a:uLnTx/>
              <a:uFillTx/>
              <a:latin typeface="Aptos"/>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Gains centralized visibility into payroll, time-off, benefits, and performance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Automated notifications for evaluations, LOA requests, and timesheet approvals streamline workflows and ensure key dates and actions aren’t missed</a:t>
            </a:r>
            <a:endParaRPr kumimoji="0" lang="en-US" sz="2350" b="0" i="0" u="none" strike="noStrike" kern="1200" cap="none" spc="0" normalizeH="0" baseline="0" noProof="0">
              <a:ln>
                <a:noFill/>
              </a:ln>
              <a:solidFill>
                <a:srgbClr val="000000"/>
              </a:solidFill>
              <a:effectLst/>
              <a:uLnTx/>
              <a:uFillTx/>
              <a:latin typeface="Aptos"/>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Pay stubs and leave balances become clear and accessible in real-time</a:t>
            </a:r>
            <a:endParaRPr kumimoji="0" lang="en-US" sz="2350" b="0" i="0" u="none" strike="noStrike" kern="1200" cap="none" spc="0" normalizeH="0" baseline="0" noProof="0">
              <a:ln>
                <a:noFill/>
              </a:ln>
              <a:solidFill>
                <a:srgbClr val="000000"/>
              </a:solidFill>
              <a:effectLst/>
              <a:uLnTx/>
              <a:uFillTx/>
              <a:latin typeface="Aptos"/>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50" b="0" i="0" u="none" strike="noStrike" kern="1200" cap="none" spc="0" normalizeH="0" baseline="0" noProof="0">
                <a:ln>
                  <a:noFill/>
                </a:ln>
                <a:solidFill>
                  <a:srgbClr val="000000"/>
                </a:solidFill>
                <a:effectLst/>
                <a:uLnTx/>
                <a:uFillTx/>
                <a:latin typeface="Aptos"/>
                <a:ea typeface="Calibri"/>
                <a:cs typeface="Calibri"/>
              </a:rPr>
              <a:t>Employees manage their own updates (address, benefits, etc.) through self-service tools, freeing manager time</a:t>
            </a:r>
            <a:endParaRPr kumimoji="0" lang="en-US" sz="2350" b="0" i="0" u="none" strike="noStrike" kern="1200" cap="none" spc="0" normalizeH="0" baseline="0" noProof="0">
              <a:ln>
                <a:noFill/>
              </a:ln>
              <a:solidFill>
                <a:srgbClr val="000000"/>
              </a:solidFill>
              <a:effectLst/>
              <a:uLnTx/>
              <a:uFillTx/>
              <a:latin typeface="Apto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000000"/>
              </a:solidFill>
              <a:effectLst/>
              <a:highlight>
                <a:srgbClr val="FFFF00"/>
              </a:highlight>
              <a:uLnTx/>
              <a:uFillTx/>
              <a:latin typeface="Aptos"/>
              <a:ea typeface="+mn-ea"/>
              <a:cs typeface="+mn-cs"/>
            </a:endParaRPr>
          </a:p>
        </p:txBody>
      </p:sp>
      <p:cxnSp>
        <p:nvCxnSpPr>
          <p:cNvPr id="52" name="Straight Connector 51">
            <a:extLst>
              <a:ext uri="{FF2B5EF4-FFF2-40B4-BE49-F238E27FC236}">
                <a16:creationId xmlns:a16="http://schemas.microsoft.com/office/drawing/2014/main" id="{670B216B-2BF6-92F1-E8F2-3F3B43E4150C}"/>
              </a:ext>
            </a:extLst>
          </p:cNvPr>
          <p:cNvCxnSpPr>
            <a:cxnSpLocks/>
          </p:cNvCxnSpPr>
          <p:nvPr/>
        </p:nvCxnSpPr>
        <p:spPr>
          <a:xfrm>
            <a:off x="5974902" y="1809408"/>
            <a:ext cx="0" cy="1887347"/>
          </a:xfrm>
          <a:prstGeom prst="line">
            <a:avLst/>
          </a:prstGeom>
          <a:ln>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aphicFrame>
        <p:nvGraphicFramePr>
          <p:cNvPr id="54" name="Table 53">
            <a:extLst>
              <a:ext uri="{FF2B5EF4-FFF2-40B4-BE49-F238E27FC236}">
                <a16:creationId xmlns:a16="http://schemas.microsoft.com/office/drawing/2014/main" id="{5A0E63F0-7635-6574-38EA-2D72F77CEA1E}"/>
              </a:ext>
            </a:extLst>
          </p:cNvPr>
          <p:cNvGraphicFramePr>
            <a:graphicFrameLocks noGrp="1"/>
          </p:cNvGraphicFramePr>
          <p:nvPr/>
        </p:nvGraphicFramePr>
        <p:xfrm>
          <a:off x="186354" y="4029556"/>
          <a:ext cx="11819292" cy="2694399"/>
        </p:xfrm>
        <a:graphic>
          <a:graphicData uri="http://schemas.openxmlformats.org/drawingml/2006/table">
            <a:tbl>
              <a:tblPr firstRow="1" bandRow="1">
                <a:tableStyleId>{5FD0F851-EC5A-4D38-B0AD-8093EC10F338}</a:tableStyleId>
              </a:tblPr>
              <a:tblGrid>
                <a:gridCol w="4189438">
                  <a:extLst>
                    <a:ext uri="{9D8B030D-6E8A-4147-A177-3AD203B41FA5}">
                      <a16:colId xmlns:a16="http://schemas.microsoft.com/office/drawing/2014/main" val="3601103439"/>
                    </a:ext>
                  </a:extLst>
                </a:gridCol>
                <a:gridCol w="3690091">
                  <a:extLst>
                    <a:ext uri="{9D8B030D-6E8A-4147-A177-3AD203B41FA5}">
                      <a16:colId xmlns:a16="http://schemas.microsoft.com/office/drawing/2014/main" val="1375305924"/>
                    </a:ext>
                  </a:extLst>
                </a:gridCol>
                <a:gridCol w="3939763">
                  <a:extLst>
                    <a:ext uri="{9D8B030D-6E8A-4147-A177-3AD203B41FA5}">
                      <a16:colId xmlns:a16="http://schemas.microsoft.com/office/drawing/2014/main" val="3234422189"/>
                    </a:ext>
                  </a:extLst>
                </a:gridCol>
              </a:tblGrid>
              <a:tr h="211134">
                <a:tc>
                  <a:txBody>
                    <a:bodyPr/>
                    <a:lstStyle/>
                    <a:p>
                      <a:pPr lvl="0" algn="ctr">
                        <a:buNone/>
                      </a:pPr>
                      <a:r>
                        <a:rPr lang="en-US" sz="1200">
                          <a:latin typeface="Aptos"/>
                        </a:rPr>
                        <a:t>Frequent Activities I Perform</a:t>
                      </a:r>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lvl="0" algn="ctr">
                        <a:buNone/>
                      </a:pPr>
                      <a:r>
                        <a:rPr lang="en-US" sz="1200"/>
                        <a:t>The System Where I Currently Complete This Task</a:t>
                      </a:r>
                      <a:endParaRPr lang="en-US" sz="1200">
                        <a:latin typeface="Apto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lvl="0" algn="ctr">
                        <a:buNone/>
                      </a:pPr>
                      <a:r>
                        <a:rPr lang="en-US" sz="1200"/>
                        <a:t>Where I will Complete This Task in the Future</a:t>
                      </a:r>
                      <a:endParaRPr lang="en-US" sz="1200">
                        <a:latin typeface="Aptos"/>
                      </a:endParaRPr>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12634503"/>
                  </a:ext>
                </a:extLst>
              </a:tr>
              <a:tr h="774159">
                <a:tc>
                  <a:txBody>
                    <a:bodyPr/>
                    <a:lstStyle/>
                    <a:p>
                      <a:pPr marL="171450" lvl="0" indent="-171450">
                        <a:buFont typeface="Arial" panose="020B0604020202020204" pitchFamily="34" charset="0"/>
                        <a:buChar char="•"/>
                      </a:pPr>
                      <a:r>
                        <a:rPr lang="en-US" sz="1200"/>
                        <a:t>Time-Off Management</a:t>
                      </a:r>
                      <a:endParaRPr lang="en-US" sz="1200">
                        <a:highlight>
                          <a:srgbClr val="FFFF00"/>
                        </a:highlight>
                      </a:endParaRP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lang="en-US" sz="1200">
                        <a:highlight>
                          <a:srgbClr val="FFFF00"/>
                        </a:highlight>
                        <a:latin typeface="Aptos" panose="020B0004020202020204" pitchFamily="34" charset="0"/>
                      </a:endParaRPr>
                    </a:p>
                    <a:p>
                      <a:endParaRPr lang="en-US" sz="1200">
                        <a:highlight>
                          <a:srgbClr val="FFFF00"/>
                        </a:highlight>
                        <a:latin typeface="Aptos" panose="020B0004020202020204" pitchFamily="34" charset="0"/>
                      </a:endParaRPr>
                    </a:p>
                    <a:p>
                      <a:endParaRPr lang="en-US" sz="1200">
                        <a:highlight>
                          <a:srgbClr val="FFFF00"/>
                        </a:highlight>
                        <a:latin typeface="Aptos" panose="020B000402020202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lang="en-US" sz="1200">
                        <a:highlight>
                          <a:srgbClr val="FFFF00"/>
                        </a:highlight>
                        <a:latin typeface="Aptos" panose="020B0004020202020204" pitchFamily="34" charset="0"/>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727869120"/>
                  </a:ext>
                </a:extLst>
              </a:tr>
              <a:tr h="633403">
                <a:tc>
                  <a:txBody>
                    <a:bodyPr/>
                    <a:lstStyle/>
                    <a:p>
                      <a:pPr marL="171450" lvl="0" indent="-171450">
                        <a:buFont typeface="Arial" panose="020B0604020202020204" pitchFamily="34" charset="0"/>
                        <a:buChar char="•"/>
                      </a:pPr>
                      <a:r>
                        <a:rPr lang="en-US" sz="1200" b="0" i="0" u="none" strike="noStrike" noProof="0">
                          <a:solidFill>
                            <a:srgbClr val="000000"/>
                          </a:solidFill>
                          <a:latin typeface="Calibri"/>
                        </a:rPr>
                        <a:t>Payroll </a:t>
                      </a:r>
                    </a:p>
                    <a:p>
                      <a:pPr marL="171450" lvl="0" indent="-171450">
                        <a:buFont typeface="Arial" panose="020B0604020202020204" pitchFamily="34" charset="0"/>
                        <a:buChar char="•"/>
                      </a:pPr>
                      <a:r>
                        <a:rPr lang="en-US" sz="1200"/>
                        <a:t>Benefits</a:t>
                      </a:r>
                      <a:endParaRPr lang="en-US" sz="1200" b="0" i="0" u="none" strike="noStrike" noProof="0">
                        <a:solidFill>
                          <a:srgbClr val="000000"/>
                        </a:solidFill>
                        <a:latin typeface="Calibri"/>
                      </a:endParaRPr>
                    </a:p>
                    <a:p>
                      <a:pPr marL="171450" lvl="0" indent="-171450">
                        <a:buFont typeface="Arial" panose="020B0604020202020204" pitchFamily="34" charset="0"/>
                        <a:buChar char="•"/>
                      </a:pPr>
                      <a:r>
                        <a:rPr lang="en-US" sz="1200" b="0" i="0" u="none" strike="noStrike" noProof="0">
                          <a:solidFill>
                            <a:srgbClr val="000000"/>
                          </a:solidFill>
                          <a:latin typeface="Calibri"/>
                        </a:rPr>
                        <a:t>Leave Reporting</a:t>
                      </a:r>
                    </a:p>
                    <a:p>
                      <a:pPr marL="171450" lvl="0" indent="-171450">
                        <a:buFont typeface="Arial" panose="020B0604020202020204" pitchFamily="34" charset="0"/>
                        <a:buChar char="•"/>
                      </a:pPr>
                      <a:r>
                        <a:rPr lang="en-US" sz="1200" b="0" i="0" u="none" strike="noStrike" noProof="0">
                          <a:solidFill>
                            <a:srgbClr val="000000"/>
                          </a:solidFill>
                          <a:latin typeface="Calibri"/>
                        </a:rPr>
                        <a:t>Employee and Team Visibility</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lvl="0">
                        <a:buNone/>
                      </a:pPr>
                      <a:endParaRPr lang="en-US" sz="1200">
                        <a:highlight>
                          <a:srgbClr val="FFFF00"/>
                        </a:highlight>
                        <a:latin typeface="Aptos"/>
                      </a:endParaRPr>
                    </a:p>
                    <a:p>
                      <a:pPr lvl="0">
                        <a:buNone/>
                      </a:pPr>
                      <a:endParaRPr lang="en-US" sz="1200">
                        <a:highlight>
                          <a:srgbClr val="FFFF00"/>
                        </a:highlight>
                        <a:latin typeface="Aptos"/>
                      </a:endParaRPr>
                    </a:p>
                    <a:p>
                      <a:pPr lvl="0">
                        <a:buNone/>
                      </a:pPr>
                      <a:endParaRPr lang="en-US" sz="1200">
                        <a:highlight>
                          <a:srgbClr val="FFFF00"/>
                        </a:highlight>
                        <a:latin typeface="Aptos"/>
                      </a:endParaRPr>
                    </a:p>
                    <a:p>
                      <a:pPr lvl="0" algn="ctr">
                        <a:lnSpc>
                          <a:spcPct val="100000"/>
                        </a:lnSpc>
                        <a:spcBef>
                          <a:spcPts val="0"/>
                        </a:spcBef>
                        <a:spcAft>
                          <a:spcPts val="0"/>
                        </a:spcAft>
                        <a:buNone/>
                      </a:pPr>
                      <a:r>
                        <a:rPr lang="en-US" sz="1200" b="0" i="1" u="none" strike="noStrike" noProof="0">
                          <a:solidFill>
                            <a:srgbClr val="000000"/>
                          </a:solidFill>
                          <a:latin typeface="Aptos"/>
                        </a:rPr>
                        <a:t>ALSO KNOWN AS BANNER</a:t>
                      </a:r>
                      <a:endParaRPr lang="en-US" sz="1200" b="0" i="0" u="none" strike="noStrike" noProof="0">
                        <a:solidFill>
                          <a:srgbClr val="000000"/>
                        </a:solidFill>
                        <a:latin typeface="Apto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endParaRPr lang="en-US" sz="1200">
                        <a:highlight>
                          <a:srgbClr val="FFFF00"/>
                        </a:highlight>
                        <a:latin typeface="Aptos"/>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81960852"/>
                  </a:ext>
                </a:extLst>
              </a:tr>
              <a:tr h="492646">
                <a:tc>
                  <a:txBody>
                    <a:bodyPr/>
                    <a:lstStyle/>
                    <a:p>
                      <a:pPr marL="171450" indent="-171450">
                        <a:buFont typeface="Arial" panose="020B0604020202020204" pitchFamily="34" charset="0"/>
                        <a:buChar char="•"/>
                      </a:pPr>
                      <a:r>
                        <a:rPr lang="en-US" sz="1200">
                          <a:latin typeface="Aptos"/>
                        </a:rPr>
                        <a:t>Hiring and Approvals</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endParaRPr lang="en-US" sz="1200">
                        <a:highlight>
                          <a:srgbClr val="FFFF00"/>
                        </a:highlight>
                        <a:latin typeface="Aptos"/>
                      </a:endParaRPr>
                    </a:p>
                    <a:p>
                      <a:pPr lvl="0">
                        <a:buNone/>
                      </a:pPr>
                      <a:endParaRPr lang="en-US" sz="1200">
                        <a:highlight>
                          <a:srgbClr val="FFFF00"/>
                        </a:highlight>
                        <a:latin typeface="Aptos"/>
                      </a:endParaRPr>
                    </a:p>
                    <a:p>
                      <a:pPr lvl="0">
                        <a:buNone/>
                      </a:pPr>
                      <a:endParaRPr lang="en-US" sz="1200">
                        <a:highlight>
                          <a:srgbClr val="FFFF00"/>
                        </a:highlight>
                        <a:latin typeface="Aptos"/>
                      </a:endParaRPr>
                    </a:p>
                    <a:p>
                      <a:pPr lvl="0">
                        <a:buNone/>
                      </a:pPr>
                      <a:endParaRPr lang="en-US" sz="1200">
                        <a:highlight>
                          <a:srgbClr val="FFFF00"/>
                        </a:highlight>
                        <a:latin typeface="Apto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pPr lvl="0" algn="ctr">
                        <a:lnSpc>
                          <a:spcPct val="100000"/>
                        </a:lnSpc>
                        <a:spcBef>
                          <a:spcPts val="0"/>
                        </a:spcBef>
                        <a:spcAft>
                          <a:spcPts val="0"/>
                        </a:spcAft>
                        <a:buNone/>
                      </a:pPr>
                      <a:endParaRPr lang="en-US" sz="1200" b="0" i="0" u="none" strike="noStrike" noProof="0">
                        <a:solidFill>
                          <a:srgbClr val="000000"/>
                        </a:solidFill>
                        <a:highlight>
                          <a:srgbClr val="FFFF00"/>
                        </a:highlight>
                        <a:latin typeface="Aptos"/>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931876281"/>
                  </a:ext>
                </a:extLst>
              </a:tr>
            </a:tbl>
          </a:graphicData>
        </a:graphic>
      </p:graphicFrame>
      <p:pic>
        <p:nvPicPr>
          <p:cNvPr id="3" name="Picture 2">
            <a:extLst>
              <a:ext uri="{FF2B5EF4-FFF2-40B4-BE49-F238E27FC236}">
                <a16:creationId xmlns:a16="http://schemas.microsoft.com/office/drawing/2014/main" id="{76ED8C64-5338-69CF-FA5E-407C00127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25" y="526657"/>
            <a:ext cx="796538" cy="8092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a:extLst>
              <a:ext uri="{FF2B5EF4-FFF2-40B4-BE49-F238E27FC236}">
                <a16:creationId xmlns:a16="http://schemas.microsoft.com/office/drawing/2014/main" id="{0F3DC91E-9546-4E01-1BA9-CE0B1B380D90}"/>
              </a:ext>
            </a:extLst>
          </p:cNvPr>
          <p:cNvSpPr>
            <a:spLocks noGrp="1" noChangeArrowheads="1"/>
          </p:cNvSpPr>
          <p:nvPr/>
        </p:nvSpPr>
        <p:spPr bwMode="auto">
          <a:xfrm>
            <a:off x="3999" y="6942"/>
            <a:ext cx="11313043" cy="57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4" tIns="45607" rIns="91214" bIns="45607" numCol="1" anchor="b" anchorCtr="0" compatLnSpc="1">
            <a:prstTxWarp prst="textNoShape">
              <a:avLst/>
            </a:prstTxWarp>
          </a:bodyPr>
          <a:lstStyle/>
          <a:p>
            <a:pPr marL="0" marR="0" lvl="0" indent="0" algn="l" defTabSz="912114" rtl="0" eaLnBrk="0" fontAlgn="base" latinLnBrk="0" hangingPunct="0">
              <a:lnSpc>
                <a:spcPct val="100000"/>
              </a:lnSpc>
              <a:spcBef>
                <a:spcPct val="0"/>
              </a:spcBef>
              <a:spcAft>
                <a:spcPct val="0"/>
              </a:spcAft>
              <a:buClrTx/>
              <a:buSzTx/>
              <a:buFontTx/>
              <a:buNone/>
              <a:tabLst/>
              <a:defRPr/>
            </a:pPr>
            <a:r>
              <a:rPr kumimoji="0" lang="en-US" altLang="en-US" sz="2993" b="1" i="0" u="none" strike="noStrike" kern="1200" cap="none" spc="0" normalizeH="0" baseline="0" noProof="0">
                <a:ln>
                  <a:noFill/>
                </a:ln>
                <a:solidFill>
                  <a:srgbClr val="000000"/>
                </a:solidFill>
                <a:effectLst/>
                <a:uLnTx/>
                <a:uFillTx/>
                <a:latin typeface="Encode Sans Normal Black"/>
                <a:ea typeface="Encode Sans Normal Black"/>
                <a:cs typeface="Encode Sans Normal Black"/>
              </a:rPr>
              <a:t>HOW AMP MAY IMPACT</a:t>
            </a:r>
            <a:r>
              <a:rPr kumimoji="0" lang="en-US" altLang="en-US" sz="2993" b="1" i="0" u="none" strike="noStrike" kern="1200" cap="none" spc="0" normalizeH="0" baseline="0" noProof="0">
                <a:ln>
                  <a:noFill/>
                </a:ln>
                <a:solidFill>
                  <a:srgbClr val="FF0000"/>
                </a:solidFill>
                <a:effectLst/>
                <a:uLnTx/>
                <a:uFillTx/>
                <a:latin typeface="Encode Sans Normal Black"/>
                <a:ea typeface="Encode Sans Normal Black"/>
                <a:cs typeface="Encode Sans Normal Black"/>
              </a:rPr>
              <a:t> </a:t>
            </a:r>
            <a:r>
              <a:rPr kumimoji="0" lang="en-US" altLang="en-US" sz="2993" b="1" i="0" u="none" strike="noStrike" kern="1200" cap="none" spc="0" normalizeH="0" baseline="0" noProof="0">
                <a:ln>
                  <a:noFill/>
                </a:ln>
                <a:solidFill>
                  <a:srgbClr val="D73F09"/>
                </a:solidFill>
                <a:effectLst/>
                <a:uLnTx/>
                <a:uFillTx/>
                <a:latin typeface="Encode Sans Normal Black"/>
                <a:ea typeface="Encode Sans Normal Black"/>
                <a:cs typeface="Encode Sans Normal Black"/>
              </a:rPr>
              <a:t>MANAGERS</a:t>
            </a:r>
            <a:endParaRPr kumimoji="0" lang="en-US" altLang="en-US" sz="2993" b="0" i="0" u="none" strike="noStrike" kern="1200" cap="none" spc="0" normalizeH="0" baseline="0" noProof="0">
              <a:ln>
                <a:noFill/>
              </a:ln>
              <a:solidFill>
                <a:srgbClr val="D73F09"/>
              </a:solidFill>
              <a:effectLst/>
              <a:uLnTx/>
              <a:uFillTx/>
              <a:latin typeface="Encode Sans Normal Black"/>
              <a:ea typeface="+mn-ea"/>
              <a:cs typeface="+mn-cs"/>
            </a:endParaRPr>
          </a:p>
        </p:txBody>
      </p:sp>
      <p:pic>
        <p:nvPicPr>
          <p:cNvPr id="2" name="Picture 1" descr="A black and grey logo&#10;&#10;AI-generated content may be incorrect.">
            <a:extLst>
              <a:ext uri="{FF2B5EF4-FFF2-40B4-BE49-F238E27FC236}">
                <a16:creationId xmlns:a16="http://schemas.microsoft.com/office/drawing/2014/main" id="{38B0071C-8FAD-83CE-9CF5-8FEE6035EB37}"/>
              </a:ext>
            </a:extLst>
          </p:cNvPr>
          <p:cNvPicPr>
            <a:picLocks noChangeAspect="1"/>
          </p:cNvPicPr>
          <p:nvPr/>
        </p:nvPicPr>
        <p:blipFill>
          <a:blip r:embed="rId4"/>
          <a:stretch>
            <a:fillRect/>
          </a:stretch>
        </p:blipFill>
        <p:spPr>
          <a:xfrm>
            <a:off x="5122384" y="5173747"/>
            <a:ext cx="2120547" cy="486179"/>
          </a:xfrm>
          <a:prstGeom prst="rect">
            <a:avLst/>
          </a:prstGeom>
        </p:spPr>
      </p:pic>
      <p:pic>
        <p:nvPicPr>
          <p:cNvPr id="5" name="Picture 4" descr="A logo for a company&#10;&#10;AI-generated content may be incorrect.">
            <a:extLst>
              <a:ext uri="{FF2B5EF4-FFF2-40B4-BE49-F238E27FC236}">
                <a16:creationId xmlns:a16="http://schemas.microsoft.com/office/drawing/2014/main" id="{73A3F982-4653-7570-817C-5D74BC8C566E}"/>
              </a:ext>
            </a:extLst>
          </p:cNvPr>
          <p:cNvPicPr>
            <a:picLocks noChangeAspect="1"/>
          </p:cNvPicPr>
          <p:nvPr/>
        </p:nvPicPr>
        <p:blipFill>
          <a:blip r:embed="rId5"/>
          <a:stretch>
            <a:fillRect/>
          </a:stretch>
        </p:blipFill>
        <p:spPr>
          <a:xfrm>
            <a:off x="5558584" y="6101185"/>
            <a:ext cx="1248145" cy="486179"/>
          </a:xfrm>
          <a:prstGeom prst="rect">
            <a:avLst/>
          </a:prstGeom>
          <a:ln>
            <a:solidFill>
              <a:schemeClr val="tx2">
                <a:lumMod val="50000"/>
                <a:lumOff val="50000"/>
              </a:schemeClr>
            </a:solidFill>
          </a:ln>
        </p:spPr>
      </p:pic>
      <p:pic>
        <p:nvPicPr>
          <p:cNvPr id="2053" name="Picture 5" descr="Workday Logo / Software / Logonoid.com">
            <a:extLst>
              <a:ext uri="{FF2B5EF4-FFF2-40B4-BE49-F238E27FC236}">
                <a16:creationId xmlns:a16="http://schemas.microsoft.com/office/drawing/2014/main" id="{8E6038CA-64DA-0219-5710-8E96F4C1FF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6175" y="4384471"/>
            <a:ext cx="1478993" cy="635504"/>
          </a:xfrm>
          <a:prstGeom prst="rect">
            <a:avLst/>
          </a:prstGeom>
          <a:noFill/>
          <a:ln>
            <a:solidFill>
              <a:schemeClr val="tx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5" descr="Workday Logo / Software / Logonoid.com">
            <a:extLst>
              <a:ext uri="{FF2B5EF4-FFF2-40B4-BE49-F238E27FC236}">
                <a16:creationId xmlns:a16="http://schemas.microsoft.com/office/drawing/2014/main" id="{441B1AD0-D954-84A5-BAB1-C1ACF24AB7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6175" y="6026521"/>
            <a:ext cx="1478993" cy="635504"/>
          </a:xfrm>
          <a:prstGeom prst="rect">
            <a:avLst/>
          </a:prstGeom>
          <a:noFill/>
          <a:ln>
            <a:solidFill>
              <a:schemeClr val="tx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5" descr="Workday Logo / Software / Logonoid.com">
            <a:extLst>
              <a:ext uri="{FF2B5EF4-FFF2-40B4-BE49-F238E27FC236}">
                <a16:creationId xmlns:a16="http://schemas.microsoft.com/office/drawing/2014/main" id="{92BA7887-1C36-03A6-F932-9981BBAE5C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6175" y="5205496"/>
            <a:ext cx="1478993" cy="6355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A black and white logo&#10;&#10;AI-generated content may be incorrect.">
            <a:extLst>
              <a:ext uri="{FF2B5EF4-FFF2-40B4-BE49-F238E27FC236}">
                <a16:creationId xmlns:a16="http://schemas.microsoft.com/office/drawing/2014/main" id="{F2A8DABE-2434-4D14-DEEF-64E481FD66FA}"/>
              </a:ext>
            </a:extLst>
          </p:cNvPr>
          <p:cNvPicPr>
            <a:picLocks noChangeAspect="1"/>
          </p:cNvPicPr>
          <p:nvPr/>
        </p:nvPicPr>
        <p:blipFill>
          <a:blip r:embed="rId7"/>
          <a:stretch>
            <a:fillRect/>
          </a:stretch>
        </p:blipFill>
        <p:spPr>
          <a:xfrm>
            <a:off x="5324221" y="4456900"/>
            <a:ext cx="1716868" cy="490646"/>
          </a:xfrm>
          <a:prstGeom prst="rect">
            <a:avLst/>
          </a:prstGeom>
          <a:ln>
            <a:solidFill>
              <a:schemeClr val="tx2">
                <a:lumMod val="50000"/>
                <a:lumOff val="50000"/>
              </a:schemeClr>
            </a:solidFill>
          </a:ln>
        </p:spPr>
      </p:pic>
    </p:spTree>
    <p:extLst>
      <p:ext uri="{BB962C8B-B14F-4D97-AF65-F5344CB8AC3E}">
        <p14:creationId xmlns:p14="http://schemas.microsoft.com/office/powerpoint/2010/main" val="686804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747C-36B2-7197-AC12-41DE38019127}"/>
            </a:ext>
          </a:extLst>
        </p:cNvPr>
        <p:cNvGrpSpPr/>
        <p:nvPr/>
      </p:nvGrpSpPr>
      <p:grpSpPr>
        <a:xfrm>
          <a:off x="0" y="0"/>
          <a:ext cx="0" cy="0"/>
          <a:chOff x="0" y="0"/>
          <a:chExt cx="0" cy="0"/>
        </a:xfrm>
      </p:grpSpPr>
      <p:pic>
        <p:nvPicPr>
          <p:cNvPr id="96" name="Graphic 95">
            <a:extLst>
              <a:ext uri="{FF2B5EF4-FFF2-40B4-BE49-F238E27FC236}">
                <a16:creationId xmlns:a16="http://schemas.microsoft.com/office/drawing/2014/main" id="{F53E5765-AE4C-725E-22B8-1E577333B9D4}"/>
              </a:ext>
            </a:extLst>
          </p:cNvPr>
          <p:cNvPicPr>
            <a:picLocks noChangeAspect="1"/>
          </p:cNvPicPr>
          <p:nvPr/>
        </p:nvPicPr>
        <p:blipFill>
          <a:blip>
            <a:extLst>
              <a:ext uri="{96DAC541-7B7A-43D3-8B79-37D633B846F1}">
                <asvg:svgBlip xmlns:asvg="http://schemas.microsoft.com/office/drawing/2016/SVG/main" r:embed="rId3"/>
              </a:ext>
            </a:extLst>
          </a:blip>
          <a:srcRect t="22520" r="-112" b="42000"/>
          <a:stretch/>
        </p:blipFill>
        <p:spPr>
          <a:xfrm rot="10800000">
            <a:off x="9063777" y="139396"/>
            <a:ext cx="3128223" cy="1351781"/>
          </a:xfrm>
          <a:prstGeom prst="rect">
            <a:avLst/>
          </a:prstGeom>
        </p:spPr>
      </p:pic>
      <p:sp>
        <p:nvSpPr>
          <p:cNvPr id="2" name="Rectangle 1">
            <a:extLst>
              <a:ext uri="{FF2B5EF4-FFF2-40B4-BE49-F238E27FC236}">
                <a16:creationId xmlns:a16="http://schemas.microsoft.com/office/drawing/2014/main" id="{E0F9A651-7EAC-7195-248F-72D9EC813321}"/>
              </a:ext>
            </a:extLst>
          </p:cNvPr>
          <p:cNvSpPr/>
          <p:nvPr/>
        </p:nvSpPr>
        <p:spPr>
          <a:xfrm>
            <a:off x="2268473" y="2053013"/>
            <a:ext cx="9427729" cy="311130"/>
          </a:xfrm>
          <a:prstGeom prst="rect">
            <a:avLst/>
          </a:prstGeom>
          <a:solidFill>
            <a:srgbClr val="D73F09"/>
          </a:solidFill>
          <a:ln>
            <a:solidFill>
              <a:srgbClr val="D73F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6057" marR="0" lvl="0" indent="0" algn="l" defTabSz="912114" rtl="0" eaLnBrk="1" fontAlgn="base" latinLnBrk="0" hangingPunct="1">
              <a:lnSpc>
                <a:spcPct val="107000"/>
              </a:lnSpc>
              <a:spcBef>
                <a:spcPts val="0"/>
              </a:spcBef>
              <a:spcAft>
                <a:spcPts val="798"/>
              </a:spcAft>
              <a:buClrTx/>
              <a:buSzTx/>
              <a:buFontTx/>
              <a:buNone/>
              <a:tabLst/>
              <a:defRPr/>
            </a:pPr>
            <a:r>
              <a:rPr kumimoji="0" lang="en-US" sz="1600" b="0" i="0" u="none" strike="noStrike" kern="1200" cap="none" spc="0" normalizeH="0" baseline="0" noProof="0">
                <a:ln>
                  <a:noFill/>
                </a:ln>
                <a:solidFill>
                  <a:srgbClr val="FFFFFF"/>
                </a:solidFill>
                <a:effectLst/>
                <a:uLnTx/>
                <a:uFillTx/>
                <a:latin typeface="Kievit Offc" panose="020B0504030101020102" pitchFamily="34" charset="0"/>
                <a:ea typeface="+mn-ea"/>
                <a:cs typeface="+mn-cs"/>
              </a:rPr>
              <a:t>I am Marcy, an </a:t>
            </a:r>
            <a:r>
              <a:rPr kumimoji="0" lang="en-US" sz="1600" b="1" i="0" u="none" strike="noStrike" kern="1200" cap="none" spc="0" normalizeH="0" baseline="0" noProof="0">
                <a:ln>
                  <a:noFill/>
                </a:ln>
                <a:solidFill>
                  <a:srgbClr val="FFFFFF"/>
                </a:solidFill>
                <a:effectLst/>
                <a:uLnTx/>
                <a:uFillTx/>
                <a:latin typeface="Kievit Offc" panose="020B0504030101020102" pitchFamily="34" charset="0"/>
                <a:ea typeface="+mn-ea"/>
                <a:cs typeface="+mn-cs"/>
              </a:rPr>
              <a:t>OSU Employee</a:t>
            </a:r>
          </a:p>
        </p:txBody>
      </p:sp>
      <p:sp>
        <p:nvSpPr>
          <p:cNvPr id="3" name="U-Turn Arrow 37">
            <a:extLst>
              <a:ext uri="{FF2B5EF4-FFF2-40B4-BE49-F238E27FC236}">
                <a16:creationId xmlns:a16="http://schemas.microsoft.com/office/drawing/2014/main" id="{C41C43BA-D5EF-58C3-E301-858D75F763EE}"/>
              </a:ext>
            </a:extLst>
          </p:cNvPr>
          <p:cNvSpPr/>
          <p:nvPr/>
        </p:nvSpPr>
        <p:spPr>
          <a:xfrm rot="16200000" flipH="1">
            <a:off x="6448925" y="1431510"/>
            <a:ext cx="1674372" cy="6674878"/>
          </a:xfrm>
          <a:prstGeom prst="uturnArrow">
            <a:avLst>
              <a:gd name="adj1" fmla="val 3839"/>
              <a:gd name="adj2" fmla="val 3575"/>
              <a:gd name="adj3" fmla="val 0"/>
              <a:gd name="adj4" fmla="val 49821"/>
              <a:gd name="adj5" fmla="val 100000"/>
            </a:avLst>
          </a:prstGeom>
          <a:solidFill>
            <a:schemeClr val="bg1">
              <a:lumMod val="85000"/>
            </a:schemeClr>
          </a:solidFill>
          <a:ln w="12700" cap="flat" cmpd="sng" algn="ctr">
            <a:noFill/>
            <a:prstDash val="solid"/>
          </a:ln>
          <a:effectLst/>
        </p:spPr>
        <p:txBody>
          <a:bodyPr lIns="40143" rIns="4014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ct val="20000"/>
              </a:spcBef>
              <a:spcAft>
                <a:spcPts val="0"/>
              </a:spcAft>
              <a:buClrTx/>
              <a:buSzTx/>
              <a:buFontTx/>
              <a:buNone/>
              <a:tabLst/>
              <a:defRPr/>
            </a:pPr>
            <a:endParaRPr kumimoji="0" lang="en-US" sz="927" b="1" i="0" u="none" strike="noStrike" kern="0" cap="none" spc="0" normalizeH="0" baseline="0" noProof="0">
              <a:ln>
                <a:noFill/>
              </a:ln>
              <a:solidFill>
                <a:prstClr val="black"/>
              </a:solidFill>
              <a:effectLst/>
              <a:uLnTx/>
              <a:uFillTx/>
              <a:latin typeface="Kievit Offc"/>
              <a:ea typeface="+mn-ea"/>
              <a:cs typeface="Open Sans" panose="020B0606030504020204" pitchFamily="34" charset="0"/>
            </a:endParaRPr>
          </a:p>
        </p:txBody>
      </p:sp>
      <p:sp>
        <p:nvSpPr>
          <p:cNvPr id="4" name="U-Turn Arrow 38">
            <a:extLst>
              <a:ext uri="{FF2B5EF4-FFF2-40B4-BE49-F238E27FC236}">
                <a16:creationId xmlns:a16="http://schemas.microsoft.com/office/drawing/2014/main" id="{DCC3CA38-D8D0-8ED2-7B23-585F6A3BB72F}"/>
              </a:ext>
            </a:extLst>
          </p:cNvPr>
          <p:cNvSpPr/>
          <p:nvPr/>
        </p:nvSpPr>
        <p:spPr>
          <a:xfrm rot="5400000">
            <a:off x="6345393" y="-1332310"/>
            <a:ext cx="1485329" cy="9216288"/>
          </a:xfrm>
          <a:prstGeom prst="uturnArrow">
            <a:avLst>
              <a:gd name="adj1" fmla="val 4322"/>
              <a:gd name="adj2" fmla="val 3575"/>
              <a:gd name="adj3" fmla="val 287"/>
              <a:gd name="adj4" fmla="val 43867"/>
              <a:gd name="adj5" fmla="val 12302"/>
            </a:avLst>
          </a:prstGeom>
          <a:solidFill>
            <a:schemeClr val="bg1">
              <a:lumMod val="85000"/>
            </a:schemeClr>
          </a:solidFill>
          <a:ln w="12700" cap="flat" cmpd="sng" algn="ctr">
            <a:noFill/>
            <a:prstDash val="solid"/>
          </a:ln>
          <a:effectLst/>
        </p:spPr>
        <p:txBody>
          <a:bodyPr lIns="40143" rIns="4014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ct val="20000"/>
              </a:spcBef>
              <a:spcAft>
                <a:spcPts val="0"/>
              </a:spcAft>
              <a:buClrTx/>
              <a:buSzTx/>
              <a:buFontTx/>
              <a:buNone/>
              <a:tabLst/>
              <a:defRPr/>
            </a:pPr>
            <a:endParaRPr kumimoji="0" lang="en-US" sz="927" b="1" i="0" u="none" strike="noStrike" kern="0" cap="none" spc="0" normalizeH="0" baseline="0" noProof="0">
              <a:ln>
                <a:noFill/>
              </a:ln>
              <a:solidFill>
                <a:prstClr val="black"/>
              </a:solidFill>
              <a:effectLst/>
              <a:uLnTx/>
              <a:uFillTx/>
              <a:latin typeface="Open Sans"/>
              <a:ea typeface="+mn-ea"/>
              <a:cs typeface="Open Sans" panose="020B0606030504020204" pitchFamily="34" charset="0"/>
            </a:endParaRPr>
          </a:p>
        </p:txBody>
      </p:sp>
      <p:sp>
        <p:nvSpPr>
          <p:cNvPr id="5" name="TextBox 25">
            <a:extLst>
              <a:ext uri="{FF2B5EF4-FFF2-40B4-BE49-F238E27FC236}">
                <a16:creationId xmlns:a16="http://schemas.microsoft.com/office/drawing/2014/main" id="{FCF3975C-9A95-D4B1-861D-37AF6502D80D}"/>
              </a:ext>
            </a:extLst>
          </p:cNvPr>
          <p:cNvSpPr txBox="1"/>
          <p:nvPr/>
        </p:nvSpPr>
        <p:spPr>
          <a:xfrm>
            <a:off x="9121843" y="4150276"/>
            <a:ext cx="2224190" cy="938719"/>
          </a:xfrm>
          <a:prstGeom prst="rect">
            <a:avLst/>
          </a:prstGeom>
          <a:noFill/>
        </p:spPr>
        <p:txBody>
          <a:bodyPr wrap="square" lIns="0" tIns="0" rIns="0" bIns="0" rtlCol="0">
            <a:spAutoFit/>
          </a:bodyPr>
          <a:lstStyle>
            <a:defPPr>
              <a:defRPr lang="en-US"/>
            </a:defPPr>
            <a:lvl1pPr marL="0" algn="ctr" defTabSz="959653" rtl="0" eaLnBrk="1" latinLnBrk="0" hangingPunct="1">
              <a:lnSpc>
                <a:spcPct val="106000"/>
              </a:lnSpc>
              <a:defRPr sz="900" ker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D73F09"/>
                </a:solidFill>
                <a:effectLst/>
                <a:uLnTx/>
                <a:uFillTx/>
                <a:latin typeface="Kievit Offc"/>
                <a:ea typeface="Open Sans" panose="020B0606030504020204" pitchFamily="34" charset="0"/>
                <a:cs typeface="Open Sans" panose="020B0606030504020204" pitchFamily="34" charset="0"/>
              </a:rPr>
              <a:t>APRIL</a:t>
            </a:r>
          </a:p>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Review my detailed AMP Learning Journey </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(sent via email to all employees)</a:t>
            </a:r>
          </a:p>
        </p:txBody>
      </p:sp>
      <p:sp>
        <p:nvSpPr>
          <p:cNvPr id="6" name="Oval 5">
            <a:extLst>
              <a:ext uri="{FF2B5EF4-FFF2-40B4-BE49-F238E27FC236}">
                <a16:creationId xmlns:a16="http://schemas.microsoft.com/office/drawing/2014/main" id="{372060A1-58A1-9CB7-E0D2-36D4377CE326}"/>
              </a:ext>
            </a:extLst>
          </p:cNvPr>
          <p:cNvSpPr>
            <a:spLocks/>
          </p:cNvSpPr>
          <p:nvPr/>
        </p:nvSpPr>
        <p:spPr>
          <a:xfrm>
            <a:off x="10118086" y="3818427"/>
            <a:ext cx="237744" cy="237744"/>
          </a:xfrm>
          <a:prstGeom prst="ellipse">
            <a:avLst/>
          </a:prstGeom>
          <a:solidFill>
            <a:srgbClr val="54565B"/>
          </a:solidFill>
          <a:ln w="25400" cap="flat" cmpd="sng" algn="ctr">
            <a:solidFill>
              <a:sysClr val="window" lastClr="FFFFFF"/>
            </a:solid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prstClr val="white"/>
                </a:solidFill>
                <a:effectLst/>
                <a:uLnTx/>
                <a:uFillTx/>
                <a:latin typeface="Kievit Offc"/>
                <a:ea typeface="Open Sans" panose="020B0606030504020204" pitchFamily="34" charset="0"/>
                <a:cs typeface="Open Sans" panose="020B0606030504020204" pitchFamily="34" charset="0"/>
              </a:rPr>
              <a:t>3</a:t>
            </a:r>
          </a:p>
        </p:txBody>
      </p:sp>
      <p:sp>
        <p:nvSpPr>
          <p:cNvPr id="8" name="Oval 7">
            <a:extLst>
              <a:ext uri="{FF2B5EF4-FFF2-40B4-BE49-F238E27FC236}">
                <a16:creationId xmlns:a16="http://schemas.microsoft.com/office/drawing/2014/main" id="{D46A9F0B-E155-296E-2354-8B86D4BCF130}"/>
              </a:ext>
            </a:extLst>
          </p:cNvPr>
          <p:cNvSpPr>
            <a:spLocks/>
          </p:cNvSpPr>
          <p:nvPr/>
        </p:nvSpPr>
        <p:spPr>
          <a:xfrm>
            <a:off x="7781704" y="3812791"/>
            <a:ext cx="237744" cy="237744"/>
          </a:xfrm>
          <a:prstGeom prst="ellipse">
            <a:avLst/>
          </a:prstGeom>
          <a:solidFill>
            <a:srgbClr val="54565B"/>
          </a:solidFill>
          <a:ln w="25400" cap="flat" cmpd="sng" algn="ctr">
            <a:solidFill>
              <a:sysClr val="window" lastClr="FFFFFF"/>
            </a:solid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prstClr val="white"/>
                </a:solidFill>
                <a:effectLst/>
                <a:uLnTx/>
                <a:uFillTx/>
                <a:latin typeface="Kievit Offc"/>
                <a:ea typeface="Open Sans" panose="020B0606030504020204" pitchFamily="34" charset="0"/>
                <a:cs typeface="Open Sans" panose="020B0606030504020204" pitchFamily="34" charset="0"/>
              </a:rPr>
              <a:t>4</a:t>
            </a:r>
          </a:p>
        </p:txBody>
      </p:sp>
      <p:sp>
        <p:nvSpPr>
          <p:cNvPr id="9" name="TextBox 29">
            <a:extLst>
              <a:ext uri="{FF2B5EF4-FFF2-40B4-BE49-F238E27FC236}">
                <a16:creationId xmlns:a16="http://schemas.microsoft.com/office/drawing/2014/main" id="{EAFE482F-F573-01FC-04C1-E1AD271AAEA1}"/>
              </a:ext>
            </a:extLst>
          </p:cNvPr>
          <p:cNvSpPr txBox="1"/>
          <p:nvPr/>
        </p:nvSpPr>
        <p:spPr>
          <a:xfrm>
            <a:off x="6932256" y="4150276"/>
            <a:ext cx="1929677" cy="938719"/>
          </a:xfrm>
          <a:prstGeom prst="rect">
            <a:avLst/>
          </a:prstGeom>
          <a:noFill/>
        </p:spPr>
        <p:txBody>
          <a:bodyPr wrap="square" lIns="0" tIns="0" rIns="0" bIns="0" rtlCol="0">
            <a:spAutoFit/>
          </a:bodyPr>
          <a:lstStyle>
            <a:defPPr>
              <a:defRPr lang="en-US"/>
            </a:defPPr>
            <a:lvl1pPr marL="0" algn="ctr" defTabSz="959653" rtl="0" eaLnBrk="1" latinLnBrk="0" hangingPunct="1">
              <a:lnSpc>
                <a:spcPct val="106000"/>
              </a:lnSpc>
              <a:defRPr sz="900" ker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D73F09"/>
                </a:solidFill>
                <a:effectLst/>
                <a:uLnTx/>
                <a:uFillTx/>
                <a:latin typeface="Kievit Offc"/>
                <a:ea typeface="Open Sans" panose="020B0606030504020204" pitchFamily="34" charset="0"/>
                <a:cs typeface="Open Sans" panose="020B0606030504020204" pitchFamily="34" charset="0"/>
              </a:rPr>
              <a:t>MAY – JUNE </a:t>
            </a:r>
          </a:p>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Complete Learning Journey </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to prepare for Workday</a:t>
            </a:r>
          </a:p>
        </p:txBody>
      </p:sp>
      <p:sp>
        <p:nvSpPr>
          <p:cNvPr id="11" name="TextBox 29">
            <a:extLst>
              <a:ext uri="{FF2B5EF4-FFF2-40B4-BE49-F238E27FC236}">
                <a16:creationId xmlns:a16="http://schemas.microsoft.com/office/drawing/2014/main" id="{284CB709-6BF4-F171-8F77-E0F84A53C3C4}"/>
              </a:ext>
            </a:extLst>
          </p:cNvPr>
          <p:cNvSpPr txBox="1"/>
          <p:nvPr/>
        </p:nvSpPr>
        <p:spPr>
          <a:xfrm>
            <a:off x="4360834" y="4150276"/>
            <a:ext cx="2183917" cy="1154162"/>
          </a:xfrm>
          <a:prstGeom prst="rect">
            <a:avLst/>
          </a:prstGeom>
          <a:noFill/>
        </p:spPr>
        <p:txBody>
          <a:bodyPr wrap="square" lIns="0" tIns="0" rIns="0" bIns="0" rtlCol="0">
            <a:spAutoFit/>
          </a:bodyPr>
          <a:lstStyle>
            <a:defPPr>
              <a:defRPr lang="en-US"/>
            </a:defPPr>
            <a:lvl1pPr marL="0" algn="ctr" defTabSz="959653" rtl="0" eaLnBrk="1" latinLnBrk="0" hangingPunct="1">
              <a:lnSpc>
                <a:spcPct val="106000"/>
              </a:lnSpc>
              <a:defRPr sz="900" ker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D73F09"/>
                </a:solidFill>
                <a:effectLst/>
                <a:uLnTx/>
                <a:uFillTx/>
                <a:latin typeface="Kievit Offc"/>
                <a:ea typeface="Open Sans" panose="020B0606030504020204" pitchFamily="34" charset="0"/>
                <a:cs typeface="Open Sans" panose="020B0606030504020204" pitchFamily="34" charset="0"/>
              </a:rPr>
              <a:t>JULY (GO-LIVE!)</a:t>
            </a:r>
            <a:endParaRPr kumimoji="0" lang="en-US" sz="1400" b="1" i="0" u="none" strike="noStrike" kern="0" cap="none" spc="0" normalizeH="0" baseline="0" noProof="0">
              <a:ln>
                <a:noFill/>
              </a:ln>
              <a:solidFill>
                <a:prstClr val="white">
                  <a:lumMod val="50000"/>
                </a:prstClr>
              </a:solidFill>
              <a:effectLst/>
              <a:uLnTx/>
              <a:uFillTx/>
              <a:latin typeface="Kievit Offc"/>
              <a:ea typeface="Open Sans" panose="020B0606030504020204" pitchFamily="34" charset="0"/>
              <a:cs typeface="Khmer UI" panose="020B0502040204020203" pitchFamily="34" charset="0"/>
            </a:endParaRPr>
          </a:p>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Log into Workday, complete day-one checklist, </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and access on-demand resources and support</a:t>
            </a:r>
          </a:p>
        </p:txBody>
      </p:sp>
      <p:sp>
        <p:nvSpPr>
          <p:cNvPr id="13" name="Oval 12">
            <a:extLst>
              <a:ext uri="{FF2B5EF4-FFF2-40B4-BE49-F238E27FC236}">
                <a16:creationId xmlns:a16="http://schemas.microsoft.com/office/drawing/2014/main" id="{6E6A9E7F-F408-AFD3-4AFA-E39106E81F17}"/>
              </a:ext>
            </a:extLst>
          </p:cNvPr>
          <p:cNvSpPr>
            <a:spLocks/>
          </p:cNvSpPr>
          <p:nvPr/>
        </p:nvSpPr>
        <p:spPr>
          <a:xfrm>
            <a:off x="5869290" y="5417092"/>
            <a:ext cx="237744" cy="237744"/>
          </a:xfrm>
          <a:prstGeom prst="ellipse">
            <a:avLst/>
          </a:prstGeom>
          <a:solidFill>
            <a:srgbClr val="54565B"/>
          </a:solidFill>
          <a:ln w="25400" cap="flat" cmpd="sng" algn="ctr">
            <a:solidFill>
              <a:sysClr val="window" lastClr="FFFFFF"/>
            </a:solid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prstClr val="white"/>
                </a:solidFill>
                <a:effectLst/>
                <a:uLnTx/>
                <a:uFillTx/>
                <a:latin typeface="Kievit Offc"/>
                <a:ea typeface="Open Sans" panose="020B0606030504020204" pitchFamily="34" charset="0"/>
                <a:cs typeface="Open Sans" panose="020B0606030504020204" pitchFamily="34" charset="0"/>
              </a:rPr>
              <a:t>5</a:t>
            </a:r>
          </a:p>
        </p:txBody>
      </p:sp>
      <p:sp>
        <p:nvSpPr>
          <p:cNvPr id="15" name="TextBox 29">
            <a:extLst>
              <a:ext uri="{FF2B5EF4-FFF2-40B4-BE49-F238E27FC236}">
                <a16:creationId xmlns:a16="http://schemas.microsoft.com/office/drawing/2014/main" id="{46C53215-982F-1007-27EA-0DDCE501A854}"/>
              </a:ext>
            </a:extLst>
          </p:cNvPr>
          <p:cNvSpPr txBox="1"/>
          <p:nvPr/>
        </p:nvSpPr>
        <p:spPr>
          <a:xfrm>
            <a:off x="4360835" y="5714078"/>
            <a:ext cx="3254654" cy="938719"/>
          </a:xfrm>
          <a:prstGeom prst="rect">
            <a:avLst/>
          </a:prstGeom>
          <a:noFill/>
        </p:spPr>
        <p:txBody>
          <a:bodyPr wrap="square" lIns="0" tIns="0" rIns="0" bIns="0" rtlCol="0">
            <a:spAutoFit/>
          </a:bodyPr>
          <a:lstStyle>
            <a:defPPr>
              <a:defRPr lang="en-US"/>
            </a:defPPr>
            <a:lvl1pPr marL="0" algn="ctr" defTabSz="959653" rtl="0" eaLnBrk="1" latinLnBrk="0" hangingPunct="1">
              <a:lnSpc>
                <a:spcPct val="106000"/>
              </a:lnSpc>
              <a:defRPr sz="900" ker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D73F09"/>
                </a:solidFill>
                <a:effectLst/>
                <a:uLnTx/>
                <a:uFillTx/>
                <a:latin typeface="Kievit Offc"/>
                <a:ea typeface="Open Sans" panose="020B0606030504020204" pitchFamily="34" charset="0"/>
                <a:cs typeface="Open Sans" panose="020B0606030504020204" pitchFamily="34" charset="0"/>
              </a:rPr>
              <a:t>AUGUST</a:t>
            </a:r>
          </a:p>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Access </a:t>
            </a: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on-demand resources and trainings</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 attend </a:t>
            </a: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office hours</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 and </a:t>
            </a: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submit service desk tickets </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as needed</a:t>
            </a:r>
          </a:p>
        </p:txBody>
      </p:sp>
      <p:sp>
        <p:nvSpPr>
          <p:cNvPr id="17" name="Oval 16">
            <a:extLst>
              <a:ext uri="{FF2B5EF4-FFF2-40B4-BE49-F238E27FC236}">
                <a16:creationId xmlns:a16="http://schemas.microsoft.com/office/drawing/2014/main" id="{5E0C21DF-DC49-139F-03CB-231171FF223D}"/>
              </a:ext>
            </a:extLst>
          </p:cNvPr>
          <p:cNvSpPr>
            <a:spLocks/>
          </p:cNvSpPr>
          <p:nvPr/>
        </p:nvSpPr>
        <p:spPr>
          <a:xfrm>
            <a:off x="9049431" y="5430051"/>
            <a:ext cx="237744" cy="237744"/>
          </a:xfrm>
          <a:prstGeom prst="ellipse">
            <a:avLst/>
          </a:prstGeom>
          <a:solidFill>
            <a:srgbClr val="54565B"/>
          </a:solidFill>
          <a:ln w="25400" cap="flat" cmpd="sng" algn="ctr">
            <a:solidFill>
              <a:sysClr val="window" lastClr="FFFFFF"/>
            </a:solid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Kievit Offc"/>
                <a:ea typeface="Open Sans" panose="020B0606030504020204" pitchFamily="34" charset="0"/>
                <a:cs typeface="Open Sans" panose="020B0606030504020204" pitchFamily="34" charset="0"/>
              </a:rPr>
              <a:t>6</a:t>
            </a:r>
          </a:p>
        </p:txBody>
      </p:sp>
      <p:pic>
        <p:nvPicPr>
          <p:cNvPr id="19" name="Picture 18" descr="Woman wearing earrings">
            <a:extLst>
              <a:ext uri="{FF2B5EF4-FFF2-40B4-BE49-F238E27FC236}">
                <a16:creationId xmlns:a16="http://schemas.microsoft.com/office/drawing/2014/main" id="{6D15684F-6185-6564-400F-85B6DF972624}"/>
              </a:ext>
            </a:extLst>
          </p:cNvPr>
          <p:cNvPicPr>
            <a:picLocks noChangeAspect="1"/>
          </p:cNvPicPr>
          <p:nvPr/>
        </p:nvPicPr>
        <p:blipFill>
          <a:blip r:embed="rId4" cstate="print">
            <a:extLst>
              <a:ext uri="{28A0092B-C50C-407E-A947-70E740481C1C}">
                <a14:useLocalDpi xmlns:a14="http://schemas.microsoft.com/office/drawing/2010/main" val="0"/>
              </a:ext>
            </a:extLst>
          </a:blip>
          <a:srcRect l="17484" r="17484"/>
          <a:stretch/>
        </p:blipFill>
        <p:spPr>
          <a:xfrm>
            <a:off x="1969919" y="2053012"/>
            <a:ext cx="719028" cy="737004"/>
          </a:xfrm>
          <a:prstGeom prst="ellipse">
            <a:avLst/>
          </a:prstGeom>
          <a:ln w="19050">
            <a:solidFill>
              <a:srgbClr val="D73F09"/>
            </a:solidFill>
          </a:ln>
        </p:spPr>
      </p:pic>
      <p:sp>
        <p:nvSpPr>
          <p:cNvPr id="21" name="Star: 5 Points 20">
            <a:extLst>
              <a:ext uri="{FF2B5EF4-FFF2-40B4-BE49-F238E27FC236}">
                <a16:creationId xmlns:a16="http://schemas.microsoft.com/office/drawing/2014/main" id="{C274812B-1B7A-F407-17AC-12BFDD8DF90D}"/>
              </a:ext>
            </a:extLst>
          </p:cNvPr>
          <p:cNvSpPr/>
          <p:nvPr/>
        </p:nvSpPr>
        <p:spPr>
          <a:xfrm>
            <a:off x="5225867" y="3657195"/>
            <a:ext cx="457200" cy="457200"/>
          </a:xfrm>
          <a:prstGeom prst="star5">
            <a:avLst/>
          </a:prstGeom>
          <a:solidFill>
            <a:srgbClr val="FFC000"/>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Kievit Offc"/>
              <a:ea typeface="Open Sans"/>
              <a:cs typeface="Open Sans"/>
              <a:sym typeface="Open Sans"/>
            </a:endParaRPr>
          </a:p>
        </p:txBody>
      </p:sp>
      <p:sp>
        <p:nvSpPr>
          <p:cNvPr id="22" name="TextBox 29">
            <a:extLst>
              <a:ext uri="{FF2B5EF4-FFF2-40B4-BE49-F238E27FC236}">
                <a16:creationId xmlns:a16="http://schemas.microsoft.com/office/drawing/2014/main" id="{EBF45D17-4F0D-3564-6890-6BCE07DDE202}"/>
              </a:ext>
            </a:extLst>
          </p:cNvPr>
          <p:cNvSpPr txBox="1"/>
          <p:nvPr/>
        </p:nvSpPr>
        <p:spPr>
          <a:xfrm>
            <a:off x="8065555" y="5714078"/>
            <a:ext cx="2205496" cy="938719"/>
          </a:xfrm>
          <a:prstGeom prst="rect">
            <a:avLst/>
          </a:prstGeom>
          <a:noFill/>
        </p:spPr>
        <p:txBody>
          <a:bodyPr wrap="square" lIns="0" tIns="0" rIns="0" bIns="0" rtlCol="0">
            <a:spAutoFit/>
          </a:bodyPr>
          <a:lstStyle>
            <a:defPPr>
              <a:defRPr lang="en-US"/>
            </a:defPPr>
            <a:lvl1pPr marL="0" algn="ctr" defTabSz="959653" rtl="0" eaLnBrk="1" latinLnBrk="0" hangingPunct="1">
              <a:lnSpc>
                <a:spcPct val="106000"/>
              </a:lnSpc>
              <a:defRPr sz="900" ker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D73F09"/>
                </a:solidFill>
                <a:effectLst/>
                <a:uLnTx/>
                <a:uFillTx/>
                <a:latin typeface="Kievit Offc"/>
                <a:ea typeface="Open Sans" panose="020B0606030504020204" pitchFamily="34" charset="0"/>
                <a:cs typeface="Open Sans" panose="020B0606030504020204" pitchFamily="34" charset="0"/>
              </a:rPr>
              <a:t>ONGOING SUPPORT</a:t>
            </a:r>
          </a:p>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Access </a:t>
            </a: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on-demand resources and trainings </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available in </a:t>
            </a: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Workday Learning</a:t>
            </a:r>
          </a:p>
        </p:txBody>
      </p:sp>
      <p:sp>
        <p:nvSpPr>
          <p:cNvPr id="24" name="Oval 23">
            <a:extLst>
              <a:ext uri="{FF2B5EF4-FFF2-40B4-BE49-F238E27FC236}">
                <a16:creationId xmlns:a16="http://schemas.microsoft.com/office/drawing/2014/main" id="{50769080-2496-A07B-7A17-2F644C5FA51F}"/>
              </a:ext>
            </a:extLst>
          </p:cNvPr>
          <p:cNvSpPr>
            <a:spLocks/>
          </p:cNvSpPr>
          <p:nvPr/>
        </p:nvSpPr>
        <p:spPr>
          <a:xfrm>
            <a:off x="9410938" y="2449620"/>
            <a:ext cx="237744" cy="237744"/>
          </a:xfrm>
          <a:prstGeom prst="ellipse">
            <a:avLst/>
          </a:prstGeom>
          <a:solidFill>
            <a:srgbClr val="54565B"/>
          </a:solidFill>
          <a:ln w="25400" cap="flat" cmpd="sng" algn="ctr">
            <a:solidFill>
              <a:sysClr val="window" lastClr="FFFFFF"/>
            </a:solid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prstClr val="white"/>
                </a:solidFill>
                <a:effectLst/>
                <a:uLnTx/>
                <a:uFillTx/>
                <a:latin typeface="Kievit Offc"/>
                <a:ea typeface="Open Sans" panose="020B0606030504020204" pitchFamily="34" charset="0"/>
                <a:cs typeface="Open Sans" panose="020B0606030504020204" pitchFamily="34" charset="0"/>
              </a:rPr>
              <a:t>2</a:t>
            </a:r>
          </a:p>
        </p:txBody>
      </p:sp>
      <p:sp>
        <p:nvSpPr>
          <p:cNvPr id="25" name="TextBox 27">
            <a:extLst>
              <a:ext uri="{FF2B5EF4-FFF2-40B4-BE49-F238E27FC236}">
                <a16:creationId xmlns:a16="http://schemas.microsoft.com/office/drawing/2014/main" id="{E4709DAF-402E-646D-3D48-6BDAA152301F}"/>
              </a:ext>
            </a:extLst>
          </p:cNvPr>
          <p:cNvSpPr txBox="1"/>
          <p:nvPr/>
        </p:nvSpPr>
        <p:spPr>
          <a:xfrm>
            <a:off x="8065555" y="2821692"/>
            <a:ext cx="2928510" cy="938719"/>
          </a:xfrm>
          <a:prstGeom prst="rect">
            <a:avLst/>
          </a:prstGeom>
          <a:noFill/>
        </p:spPr>
        <p:txBody>
          <a:bodyPr wrap="square" lIns="0" tIns="0" rIns="0" bIns="0" rtlCol="0">
            <a:spAutoFit/>
          </a:bodyPr>
          <a:lstStyle>
            <a:defPPr>
              <a:defRPr lang="en-US"/>
            </a:defPPr>
            <a:lvl1pPr marL="0" algn="ctr" defTabSz="959653" rtl="0" eaLnBrk="1" latinLnBrk="0" hangingPunct="1">
              <a:lnSpc>
                <a:spcPct val="106000"/>
              </a:lnSpc>
              <a:defRPr sz="900" ker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D73F09"/>
                </a:solidFill>
                <a:effectLst/>
                <a:uLnTx/>
                <a:uFillTx/>
                <a:latin typeface="Kievit Offc"/>
                <a:ea typeface="Open Sans" panose="020B0606030504020204" pitchFamily="34" charset="0"/>
                <a:cs typeface="Open Sans" panose="020B0606030504020204" pitchFamily="34" charset="0"/>
              </a:rPr>
              <a:t>FEBRUARY/MARCH</a:t>
            </a:r>
          </a:p>
          <a:p>
            <a:pPr marL="0" marR="0" lvl="0" indent="0" algn="ctr" defTabSz="959653"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Participate in User Experience Review </a:t>
            </a:r>
            <a: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t>(preview of new system)</a:t>
            </a:r>
            <a:br>
              <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rPr>
            </a:br>
            <a:endParaRPr kumimoji="0" lang="en-US" sz="1400" b="0" i="0" u="none" strike="noStrike" kern="0" cap="none" spc="0" normalizeH="0" baseline="0" noProof="0">
              <a:ln>
                <a:noFill/>
              </a:ln>
              <a:solidFill>
                <a:prstClr val="black"/>
              </a:solidFill>
              <a:effectLst/>
              <a:uLnTx/>
              <a:uFillTx/>
              <a:latin typeface="Kievit Offc"/>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9F6A8550-B88B-43EE-B3A3-2701A267C51A}"/>
              </a:ext>
            </a:extLst>
          </p:cNvPr>
          <p:cNvSpPr>
            <a:spLocks/>
          </p:cNvSpPr>
          <p:nvPr/>
        </p:nvSpPr>
        <p:spPr>
          <a:xfrm>
            <a:off x="6128534" y="2449620"/>
            <a:ext cx="237744" cy="237744"/>
          </a:xfrm>
          <a:prstGeom prst="ellipse">
            <a:avLst/>
          </a:prstGeom>
          <a:solidFill>
            <a:srgbClr val="54565B"/>
          </a:solidFill>
          <a:ln w="25400" cap="flat" cmpd="sng" algn="ctr">
            <a:solidFill>
              <a:sysClr val="window" lastClr="FFFFFF"/>
            </a:solid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Kievit Offc"/>
                <a:ea typeface="Open Sans" panose="020B0606030504020204" pitchFamily="34" charset="0"/>
                <a:cs typeface="Open Sans" panose="020B0606030504020204" pitchFamily="34" charset="0"/>
              </a:rPr>
              <a:t>1</a:t>
            </a:r>
          </a:p>
        </p:txBody>
      </p:sp>
      <p:sp>
        <p:nvSpPr>
          <p:cNvPr id="27" name="TextBox 27">
            <a:extLst>
              <a:ext uri="{FF2B5EF4-FFF2-40B4-BE49-F238E27FC236}">
                <a16:creationId xmlns:a16="http://schemas.microsoft.com/office/drawing/2014/main" id="{D4B084B2-F6A5-0F09-1549-A8FE9E306D16}"/>
              </a:ext>
            </a:extLst>
          </p:cNvPr>
          <p:cNvSpPr txBox="1"/>
          <p:nvPr/>
        </p:nvSpPr>
        <p:spPr>
          <a:xfrm>
            <a:off x="5031077" y="2821692"/>
            <a:ext cx="2432657" cy="752450"/>
          </a:xfrm>
          <a:prstGeom prst="rect">
            <a:avLst/>
          </a:prstGeom>
          <a:noFill/>
        </p:spPr>
        <p:txBody>
          <a:bodyPr wrap="square" lIns="0" tIns="0" rIns="0" bIns="0" rtlCol="0">
            <a:spAutoFit/>
          </a:bodyPr>
          <a:lstStyle>
            <a:defPPr>
              <a:defRPr lang="en-US"/>
            </a:defPPr>
            <a:lvl1pPr marL="0" algn="ctr" defTabSz="959653" rtl="0" eaLnBrk="1" latinLnBrk="0" hangingPunct="1">
              <a:lnSpc>
                <a:spcPct val="106000"/>
              </a:lnSpc>
              <a:defRPr sz="900" ker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59653" rtl="0" eaLnBrk="1" fontAlgn="auto" latinLnBrk="0" hangingPunct="1">
              <a:lnSpc>
                <a:spcPct val="106000"/>
              </a:lnSpc>
              <a:spcBef>
                <a:spcPts val="0"/>
              </a:spcBef>
              <a:spcAft>
                <a:spcPts val="600"/>
              </a:spcAft>
              <a:buClrTx/>
              <a:buSzTx/>
              <a:buFontTx/>
              <a:buNone/>
              <a:tabLst/>
              <a:defRPr/>
            </a:pPr>
            <a:r>
              <a:rPr kumimoji="0" lang="en-US" sz="1400" b="1" i="1" u="none" strike="noStrike" kern="0" cap="none" spc="0" normalizeH="0" baseline="0" noProof="0">
                <a:ln>
                  <a:noFill/>
                </a:ln>
                <a:solidFill>
                  <a:srgbClr val="D73F09"/>
                </a:solidFill>
                <a:effectLst/>
                <a:uLnTx/>
                <a:uFillTx/>
                <a:latin typeface="Kievit Offc"/>
                <a:ea typeface="Open Sans" panose="020B0606030504020204" pitchFamily="34" charset="0"/>
                <a:cs typeface="Open Sans" panose="020B0606030504020204" pitchFamily="34" charset="0"/>
              </a:rPr>
              <a:t>ONGOING OPPORTUNITIES</a:t>
            </a:r>
          </a:p>
          <a:p>
            <a:pPr marL="0" marR="0" lvl="0" indent="0" algn="ctr" defTabSz="959653" rtl="0" eaLnBrk="1" fontAlgn="auto" latinLnBrk="0" hangingPunct="1">
              <a:lnSpc>
                <a:spcPct val="106000"/>
              </a:lnSpc>
              <a:spcBef>
                <a:spcPts val="0"/>
              </a:spcBef>
              <a:spcAft>
                <a:spcPts val="600"/>
              </a:spcAft>
              <a:buClrTx/>
              <a:buSzTx/>
              <a:buFontTx/>
              <a:buNone/>
              <a:tabLst/>
              <a:defRPr/>
            </a:pPr>
            <a:r>
              <a:rPr kumimoji="0" lang="en-US" sz="1400" b="0" i="1" u="none" strike="noStrike" kern="0" cap="none" spc="0" normalizeH="0" baseline="0" noProof="0">
                <a:ln>
                  <a:noFill/>
                </a:ln>
                <a:solidFill>
                  <a:srgbClr val="000000"/>
                </a:solidFill>
                <a:effectLst/>
                <a:uLnTx/>
                <a:uFillTx/>
                <a:latin typeface="Kievit Offc"/>
                <a:ea typeface="Open Sans" panose="020B0606030504020204" pitchFamily="34" charset="0"/>
                <a:cs typeface="Open Sans" panose="020B0606030504020204" pitchFamily="34" charset="0"/>
              </a:rPr>
              <a:t>Attend </a:t>
            </a:r>
            <a:r>
              <a:rPr kumimoji="0" lang="en-US" sz="1400" b="1" i="1" u="none" strike="noStrike" kern="0" cap="none" spc="0" normalizeH="0" baseline="0" noProof="0">
                <a:ln>
                  <a:noFill/>
                </a:ln>
                <a:solidFill>
                  <a:srgbClr val="000000"/>
                </a:solidFill>
                <a:effectLst/>
                <a:uLnTx/>
                <a:uFillTx/>
                <a:latin typeface="Kievit Offc"/>
                <a:ea typeface="Open Sans" panose="020B0606030504020204" pitchFamily="34" charset="0"/>
                <a:cs typeface="Open Sans" panose="020B0606030504020204" pitchFamily="34" charset="0"/>
              </a:rPr>
              <a:t>AMP Demo Days and Community Check-ins</a:t>
            </a:r>
          </a:p>
        </p:txBody>
      </p:sp>
      <p:sp>
        <p:nvSpPr>
          <p:cNvPr id="28" name="Rectangle: Rounded Corners 27">
            <a:extLst>
              <a:ext uri="{FF2B5EF4-FFF2-40B4-BE49-F238E27FC236}">
                <a16:creationId xmlns:a16="http://schemas.microsoft.com/office/drawing/2014/main" id="{73F17101-6702-B7C5-A595-EF5020B1C71E}"/>
              </a:ext>
            </a:extLst>
          </p:cNvPr>
          <p:cNvSpPr/>
          <p:nvPr/>
        </p:nvSpPr>
        <p:spPr>
          <a:xfrm>
            <a:off x="276728" y="2065544"/>
            <a:ext cx="1424482" cy="737003"/>
          </a:xfrm>
          <a:prstGeom prst="roundRect">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Sample Learning Journey</a:t>
            </a:r>
            <a:endParaRPr kumimoji="0" lang="en-US" sz="1600" b="1" i="0" u="none" strike="noStrike" kern="1200" cap="none" spc="0" normalizeH="0" baseline="0" noProof="0">
              <a:ln>
                <a:noFill/>
              </a:ln>
              <a:solidFill>
                <a:srgbClr val="000000"/>
              </a:solidFill>
              <a:effectLst/>
              <a:uLnTx/>
              <a:uFillTx/>
              <a:latin typeface="Kievit Offc"/>
              <a:ea typeface="+mn-ea"/>
              <a:cs typeface="+mn-cs"/>
            </a:endParaRPr>
          </a:p>
        </p:txBody>
      </p:sp>
      <p:sp>
        <p:nvSpPr>
          <p:cNvPr id="29" name="Rectangle 28">
            <a:extLst>
              <a:ext uri="{FF2B5EF4-FFF2-40B4-BE49-F238E27FC236}">
                <a16:creationId xmlns:a16="http://schemas.microsoft.com/office/drawing/2014/main" id="{B044A688-8A86-3955-A015-5FDBA3A13075}"/>
              </a:ext>
            </a:extLst>
          </p:cNvPr>
          <p:cNvSpPr/>
          <p:nvPr/>
        </p:nvSpPr>
        <p:spPr>
          <a:xfrm>
            <a:off x="278265" y="3439495"/>
            <a:ext cx="3279291" cy="1816586"/>
          </a:xfrm>
          <a:prstGeom prst="rect">
            <a:avLst/>
          </a:prstGeom>
          <a:noFill/>
          <a:ln w="19050">
            <a:solidFill>
              <a:schemeClr val="accent1">
                <a:lumMod val="20000"/>
                <a:lumOff val="8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Kievit Offc"/>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Kievit Offc"/>
                <a:ea typeface="+mn-ea"/>
                <a:cs typeface="+mn-cs"/>
              </a:rPr>
              <a:t>Navigator tours: Step-by-step, in-app guidance for high-traffic tasks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Kievit Offc"/>
                <a:ea typeface="+mn-ea"/>
                <a:cs typeface="+mn-cs"/>
              </a:rPr>
              <a:t>Workday help text: Immediate, OSU-specific instructions within Workday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Kievit Offc"/>
                <a:ea typeface="+mn-ea"/>
                <a:cs typeface="+mn-cs"/>
              </a:rPr>
              <a:t>Demos: Scenarios recorded/previews on topics employees care about most</a:t>
            </a:r>
          </a:p>
        </p:txBody>
      </p:sp>
      <p:sp>
        <p:nvSpPr>
          <p:cNvPr id="30" name="TextBox 29">
            <a:extLst>
              <a:ext uri="{FF2B5EF4-FFF2-40B4-BE49-F238E27FC236}">
                <a16:creationId xmlns:a16="http://schemas.microsoft.com/office/drawing/2014/main" id="{0C2DF532-F8FB-DE9A-A06C-106B26A704EA}"/>
              </a:ext>
            </a:extLst>
          </p:cNvPr>
          <p:cNvSpPr txBox="1"/>
          <p:nvPr/>
        </p:nvSpPr>
        <p:spPr>
          <a:xfrm>
            <a:off x="833728" y="3197917"/>
            <a:ext cx="2165287"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 normalizeH="0" baseline="0" noProof="0">
                <a:ln>
                  <a:noFill/>
                </a:ln>
                <a:solidFill>
                  <a:srgbClr val="DF4109"/>
                </a:solidFill>
                <a:effectLst/>
                <a:uLnTx/>
                <a:uFillTx/>
                <a:latin typeface="Kievit Offc"/>
                <a:ea typeface="+mn-ea"/>
                <a:cs typeface="+mn-cs"/>
              </a:rPr>
              <a:t>Tech-Enhanced Learning  Resources</a:t>
            </a:r>
          </a:p>
        </p:txBody>
      </p:sp>
      <p:sp>
        <p:nvSpPr>
          <p:cNvPr id="31" name="Rectangle 30">
            <a:extLst>
              <a:ext uri="{FF2B5EF4-FFF2-40B4-BE49-F238E27FC236}">
                <a16:creationId xmlns:a16="http://schemas.microsoft.com/office/drawing/2014/main" id="{0FC5674B-BC31-1823-F160-9CB9B3853A57}"/>
              </a:ext>
            </a:extLst>
          </p:cNvPr>
          <p:cNvSpPr/>
          <p:nvPr/>
        </p:nvSpPr>
        <p:spPr>
          <a:xfrm>
            <a:off x="276727" y="5631169"/>
            <a:ext cx="3279291" cy="1188720"/>
          </a:xfrm>
          <a:prstGeom prst="rect">
            <a:avLst/>
          </a:prstGeom>
          <a:noFill/>
          <a:ln w="19050">
            <a:solidFill>
              <a:schemeClr val="accent1">
                <a:lumMod val="20000"/>
                <a:lumOff val="8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Kievit Offc"/>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Kievit Offc"/>
                <a:ea typeface="+mn-ea"/>
                <a:cs typeface="+mn-cs"/>
              </a:rPr>
              <a:t>On-demand job aids (PDFs)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Kievit Offc"/>
                <a:ea typeface="+mn-ea"/>
                <a:cs typeface="+mn-cs"/>
              </a:rPr>
              <a:t>On-demand quick reference (PDFs)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Kievit Offc"/>
                <a:ea typeface="+mn-ea"/>
                <a:cs typeface="+mn-cs"/>
              </a:rPr>
              <a:t>Instructor-led training </a:t>
            </a:r>
          </a:p>
        </p:txBody>
      </p:sp>
      <p:sp>
        <p:nvSpPr>
          <p:cNvPr id="32" name="TextBox 31">
            <a:extLst>
              <a:ext uri="{FF2B5EF4-FFF2-40B4-BE49-F238E27FC236}">
                <a16:creationId xmlns:a16="http://schemas.microsoft.com/office/drawing/2014/main" id="{6F1BA065-0863-21F1-9B5C-E59880943DA7}"/>
              </a:ext>
            </a:extLst>
          </p:cNvPr>
          <p:cNvSpPr txBox="1"/>
          <p:nvPr/>
        </p:nvSpPr>
        <p:spPr>
          <a:xfrm>
            <a:off x="802294" y="5369809"/>
            <a:ext cx="2186067"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0" normalizeH="0" baseline="0" noProof="0">
                <a:ln>
                  <a:noFill/>
                </a:ln>
                <a:solidFill>
                  <a:srgbClr val="DF4109"/>
                </a:solidFill>
                <a:effectLst/>
                <a:uLnTx/>
                <a:uFillTx/>
                <a:latin typeface="Kievit Offc"/>
                <a:ea typeface="+mn-ea"/>
                <a:cs typeface="+mn-cs"/>
              </a:rPr>
              <a:t>Additional </a:t>
            </a:r>
            <a:br>
              <a:rPr kumimoji="0" lang="en-US" sz="1400" b="1" i="0" u="none" strike="noStrike" kern="1200" cap="none" spc="150" normalizeH="0" baseline="0" noProof="0">
                <a:ln>
                  <a:noFill/>
                </a:ln>
                <a:solidFill>
                  <a:srgbClr val="DF4109"/>
                </a:solidFill>
                <a:effectLst/>
                <a:uLnTx/>
                <a:uFillTx/>
                <a:latin typeface="Kievit Offc"/>
                <a:ea typeface="+mn-ea"/>
                <a:cs typeface="+mn-cs"/>
              </a:rPr>
            </a:br>
            <a:r>
              <a:rPr kumimoji="0" lang="en-US" sz="1400" b="1" i="0" u="none" strike="noStrike" kern="1200" cap="none" spc="150" normalizeH="0" baseline="0" noProof="0">
                <a:ln>
                  <a:noFill/>
                </a:ln>
                <a:solidFill>
                  <a:srgbClr val="DF4109"/>
                </a:solidFill>
                <a:effectLst/>
                <a:uLnTx/>
                <a:uFillTx/>
                <a:latin typeface="Kievit Offc"/>
                <a:ea typeface="+mn-ea"/>
                <a:cs typeface="+mn-cs"/>
              </a:rPr>
              <a:t>Learning  Resources</a:t>
            </a:r>
          </a:p>
        </p:txBody>
      </p:sp>
      <p:sp>
        <p:nvSpPr>
          <p:cNvPr id="33" name="Rectangle 32">
            <a:extLst>
              <a:ext uri="{FF2B5EF4-FFF2-40B4-BE49-F238E27FC236}">
                <a16:creationId xmlns:a16="http://schemas.microsoft.com/office/drawing/2014/main" id="{F940F343-0009-83EB-145C-0555EFBAD604}"/>
              </a:ext>
            </a:extLst>
          </p:cNvPr>
          <p:cNvSpPr/>
          <p:nvPr/>
        </p:nvSpPr>
        <p:spPr>
          <a:xfrm>
            <a:off x="9287175" y="5436142"/>
            <a:ext cx="1476075" cy="189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ievit Offc"/>
              <a:ea typeface="+mn-ea"/>
              <a:cs typeface="+mn-cs"/>
            </a:endParaRPr>
          </a:p>
        </p:txBody>
      </p:sp>
      <p:sp>
        <p:nvSpPr>
          <p:cNvPr id="10" name="TextBox 9">
            <a:extLst>
              <a:ext uri="{FF2B5EF4-FFF2-40B4-BE49-F238E27FC236}">
                <a16:creationId xmlns:a16="http://schemas.microsoft.com/office/drawing/2014/main" id="{D479FA86-F796-A680-5E9E-E8B0F9CD949D}"/>
              </a:ext>
            </a:extLst>
          </p:cNvPr>
          <p:cNvSpPr txBox="1"/>
          <p:nvPr/>
        </p:nvSpPr>
        <p:spPr>
          <a:xfrm>
            <a:off x="542752" y="526432"/>
            <a:ext cx="8180334" cy="64171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200" b="1" i="0" u="none" strike="noStrike" kern="1200" cap="none" spc="0" normalizeH="0" baseline="0" noProof="0">
                <a:ln>
                  <a:noFill/>
                </a:ln>
                <a:solidFill>
                  <a:srgbClr val="D73F09"/>
                </a:solidFill>
                <a:effectLst/>
                <a:uLnTx/>
                <a:uFillTx/>
                <a:latin typeface="Stratum2 Bold" panose="020B0506030000020004" pitchFamily="34" charset="77"/>
                <a:ea typeface="+mn-ea"/>
                <a:cs typeface="+mn-cs"/>
              </a:rPr>
              <a:t>PERSONA BASED LEARNING</a:t>
            </a:r>
          </a:p>
        </p:txBody>
      </p:sp>
      <p:sp>
        <p:nvSpPr>
          <p:cNvPr id="12" name="Text Placeholder 3">
            <a:extLst>
              <a:ext uri="{FF2B5EF4-FFF2-40B4-BE49-F238E27FC236}">
                <a16:creationId xmlns:a16="http://schemas.microsoft.com/office/drawing/2014/main" id="{6E1797D3-FC03-B685-C4E0-A123168BC3D9}"/>
              </a:ext>
            </a:extLst>
          </p:cNvPr>
          <p:cNvSpPr txBox="1">
            <a:spLocks/>
          </p:cNvSpPr>
          <p:nvPr/>
        </p:nvSpPr>
        <p:spPr>
          <a:xfrm>
            <a:off x="551808" y="1299574"/>
            <a:ext cx="11153451" cy="6393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ncode Sans Normal Blac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ncode Sans Normal Blac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ncode Sans Normal Blac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ncode Sans Normal Blac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ncode Sans Normal Blac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2828"/>
                </a:solidFill>
                <a:effectLst/>
                <a:uLnTx/>
                <a:uFillTx/>
                <a:latin typeface="Kievit Offc" panose="020B0504030101020102" pitchFamily="34" charset="0"/>
                <a:ea typeface="Open Sans"/>
                <a:cs typeface="Open Sans"/>
                <a:sym typeface="Open Sans"/>
              </a:rPr>
              <a:t>Each role at OSU will have a </a:t>
            </a:r>
            <a:r>
              <a:rPr kumimoji="0" lang="en-US" sz="1600" b="1" i="0" u="none" strike="noStrike" kern="1200" cap="none" spc="0" normalizeH="0" baseline="0" noProof="0">
                <a:ln>
                  <a:noFill/>
                </a:ln>
                <a:solidFill>
                  <a:srgbClr val="282828"/>
                </a:solidFill>
                <a:effectLst/>
                <a:uLnTx/>
                <a:uFillTx/>
                <a:latin typeface="Kievit Offc" panose="020B0504030101020102" pitchFamily="34" charset="0"/>
                <a:ea typeface="Open Sans"/>
                <a:cs typeface="Open Sans"/>
                <a:sym typeface="Open Sans"/>
              </a:rPr>
              <a:t>unique learning journey </a:t>
            </a:r>
            <a:r>
              <a:rPr kumimoji="0" lang="en-US" sz="1600" b="0" i="0" u="none" strike="noStrike" kern="1200" cap="none" spc="0" normalizeH="0" baseline="0" noProof="0">
                <a:ln>
                  <a:noFill/>
                </a:ln>
                <a:solidFill>
                  <a:srgbClr val="282828"/>
                </a:solidFill>
                <a:effectLst/>
                <a:uLnTx/>
                <a:uFillTx/>
                <a:latin typeface="Kievit Offc" panose="020B0504030101020102" pitchFamily="34" charset="0"/>
                <a:ea typeface="Open Sans"/>
                <a:cs typeface="Open Sans"/>
                <a:sym typeface="Open Sans"/>
              </a:rPr>
              <a:t>aiming to support your new ways of working with Workday. Learning Journeys will be </a:t>
            </a:r>
            <a:r>
              <a:rPr kumimoji="0" lang="en-US" sz="1600" b="1" i="0" u="sng" strike="noStrike" kern="1200" cap="none" spc="0" normalizeH="0" baseline="0" noProof="0">
                <a:ln>
                  <a:noFill/>
                </a:ln>
                <a:solidFill>
                  <a:srgbClr val="282828"/>
                </a:solidFill>
                <a:effectLst/>
                <a:uLnTx/>
                <a:uFillTx/>
                <a:latin typeface="Kievit Offc" panose="020B0504030101020102" pitchFamily="34" charset="0"/>
                <a:ea typeface="Open Sans"/>
                <a:cs typeface="Open Sans"/>
                <a:sym typeface="Open Sans"/>
              </a:rPr>
              <a:t>available on the AMP Change Hub beginning in March 2026</a:t>
            </a:r>
            <a:r>
              <a:rPr kumimoji="0" lang="en-US" sz="1600" b="1" i="0" u="none" strike="noStrike" kern="1200" cap="none" spc="0" normalizeH="0" baseline="0" noProof="0">
                <a:ln>
                  <a:noFill/>
                </a:ln>
                <a:solidFill>
                  <a:srgbClr val="282828"/>
                </a:solidFill>
                <a:effectLst/>
                <a:uLnTx/>
                <a:uFillTx/>
                <a:latin typeface="Kievit Offc" panose="020B0504030101020102" pitchFamily="34" charset="0"/>
                <a:ea typeface="Open Sans"/>
                <a:cs typeface="Open Sans"/>
                <a:sym typeface="Open Sans"/>
              </a:rPr>
              <a:t>. </a:t>
            </a:r>
            <a:r>
              <a:rPr kumimoji="0" lang="en-US" sz="16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 </a:t>
            </a:r>
          </a:p>
        </p:txBody>
      </p:sp>
    </p:spTree>
    <p:extLst>
      <p:ext uri="{BB962C8B-B14F-4D97-AF65-F5344CB8AC3E}">
        <p14:creationId xmlns:p14="http://schemas.microsoft.com/office/powerpoint/2010/main" val="4015747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EA79A-F7A3-99A2-F0C6-A361AAD99B5F}"/>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79C7C9E7-D6E0-6C4D-F9AE-6912EAB9B0DA}"/>
              </a:ext>
            </a:extLst>
          </p:cNvPr>
          <p:cNvPicPr>
            <a:picLocks noChangeAspect="1"/>
          </p:cNvPicPr>
          <p:nvPr/>
        </p:nvPicPr>
        <p:blipFill>
          <a:blip>
            <a:extLst>
              <a:ext uri="{96DAC541-7B7A-43D3-8B79-37D633B846F1}">
                <asvg:svgBlip xmlns:asvg="http://schemas.microsoft.com/office/drawing/2016/SVG/main" r:embed="rId2"/>
              </a:ext>
            </a:extLst>
          </a:blip>
          <a:srcRect l="4982" r="-3512" b="49846"/>
          <a:stretch/>
        </p:blipFill>
        <p:spPr>
          <a:xfrm rot="10800000">
            <a:off x="8458200" y="4995138"/>
            <a:ext cx="3703820" cy="1885349"/>
          </a:xfrm>
          <a:prstGeom prst="rect">
            <a:avLst/>
          </a:prstGeom>
        </p:spPr>
      </p:pic>
      <p:pic>
        <p:nvPicPr>
          <p:cNvPr id="13" name="Graphic 12">
            <a:extLst>
              <a:ext uri="{FF2B5EF4-FFF2-40B4-BE49-F238E27FC236}">
                <a16:creationId xmlns:a16="http://schemas.microsoft.com/office/drawing/2014/main" id="{7187550C-C446-7C76-12FE-6795935B8835}"/>
              </a:ext>
            </a:extLst>
          </p:cNvPr>
          <p:cNvPicPr>
            <a:picLocks noChangeAspect="1"/>
          </p:cNvPicPr>
          <p:nvPr/>
        </p:nvPicPr>
        <p:blipFill>
          <a:blip>
            <a:extLst>
              <a:ext uri="{96DAC541-7B7A-43D3-8B79-37D633B846F1}">
                <asvg:svgBlip xmlns:asvg="http://schemas.microsoft.com/office/drawing/2016/SVG/main" r:embed="rId2"/>
              </a:ext>
            </a:extLst>
          </a:blip>
          <a:srcRect l="4982" r="-3512" b="49846"/>
          <a:stretch/>
        </p:blipFill>
        <p:spPr>
          <a:xfrm rot="10800000">
            <a:off x="8458200" y="-1"/>
            <a:ext cx="3703820" cy="1885349"/>
          </a:xfrm>
          <a:prstGeom prst="rect">
            <a:avLst/>
          </a:prstGeom>
        </p:spPr>
      </p:pic>
      <p:sp>
        <p:nvSpPr>
          <p:cNvPr id="14" name="Freeform 13">
            <a:extLst>
              <a:ext uri="{FF2B5EF4-FFF2-40B4-BE49-F238E27FC236}">
                <a16:creationId xmlns:a16="http://schemas.microsoft.com/office/drawing/2014/main" id="{A00ECBC9-872F-F2E6-E621-E3B1B64EF2C8}"/>
              </a:ext>
            </a:extLst>
          </p:cNvPr>
          <p:cNvSpPr/>
          <p:nvPr/>
        </p:nvSpPr>
        <p:spPr>
          <a:xfrm>
            <a:off x="7084165" y="533400"/>
            <a:ext cx="5114081" cy="5791200"/>
          </a:xfrm>
          <a:custGeom>
            <a:avLst/>
            <a:gdLst>
              <a:gd name="connsiteX0" fmla="*/ 2895600 w 5114081"/>
              <a:gd name="connsiteY0" fmla="*/ 0 h 5791200"/>
              <a:gd name="connsiteX1" fmla="*/ 4943099 w 5114081"/>
              <a:gd name="connsiteY1" fmla="*/ 848102 h 5791200"/>
              <a:gd name="connsiteX2" fmla="*/ 5114081 w 5114081"/>
              <a:gd name="connsiteY2" fmla="*/ 1036229 h 5791200"/>
              <a:gd name="connsiteX3" fmla="*/ 5114081 w 5114081"/>
              <a:gd name="connsiteY3" fmla="*/ 4754971 h 5791200"/>
              <a:gd name="connsiteX4" fmla="*/ 4943099 w 5114081"/>
              <a:gd name="connsiteY4" fmla="*/ 4943099 h 5791200"/>
              <a:gd name="connsiteX5" fmla="*/ 2895600 w 5114081"/>
              <a:gd name="connsiteY5" fmla="*/ 5791200 h 5791200"/>
              <a:gd name="connsiteX6" fmla="*/ 0 w 5114081"/>
              <a:gd name="connsiteY6" fmla="*/ 2895600 h 5791200"/>
              <a:gd name="connsiteX7" fmla="*/ 2895600 w 5114081"/>
              <a:gd name="connsiteY7" fmla="*/ 0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4081" h="5791200">
                <a:moveTo>
                  <a:pt x="2895600" y="0"/>
                </a:moveTo>
                <a:cubicBezTo>
                  <a:pt x="3695198" y="0"/>
                  <a:pt x="4419098" y="324101"/>
                  <a:pt x="4943099" y="848102"/>
                </a:cubicBezTo>
                <a:lnTo>
                  <a:pt x="5114081" y="1036229"/>
                </a:lnTo>
                <a:lnTo>
                  <a:pt x="5114081" y="4754971"/>
                </a:lnTo>
                <a:lnTo>
                  <a:pt x="4943099" y="4943099"/>
                </a:lnTo>
                <a:cubicBezTo>
                  <a:pt x="4419098" y="5467099"/>
                  <a:pt x="3695198" y="5791200"/>
                  <a:pt x="2895600" y="5791200"/>
                </a:cubicBezTo>
                <a:cubicBezTo>
                  <a:pt x="1296404" y="5791200"/>
                  <a:pt x="0" y="4494796"/>
                  <a:pt x="0" y="2895600"/>
                </a:cubicBezTo>
                <a:cubicBezTo>
                  <a:pt x="0" y="1296404"/>
                  <a:pt x="1296404" y="0"/>
                  <a:pt x="2895600" y="0"/>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Kievit Offc"/>
              <a:ea typeface="+mn-ea"/>
              <a:cs typeface="+mn-cs"/>
            </a:endParaRPr>
          </a:p>
        </p:txBody>
      </p:sp>
      <p:pic>
        <p:nvPicPr>
          <p:cNvPr id="15" name="Graphic 14">
            <a:extLst>
              <a:ext uri="{FF2B5EF4-FFF2-40B4-BE49-F238E27FC236}">
                <a16:creationId xmlns:a16="http://schemas.microsoft.com/office/drawing/2014/main" id="{F8C362CE-6E0F-DBE6-0920-A078A1DD1F02}"/>
              </a:ext>
            </a:extLst>
          </p:cNvPr>
          <p:cNvPicPr>
            <a:picLocks noChangeAspect="1"/>
          </p:cNvPicPr>
          <p:nvPr/>
        </p:nvPicPr>
        <p:blipFill>
          <a:blip>
            <a:extLst>
              <a:ext uri="{96DAC541-7B7A-43D3-8B79-37D633B846F1}">
                <asvg:svgBlip xmlns:asvg="http://schemas.microsoft.com/office/drawing/2016/SVG/main" r:embed="rId3"/>
              </a:ext>
            </a:extLst>
          </a:blip>
          <a:srcRect r="-712" b="42000"/>
          <a:stretch/>
        </p:blipFill>
        <p:spPr>
          <a:xfrm rot="10800000">
            <a:off x="5474453" y="712630"/>
            <a:ext cx="3146972" cy="2209800"/>
          </a:xfrm>
          <a:prstGeom prst="rect">
            <a:avLst/>
          </a:prstGeom>
        </p:spPr>
      </p:pic>
      <p:sp>
        <p:nvSpPr>
          <p:cNvPr id="16" name="TextBox 15">
            <a:extLst>
              <a:ext uri="{FF2B5EF4-FFF2-40B4-BE49-F238E27FC236}">
                <a16:creationId xmlns:a16="http://schemas.microsoft.com/office/drawing/2014/main" id="{FE7BB79C-7C2D-A742-CFF7-77568CCFD8D9}"/>
              </a:ext>
            </a:extLst>
          </p:cNvPr>
          <p:cNvSpPr txBox="1"/>
          <p:nvPr/>
        </p:nvSpPr>
        <p:spPr>
          <a:xfrm>
            <a:off x="531323" y="1008705"/>
            <a:ext cx="6269504" cy="2485617"/>
          </a:xfrm>
          <a:prstGeom prst="rect">
            <a:avLst/>
          </a:prstGeom>
          <a:noFill/>
        </p:spPr>
        <p:txBody>
          <a:bodyPr wrap="square" rtlCol="0">
            <a:spAutoFit/>
          </a:bodyPr>
          <a:lstStyle/>
          <a:p>
            <a:pPr>
              <a:lnSpc>
                <a:spcPct val="80000"/>
              </a:lnSpc>
            </a:pPr>
            <a:r>
              <a:rPr lang="en-US" sz="6400" b="1">
                <a:solidFill>
                  <a:srgbClr val="D73F09"/>
                </a:solidFill>
                <a:latin typeface="Stratum2 Black" panose="020B0506030000020004" pitchFamily="34" charset="77"/>
              </a:rPr>
              <a:t>Administrative Modernization Program Update</a:t>
            </a:r>
          </a:p>
        </p:txBody>
      </p:sp>
      <p:sp>
        <p:nvSpPr>
          <p:cNvPr id="17" name="TextBox 16">
            <a:extLst>
              <a:ext uri="{FF2B5EF4-FFF2-40B4-BE49-F238E27FC236}">
                <a16:creationId xmlns:a16="http://schemas.microsoft.com/office/drawing/2014/main" id="{57134D3A-6B66-4BAE-759C-D58AA3CFB54C}"/>
              </a:ext>
            </a:extLst>
          </p:cNvPr>
          <p:cNvSpPr txBox="1"/>
          <p:nvPr/>
        </p:nvSpPr>
        <p:spPr>
          <a:xfrm>
            <a:off x="580091" y="3520202"/>
            <a:ext cx="4894362" cy="292388"/>
          </a:xfrm>
          <a:prstGeom prst="rect">
            <a:avLst/>
          </a:prstGeom>
          <a:noFill/>
        </p:spPr>
        <p:txBody>
          <a:bodyPr wrap="square" lIns="91440" tIns="45720" rIns="91440" bIns="45720" rtlCol="0" anchor="t">
            <a:spAutoFit/>
          </a:bodyPr>
          <a:lstStyle/>
          <a:p>
            <a:r>
              <a:rPr lang="en-US" sz="1300">
                <a:solidFill>
                  <a:srgbClr val="8E9089">
                    <a:lumMod val="75000"/>
                  </a:srgbClr>
                </a:solidFill>
                <a:latin typeface="Kievit Offc Medium"/>
              </a:rPr>
              <a:t>Faculty Senate Meeting // April 16, 2026</a:t>
            </a:r>
          </a:p>
        </p:txBody>
      </p:sp>
      <p:pic>
        <p:nvPicPr>
          <p:cNvPr id="18" name="Graphic 17">
            <a:extLst>
              <a:ext uri="{FF2B5EF4-FFF2-40B4-BE49-F238E27FC236}">
                <a16:creationId xmlns:a16="http://schemas.microsoft.com/office/drawing/2014/main" id="{D3C35C96-E91D-58BA-E71A-9A8B39761B4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19691" y="373418"/>
            <a:ext cx="6972309" cy="6484582"/>
          </a:xfrm>
          <a:prstGeom prst="rect">
            <a:avLst/>
          </a:prstGeom>
        </p:spPr>
      </p:pic>
      <p:pic>
        <p:nvPicPr>
          <p:cNvPr id="19" name="Picture 18">
            <a:extLst>
              <a:ext uri="{FF2B5EF4-FFF2-40B4-BE49-F238E27FC236}">
                <a16:creationId xmlns:a16="http://schemas.microsoft.com/office/drawing/2014/main" id="{08940F09-F9FD-51D0-3ED9-A91BE025F4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2283" y="5211112"/>
            <a:ext cx="3733040" cy="1113488"/>
          </a:xfrm>
          <a:prstGeom prst="rect">
            <a:avLst/>
          </a:prstGeom>
        </p:spPr>
      </p:pic>
    </p:spTree>
    <p:extLst>
      <p:ext uri="{BB962C8B-B14F-4D97-AF65-F5344CB8AC3E}">
        <p14:creationId xmlns:p14="http://schemas.microsoft.com/office/powerpoint/2010/main" val="411434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484B9-FE90-2F58-7FFE-AC015ECB78DE}"/>
            </a:ext>
          </a:extLst>
        </p:cNvPr>
        <p:cNvGrpSpPr/>
        <p:nvPr/>
      </p:nvGrpSpPr>
      <p:grpSpPr>
        <a:xfrm>
          <a:off x="0" y="0"/>
          <a:ext cx="0" cy="0"/>
          <a:chOff x="0" y="0"/>
          <a:chExt cx="0" cy="0"/>
        </a:xfrm>
      </p:grpSpPr>
      <p:pic>
        <p:nvPicPr>
          <p:cNvPr id="2" name="Picture 1" descr="A flag on a brick post">
            <a:extLst>
              <a:ext uri="{FF2B5EF4-FFF2-40B4-BE49-F238E27FC236}">
                <a16:creationId xmlns:a16="http://schemas.microsoft.com/office/drawing/2014/main" id="{51A973C7-FF06-9C8D-0A46-A219253FDBB0}"/>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Arrow: Pentagon 7">
            <a:extLst>
              <a:ext uri="{FF2B5EF4-FFF2-40B4-BE49-F238E27FC236}">
                <a16:creationId xmlns:a16="http://schemas.microsoft.com/office/drawing/2014/main" id="{5BF13187-0A6A-F102-29AA-7206684A9ADE}"/>
              </a:ext>
            </a:extLst>
          </p:cNvPr>
          <p:cNvSpPr>
            <a:spLocks noGrp="1" noRot="1" noMove="1" noResize="1" noEditPoints="1" noAdjustHandles="1" noChangeArrowheads="1" noChangeShapeType="1"/>
          </p:cNvSpPr>
          <p:nvPr/>
        </p:nvSpPr>
        <p:spPr>
          <a:xfrm>
            <a:off x="0" y="5710334"/>
            <a:ext cx="3620278" cy="738663"/>
          </a:xfrm>
          <a:prstGeom prst="homePlate">
            <a:avLst/>
          </a:prstGeom>
          <a:effectLst>
            <a:outerShdw blurRad="50800" dist="38100" dir="5400000" algn="t"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A3D561F-A3EB-B15F-EF5E-C84EA048CB79}"/>
              </a:ext>
            </a:extLst>
          </p:cNvPr>
          <p:cNvSpPr txBox="1"/>
          <p:nvPr/>
        </p:nvSpPr>
        <p:spPr>
          <a:xfrm>
            <a:off x="303245" y="5710334"/>
            <a:ext cx="3013787" cy="738664"/>
          </a:xfrm>
          <a:prstGeom prst="rect">
            <a:avLst/>
          </a:prstGeom>
          <a:noFill/>
        </p:spPr>
        <p:txBody>
          <a:bodyPr wrap="square" lIns="91440" tIns="45720" rIns="91440" bIns="45720" rtlCol="0" anchor="t">
            <a:spAutoFit/>
          </a:bodyPr>
          <a:lstStyle/>
          <a:p>
            <a:r>
              <a:rPr lang="en-US" sz="2400" dirty="0">
                <a:solidFill>
                  <a:schemeClr val="bg1">
                    <a:lumMod val="95000"/>
                  </a:schemeClr>
                </a:solidFill>
                <a:latin typeface="Stratum2 Black" panose="020B0506030000020004" pitchFamily="34" charset="0"/>
              </a:rPr>
              <a:t>OSU Faculty Senate</a:t>
            </a:r>
          </a:p>
          <a:p>
            <a:r>
              <a:rPr lang="en-US" dirty="0">
                <a:solidFill>
                  <a:schemeClr val="bg1">
                    <a:lumMod val="95000"/>
                  </a:schemeClr>
                </a:solidFill>
                <a:latin typeface="Stratum2 Black"/>
              </a:rPr>
              <a:t>   </a:t>
            </a:r>
            <a:r>
              <a:rPr lang="en-US" dirty="0">
                <a:solidFill>
                  <a:schemeClr val="bg1">
                    <a:lumMod val="95000"/>
                  </a:schemeClr>
                </a:solidFill>
                <a:latin typeface="Kievit Offc"/>
              </a:rPr>
              <a:t>April 16, 2026</a:t>
            </a:r>
          </a:p>
        </p:txBody>
      </p:sp>
    </p:spTree>
    <p:extLst>
      <p:ext uri="{BB962C8B-B14F-4D97-AF65-F5344CB8AC3E}">
        <p14:creationId xmlns:p14="http://schemas.microsoft.com/office/powerpoint/2010/main" val="23016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C8E7A-294B-6525-FD72-A2C76FDFF6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8CFE07-08BD-6010-1E8C-EE8E6608D172}"/>
              </a:ext>
            </a:extLst>
          </p:cNvPr>
          <p:cNvSpPr>
            <a:spLocks noGrp="1" noRot="1" noMove="1" noResize="1" noEditPoints="1" noAdjustHandles="1" noChangeArrowheads="1" noChangeShapeType="1"/>
          </p:cNvSpPr>
          <p:nvPr/>
        </p:nvSpPr>
        <p:spPr>
          <a:xfrm>
            <a:off x="-9355"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many symbols">
            <a:extLst>
              <a:ext uri="{FF2B5EF4-FFF2-40B4-BE49-F238E27FC236}">
                <a16:creationId xmlns:a16="http://schemas.microsoft.com/office/drawing/2014/main" id="{EE7E1FCD-5736-2E70-EAF0-FDA56A249D3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8711" y="-2296526"/>
            <a:ext cx="12206034" cy="9154526"/>
          </a:xfrm>
          <a:prstGeom prst="rect">
            <a:avLst/>
          </a:prstGeom>
        </p:spPr>
      </p:pic>
      <p:sp>
        <p:nvSpPr>
          <p:cNvPr id="2" name="Rectangle 1">
            <a:extLst>
              <a:ext uri="{FF2B5EF4-FFF2-40B4-BE49-F238E27FC236}">
                <a16:creationId xmlns:a16="http://schemas.microsoft.com/office/drawing/2014/main" id="{3932B975-9A95-8A55-9A97-8F552F9A8605}"/>
              </a:ext>
            </a:extLst>
          </p:cNvPr>
          <p:cNvSpPr>
            <a:spLocks noGrp="1" noRot="1" noMove="1" noResize="1" noEditPoints="1" noAdjustHandles="1" noChangeArrowheads="1" noChangeShapeType="1"/>
          </p:cNvSpPr>
          <p:nvPr/>
        </p:nvSpPr>
        <p:spPr>
          <a:xfrm>
            <a:off x="-18711" y="2304661"/>
            <a:ext cx="12210711" cy="1509059"/>
          </a:xfrm>
          <a:prstGeom prst="rect">
            <a:avLst/>
          </a:prstGeom>
          <a:solidFill>
            <a:srgbClr val="D73F09"/>
          </a:solidFill>
          <a:ln>
            <a:noFill/>
          </a:ln>
          <a:effectLst>
            <a:innerShdw blurRad="63500" dist="50800" dir="13500000">
              <a:prstClr val="black">
                <a:alpha val="50000"/>
              </a:prstClr>
            </a:inn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EEC8BC-8B78-ACC7-9067-12C6DCB4DD93}"/>
              </a:ext>
            </a:extLst>
          </p:cNvPr>
          <p:cNvSpPr txBox="1"/>
          <p:nvPr/>
        </p:nvSpPr>
        <p:spPr>
          <a:xfrm>
            <a:off x="225996" y="2674469"/>
            <a:ext cx="11975359" cy="769441"/>
          </a:xfrm>
          <a:prstGeom prst="rect">
            <a:avLst/>
          </a:prstGeom>
          <a:noFill/>
        </p:spPr>
        <p:txBody>
          <a:bodyPr wrap="square" lIns="91440" tIns="45720" rIns="91440" bIns="45720" rtlCol="0" anchor="t">
            <a:spAutoFit/>
          </a:bodyPr>
          <a:lstStyle/>
          <a:p>
            <a:pPr algn="ctr"/>
            <a:r>
              <a:rPr lang="en-US" sz="4400" dirty="0">
                <a:solidFill>
                  <a:schemeClr val="bg1"/>
                </a:solidFill>
                <a:latin typeface="Stratum2 Black"/>
              </a:rPr>
              <a:t>Accreditation Site Visit Re-Cap</a:t>
            </a:r>
            <a:endParaRPr lang="en-US" dirty="0">
              <a:solidFill>
                <a:schemeClr val="bg1"/>
              </a:solidFill>
            </a:endParaRPr>
          </a:p>
        </p:txBody>
      </p:sp>
      <p:sp>
        <p:nvSpPr>
          <p:cNvPr id="8" name="TextBox 7">
            <a:extLst>
              <a:ext uri="{FF2B5EF4-FFF2-40B4-BE49-F238E27FC236}">
                <a16:creationId xmlns:a16="http://schemas.microsoft.com/office/drawing/2014/main" id="{780EEFA0-6C44-6661-6B75-D0F70D843989}"/>
              </a:ext>
            </a:extLst>
          </p:cNvPr>
          <p:cNvSpPr txBox="1"/>
          <p:nvPr/>
        </p:nvSpPr>
        <p:spPr>
          <a:xfrm>
            <a:off x="9355" y="3997032"/>
            <a:ext cx="12192000" cy="461665"/>
          </a:xfrm>
          <a:prstGeom prst="rect">
            <a:avLst/>
          </a:prstGeom>
          <a:noFill/>
        </p:spPr>
        <p:txBody>
          <a:bodyPr wrap="square" lIns="91440" tIns="45720" rIns="91440" bIns="45720" rtlCol="0" anchor="t">
            <a:spAutoFit/>
          </a:bodyPr>
          <a:lstStyle/>
          <a:p>
            <a:pPr algn="ctr"/>
            <a:r>
              <a:rPr lang="en-US" sz="2400" dirty="0">
                <a:solidFill>
                  <a:schemeClr val="bg1"/>
                </a:solidFill>
                <a:latin typeface="Kievit Offc"/>
              </a:rPr>
              <a:t>Rebecca Mathern, Associate Vice Provost for Academic Affairs, University Registrar</a:t>
            </a:r>
          </a:p>
        </p:txBody>
      </p:sp>
    </p:spTree>
    <p:extLst>
      <p:ext uri="{BB962C8B-B14F-4D97-AF65-F5344CB8AC3E}">
        <p14:creationId xmlns:p14="http://schemas.microsoft.com/office/powerpoint/2010/main" val="51386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64AC8-4C43-85FC-C1D7-6E2A44A4C2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9D6EF2-0FE3-987D-87A2-16F89688243A}"/>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D75516-1753-C94E-C79C-C81CCC339960}"/>
              </a:ext>
            </a:extLst>
          </p:cNvPr>
          <p:cNvSpPr/>
          <p:nvPr/>
        </p:nvSpPr>
        <p:spPr>
          <a:xfrm>
            <a:off x="0" y="1889406"/>
            <a:ext cx="12192000" cy="883923"/>
          </a:xfrm>
          <a:prstGeom prst="rect">
            <a:avLst/>
          </a:prstGeom>
          <a:solidFill>
            <a:srgbClr val="E04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orange text&#10;&#10;AI-generated content may be incorrect.">
            <a:extLst>
              <a:ext uri="{FF2B5EF4-FFF2-40B4-BE49-F238E27FC236}">
                <a16:creationId xmlns:a16="http://schemas.microsoft.com/office/drawing/2014/main" id="{F74293C0-9C97-93C8-C160-07BC1D78D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546" y="1112377"/>
            <a:ext cx="5556908" cy="3221396"/>
          </a:xfrm>
          <a:prstGeom prst="rect">
            <a:avLst/>
          </a:prstGeom>
        </p:spPr>
      </p:pic>
      <p:pic>
        <p:nvPicPr>
          <p:cNvPr id="7" name="Picture 6" descr="A group of posters with text&#10;&#10;AI-generated content may be incorrect.">
            <a:extLst>
              <a:ext uri="{FF2B5EF4-FFF2-40B4-BE49-F238E27FC236}">
                <a16:creationId xmlns:a16="http://schemas.microsoft.com/office/drawing/2014/main" id="{0DD52A2C-DC5F-A21A-F989-BEC8CD1A1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501" y="4103397"/>
            <a:ext cx="5328998" cy="2754603"/>
          </a:xfrm>
          <a:prstGeom prst="rect">
            <a:avLst/>
          </a:prstGeom>
        </p:spPr>
      </p:pic>
      <p:sp>
        <p:nvSpPr>
          <p:cNvPr id="15" name="Rectangle 14">
            <a:extLst>
              <a:ext uri="{FF2B5EF4-FFF2-40B4-BE49-F238E27FC236}">
                <a16:creationId xmlns:a16="http://schemas.microsoft.com/office/drawing/2014/main" id="{1411A8BC-DEAF-FF99-DD89-CF510ACADEC8}"/>
              </a:ext>
            </a:extLst>
          </p:cNvPr>
          <p:cNvSpPr/>
          <p:nvPr/>
        </p:nvSpPr>
        <p:spPr>
          <a:xfrm>
            <a:off x="3229786" y="1296039"/>
            <a:ext cx="5644668" cy="4480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white text&#10;&#10;AI-generated content may be incorrect.">
            <a:extLst>
              <a:ext uri="{FF2B5EF4-FFF2-40B4-BE49-F238E27FC236}">
                <a16:creationId xmlns:a16="http://schemas.microsoft.com/office/drawing/2014/main" id="{0FEF82C3-2B23-9315-67F4-6338C3AE9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586" y="328962"/>
            <a:ext cx="5331067" cy="1388808"/>
          </a:xfrm>
          <a:prstGeom prst="rect">
            <a:avLst/>
          </a:prstGeom>
        </p:spPr>
      </p:pic>
    </p:spTree>
    <p:extLst>
      <p:ext uri="{BB962C8B-B14F-4D97-AF65-F5344CB8AC3E}">
        <p14:creationId xmlns:p14="http://schemas.microsoft.com/office/powerpoint/2010/main" val="144697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27359-68DC-96F8-F1F6-990D78F9DE46}"/>
              </a:ext>
            </a:extLst>
          </p:cNvPr>
          <p:cNvSpPr>
            <a:spLocks noGrp="1" noRot="1" noMove="1" noResize="1" noEditPoints="1" noAdjustHandles="1" noChangeArrowheads="1" noChangeShapeType="1"/>
          </p:cNvSpPr>
          <p:nvPr/>
        </p:nvSpPr>
        <p:spPr>
          <a:xfrm>
            <a:off x="-9355"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many symbols">
            <a:extLst>
              <a:ext uri="{FF2B5EF4-FFF2-40B4-BE49-F238E27FC236}">
                <a16:creationId xmlns:a16="http://schemas.microsoft.com/office/drawing/2014/main" id="{2F536298-3472-5125-28DA-E49D6360D1F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8711" y="-2296526"/>
            <a:ext cx="12206034" cy="9154526"/>
          </a:xfrm>
          <a:prstGeom prst="rect">
            <a:avLst/>
          </a:prstGeom>
        </p:spPr>
      </p:pic>
      <p:sp>
        <p:nvSpPr>
          <p:cNvPr id="2" name="Rectangle 1">
            <a:extLst>
              <a:ext uri="{FF2B5EF4-FFF2-40B4-BE49-F238E27FC236}">
                <a16:creationId xmlns:a16="http://schemas.microsoft.com/office/drawing/2014/main" id="{460FFAC7-3D48-D8BF-F672-250CC41C287B}"/>
              </a:ext>
            </a:extLst>
          </p:cNvPr>
          <p:cNvSpPr>
            <a:spLocks noGrp="1" noRot="1" noMove="1" noResize="1" noEditPoints="1" noAdjustHandles="1" noChangeArrowheads="1" noChangeShapeType="1"/>
          </p:cNvSpPr>
          <p:nvPr/>
        </p:nvSpPr>
        <p:spPr>
          <a:xfrm>
            <a:off x="-18711" y="2304661"/>
            <a:ext cx="12210711" cy="1509059"/>
          </a:xfrm>
          <a:prstGeom prst="rect">
            <a:avLst/>
          </a:prstGeom>
          <a:solidFill>
            <a:srgbClr val="D73F09"/>
          </a:solidFill>
          <a:ln>
            <a:noFill/>
          </a:ln>
          <a:effectLst>
            <a:innerShdw blurRad="63500" dist="50800" dir="13500000">
              <a:prstClr val="black">
                <a:alpha val="50000"/>
              </a:prstClr>
            </a:inn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A8A143-43AB-12C1-D89C-2E30BE3430B3}"/>
              </a:ext>
            </a:extLst>
          </p:cNvPr>
          <p:cNvSpPr txBox="1"/>
          <p:nvPr/>
        </p:nvSpPr>
        <p:spPr>
          <a:xfrm>
            <a:off x="225996" y="2674469"/>
            <a:ext cx="11975359" cy="769441"/>
          </a:xfrm>
          <a:prstGeom prst="rect">
            <a:avLst/>
          </a:prstGeom>
          <a:noFill/>
        </p:spPr>
        <p:txBody>
          <a:bodyPr wrap="square" lIns="91440" tIns="45720" rIns="91440" bIns="45720" rtlCol="0" anchor="t">
            <a:spAutoFit/>
          </a:bodyPr>
          <a:lstStyle/>
          <a:p>
            <a:pPr algn="ctr"/>
            <a:r>
              <a:rPr lang="en-US" sz="4400" dirty="0">
                <a:solidFill>
                  <a:schemeClr val="bg1"/>
                </a:solidFill>
                <a:latin typeface="Stratum2 Black"/>
              </a:rPr>
              <a:t>Updates from the Faculty Senate President</a:t>
            </a:r>
            <a:endParaRPr lang="en-US" dirty="0">
              <a:solidFill>
                <a:schemeClr val="bg1"/>
              </a:solidFill>
              <a:latin typeface="Stratum2 Black"/>
            </a:endParaRPr>
          </a:p>
        </p:txBody>
      </p:sp>
      <p:sp>
        <p:nvSpPr>
          <p:cNvPr id="8" name="TextBox 7">
            <a:extLst>
              <a:ext uri="{FF2B5EF4-FFF2-40B4-BE49-F238E27FC236}">
                <a16:creationId xmlns:a16="http://schemas.microsoft.com/office/drawing/2014/main" id="{24550D10-B4E4-F873-A884-9C014DF5E088}"/>
              </a:ext>
            </a:extLst>
          </p:cNvPr>
          <p:cNvSpPr txBox="1"/>
          <p:nvPr/>
        </p:nvSpPr>
        <p:spPr>
          <a:xfrm>
            <a:off x="9355" y="3997032"/>
            <a:ext cx="12192000" cy="461665"/>
          </a:xfrm>
          <a:prstGeom prst="rect">
            <a:avLst/>
          </a:prstGeom>
          <a:noFill/>
        </p:spPr>
        <p:txBody>
          <a:bodyPr wrap="square" lIns="91440" tIns="45720" rIns="91440" bIns="45720" rtlCol="0" anchor="t">
            <a:spAutoFit/>
          </a:bodyPr>
          <a:lstStyle/>
          <a:p>
            <a:pPr algn="ctr"/>
            <a:r>
              <a:rPr lang="en-US" sz="2400" dirty="0">
                <a:solidFill>
                  <a:schemeClr val="bg1"/>
                </a:solidFill>
                <a:latin typeface="Kievit Offc"/>
              </a:rPr>
              <a:t>Jacob Hamblin, Faculty Senate President</a:t>
            </a:r>
            <a:endParaRPr lang="en-US" sz="2400" i="1" dirty="0">
              <a:solidFill>
                <a:schemeClr val="bg1"/>
              </a:solidFill>
              <a:latin typeface="Kievit Offc"/>
            </a:endParaRPr>
          </a:p>
        </p:txBody>
      </p:sp>
    </p:spTree>
    <p:extLst>
      <p:ext uri="{BB962C8B-B14F-4D97-AF65-F5344CB8AC3E}">
        <p14:creationId xmlns:p14="http://schemas.microsoft.com/office/powerpoint/2010/main" val="52920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3765-060E-472D-8880-6B3C1123B09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B8DFEB1-D2F5-954B-BE7A-7C539C30A73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543D3D7-00EF-0AC3-CA52-ED5DC8BC873A}"/>
              </a:ext>
            </a:extLst>
          </p:cNvPr>
          <p:cNvSpPr/>
          <p:nvPr/>
        </p:nvSpPr>
        <p:spPr>
          <a:xfrm>
            <a:off x="0" y="585921"/>
            <a:ext cx="12192000" cy="1042416"/>
          </a:xfrm>
          <a:prstGeom prst="rect">
            <a:avLst/>
          </a:prstGeom>
          <a:solidFill>
            <a:srgbClr val="E04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D1527A16-DBC3-A85C-9442-AEC527759D83}"/>
              </a:ext>
            </a:extLst>
          </p:cNvPr>
          <p:cNvSpPr txBox="1"/>
          <p:nvPr/>
        </p:nvSpPr>
        <p:spPr>
          <a:xfrm>
            <a:off x="709837" y="2173846"/>
            <a:ext cx="10996610" cy="2947410"/>
          </a:xfrm>
          <a:prstGeom prst="rect">
            <a:avLst/>
          </a:prstGeom>
          <a:noFill/>
        </p:spPr>
        <p:txBody>
          <a:bodyPr wrap="square" lIns="91440" tIns="45720" rIns="91440" bIns="45720" anchor="t">
            <a:spAutoFit/>
          </a:bodyPr>
          <a:lstStyle/>
          <a:p>
            <a:pPr lvl="1">
              <a:lnSpc>
                <a:spcPct val="150000"/>
              </a:lnSpc>
            </a:pPr>
            <a:r>
              <a:rPr lang="en-US" sz="3200" dirty="0">
                <a:solidFill>
                  <a:schemeClr val="bg1"/>
                </a:solidFill>
                <a:latin typeface="Verdana"/>
                <a:ea typeface="Verdana"/>
              </a:rPr>
              <a:t>OSU-Cascades: Amazing show and commitment</a:t>
            </a:r>
          </a:p>
          <a:p>
            <a:pPr lvl="1">
              <a:lnSpc>
                <a:spcPct val="150000"/>
              </a:lnSpc>
            </a:pPr>
            <a:r>
              <a:rPr lang="en-US" sz="3200" dirty="0">
                <a:solidFill>
                  <a:schemeClr val="bg1"/>
                </a:solidFill>
                <a:latin typeface="Verdana"/>
                <a:ea typeface="Verdana"/>
              </a:rPr>
              <a:t>Corvallis: Excellent participation</a:t>
            </a:r>
          </a:p>
          <a:p>
            <a:pPr lvl="1">
              <a:lnSpc>
                <a:spcPct val="150000"/>
              </a:lnSpc>
            </a:pPr>
            <a:r>
              <a:rPr lang="en-US" sz="3200" dirty="0">
                <a:solidFill>
                  <a:schemeClr val="bg1"/>
                </a:solidFill>
                <a:latin typeface="Verdana"/>
                <a:ea typeface="Verdana"/>
              </a:rPr>
              <a:t>Exit Meeting: Real time and live stream</a:t>
            </a:r>
          </a:p>
          <a:p>
            <a:pPr lvl="1">
              <a:lnSpc>
                <a:spcPct val="150000"/>
              </a:lnSpc>
            </a:pPr>
            <a:r>
              <a:rPr lang="en-US" sz="3200" dirty="0">
                <a:solidFill>
                  <a:schemeClr val="bg1"/>
                </a:solidFill>
                <a:latin typeface="Verdana"/>
                <a:ea typeface="Verdana"/>
              </a:rPr>
              <a:t>Friday afternoon: RECOVERY</a:t>
            </a:r>
            <a:endParaRPr lang="en-US" sz="2800">
              <a:solidFill>
                <a:schemeClr val="bg1"/>
              </a:solidFill>
              <a:latin typeface="Verdana"/>
              <a:ea typeface="Verdana"/>
            </a:endParaRPr>
          </a:p>
        </p:txBody>
      </p:sp>
      <p:sp>
        <p:nvSpPr>
          <p:cNvPr id="80" name="TextBox 79">
            <a:extLst>
              <a:ext uri="{FF2B5EF4-FFF2-40B4-BE49-F238E27FC236}">
                <a16:creationId xmlns:a16="http://schemas.microsoft.com/office/drawing/2014/main" id="{BC288378-467E-1541-181F-CB092105E2FE}"/>
              </a:ext>
            </a:extLst>
          </p:cNvPr>
          <p:cNvSpPr txBox="1"/>
          <p:nvPr/>
        </p:nvSpPr>
        <p:spPr>
          <a:xfrm>
            <a:off x="2434581" y="612674"/>
            <a:ext cx="7322838" cy="1015663"/>
          </a:xfrm>
          <a:prstGeom prst="rect">
            <a:avLst/>
          </a:prstGeom>
          <a:noFill/>
        </p:spPr>
        <p:txBody>
          <a:bodyPr wrap="none" lIns="91440" tIns="45720" rIns="91440" bIns="45720" rtlCol="0" anchor="t">
            <a:spAutoFit/>
          </a:bodyPr>
          <a:lstStyle/>
          <a:p>
            <a:r>
              <a:rPr lang="en-US" sz="6000" spc="300" dirty="0">
                <a:solidFill>
                  <a:schemeClr val="bg1"/>
                </a:solidFill>
                <a:latin typeface="Impact" panose="020B0806030902050204" pitchFamily="34" charset="0"/>
              </a:rPr>
              <a:t>Site Visit Complete!</a:t>
            </a:r>
          </a:p>
        </p:txBody>
      </p:sp>
      <p:pic>
        <p:nvPicPr>
          <p:cNvPr id="82" name="Picture 81" descr="A black background with white text&#10;&#10;AI-generated content may be incorrect.">
            <a:extLst>
              <a:ext uri="{FF2B5EF4-FFF2-40B4-BE49-F238E27FC236}">
                <a16:creationId xmlns:a16="http://schemas.microsoft.com/office/drawing/2014/main" id="{11FEE0E3-45D1-2D2F-8E30-513D45A13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992" y="5664676"/>
            <a:ext cx="4001409" cy="1042416"/>
          </a:xfrm>
          <a:prstGeom prst="rect">
            <a:avLst/>
          </a:prstGeom>
        </p:spPr>
      </p:pic>
      <p:pic>
        <p:nvPicPr>
          <p:cNvPr id="2" name="Graphic 1" descr="Checkbox Checked with solid fill">
            <a:extLst>
              <a:ext uri="{FF2B5EF4-FFF2-40B4-BE49-F238E27FC236}">
                <a16:creationId xmlns:a16="http://schemas.microsoft.com/office/drawing/2014/main" id="{415217C6-C1E3-B88C-2952-39B306C084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023" y="2171757"/>
            <a:ext cx="733425" cy="733425"/>
          </a:xfrm>
          <a:prstGeom prst="rect">
            <a:avLst/>
          </a:prstGeom>
        </p:spPr>
      </p:pic>
      <p:pic>
        <p:nvPicPr>
          <p:cNvPr id="3" name="Graphic 2" descr="Checkbox Checked with solid fill">
            <a:extLst>
              <a:ext uri="{FF2B5EF4-FFF2-40B4-BE49-F238E27FC236}">
                <a16:creationId xmlns:a16="http://schemas.microsoft.com/office/drawing/2014/main" id="{65EE3C8A-F8AF-D379-3CA6-4DA07FAF37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023" y="2900571"/>
            <a:ext cx="733425" cy="733425"/>
          </a:xfrm>
          <a:prstGeom prst="rect">
            <a:avLst/>
          </a:prstGeom>
        </p:spPr>
      </p:pic>
      <p:pic>
        <p:nvPicPr>
          <p:cNvPr id="4" name="Graphic 3" descr="Checkbox Checked with solid fill">
            <a:extLst>
              <a:ext uri="{FF2B5EF4-FFF2-40B4-BE49-F238E27FC236}">
                <a16:creationId xmlns:a16="http://schemas.microsoft.com/office/drawing/2014/main" id="{B2CCBA4A-0309-5D98-FC24-864F9713DA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023" y="3629385"/>
            <a:ext cx="733425" cy="733425"/>
          </a:xfrm>
          <a:prstGeom prst="rect">
            <a:avLst/>
          </a:prstGeom>
        </p:spPr>
      </p:pic>
      <p:pic>
        <p:nvPicPr>
          <p:cNvPr id="5" name="Graphic 4" descr="Checkbox Checked with solid fill">
            <a:extLst>
              <a:ext uri="{FF2B5EF4-FFF2-40B4-BE49-F238E27FC236}">
                <a16:creationId xmlns:a16="http://schemas.microsoft.com/office/drawing/2014/main" id="{C9891F05-669E-83C8-63AC-B26D8CA8E5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023" y="4358199"/>
            <a:ext cx="733425" cy="733425"/>
          </a:xfrm>
          <a:prstGeom prst="rect">
            <a:avLst/>
          </a:prstGeom>
        </p:spPr>
      </p:pic>
    </p:spTree>
    <p:extLst>
      <p:ext uri="{BB962C8B-B14F-4D97-AF65-F5344CB8AC3E}">
        <p14:creationId xmlns:p14="http://schemas.microsoft.com/office/powerpoint/2010/main" val="17086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5913A-7C8E-6BF5-EE8D-6854C3D4BE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D05412-F3E0-DCAF-E854-40CE326828F5}"/>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462EF96-016C-2B8E-7B1D-781E97EC0FE5}"/>
              </a:ext>
            </a:extLst>
          </p:cNvPr>
          <p:cNvSpPr/>
          <p:nvPr/>
        </p:nvSpPr>
        <p:spPr>
          <a:xfrm>
            <a:off x="0" y="585921"/>
            <a:ext cx="12192000" cy="1042416"/>
          </a:xfrm>
          <a:prstGeom prst="rect">
            <a:avLst/>
          </a:prstGeom>
          <a:solidFill>
            <a:srgbClr val="E04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9EBEA5FE-82C1-E948-CB7C-4D42FAF9860F}"/>
              </a:ext>
            </a:extLst>
          </p:cNvPr>
          <p:cNvSpPr txBox="1"/>
          <p:nvPr/>
        </p:nvSpPr>
        <p:spPr>
          <a:xfrm>
            <a:off x="267285" y="1621173"/>
            <a:ext cx="11672663" cy="4609403"/>
          </a:xfrm>
          <a:prstGeom prst="rect">
            <a:avLst/>
          </a:prstGeom>
          <a:noFill/>
        </p:spPr>
        <p:txBody>
          <a:bodyPr wrap="square" lIns="91440" tIns="45720" rIns="91440" bIns="45720" anchor="t">
            <a:spAutoFit/>
          </a:bodyPr>
          <a:lstStyle/>
          <a:p>
            <a:pPr lvl="1">
              <a:lnSpc>
                <a:spcPct val="150000"/>
              </a:lnSpc>
            </a:pPr>
            <a:r>
              <a:rPr lang="en-US" sz="2800" dirty="0">
                <a:solidFill>
                  <a:schemeClr val="bg1"/>
                </a:solidFill>
                <a:latin typeface="Verdana"/>
                <a:ea typeface="Verdana"/>
              </a:rPr>
              <a:t>Highlights: </a:t>
            </a:r>
            <a:endParaRPr lang="en-US" sz="2800">
              <a:solidFill>
                <a:schemeClr val="bg1"/>
              </a:solidFill>
              <a:ea typeface="Calibri"/>
              <a:cs typeface="Calibri"/>
            </a:endParaRPr>
          </a:p>
          <a:p>
            <a:pPr marL="914400" lvl="1" indent="-457200">
              <a:lnSpc>
                <a:spcPct val="150000"/>
              </a:lnSpc>
              <a:buFont typeface="Calibri"/>
              <a:buChar char="-"/>
            </a:pPr>
            <a:r>
              <a:rPr lang="en-US" sz="2800" dirty="0">
                <a:solidFill>
                  <a:schemeClr val="bg1"/>
                </a:solidFill>
                <a:latin typeface="Verdana"/>
                <a:ea typeface="Verdana"/>
              </a:rPr>
              <a:t>Over 235 staff during the classified/professional faculty forum</a:t>
            </a:r>
          </a:p>
          <a:p>
            <a:pPr marL="914400" lvl="1" indent="-457200">
              <a:lnSpc>
                <a:spcPct val="150000"/>
              </a:lnSpc>
              <a:buFont typeface="Calibri"/>
              <a:buChar char="-"/>
            </a:pPr>
            <a:r>
              <a:rPr lang="en-US" sz="2800" dirty="0">
                <a:solidFill>
                  <a:schemeClr val="bg1"/>
                </a:solidFill>
                <a:latin typeface="Verdana"/>
                <a:ea typeface="Verdana"/>
              </a:rPr>
              <a:t>99.5% attendance rate for meetings</a:t>
            </a:r>
          </a:p>
          <a:p>
            <a:pPr marL="914400" lvl="1" indent="-457200">
              <a:lnSpc>
                <a:spcPct val="150000"/>
              </a:lnSpc>
              <a:buFont typeface="Calibri"/>
              <a:buChar char="-"/>
            </a:pPr>
            <a:r>
              <a:rPr lang="en-US" sz="2800" dirty="0">
                <a:solidFill>
                  <a:schemeClr val="bg1"/>
                </a:solidFill>
                <a:latin typeface="Verdana"/>
                <a:ea typeface="Verdana"/>
              </a:rPr>
              <a:t>Cascades exceeded all expectations: 125 participants!</a:t>
            </a:r>
          </a:p>
          <a:p>
            <a:pPr marL="914400" lvl="1" indent="-457200">
              <a:lnSpc>
                <a:spcPct val="150000"/>
              </a:lnSpc>
              <a:buFont typeface="Calibri"/>
              <a:buChar char="-"/>
            </a:pPr>
            <a:r>
              <a:rPr lang="en-US" sz="2800" dirty="0">
                <a:solidFill>
                  <a:schemeClr val="bg1"/>
                </a:solidFill>
                <a:latin typeface="Verdana"/>
                <a:ea typeface="Verdana"/>
              </a:rPr>
              <a:t>Over 600 participants total </a:t>
            </a:r>
            <a:endParaRPr lang="en-US" sz="2800" dirty="0">
              <a:solidFill>
                <a:schemeClr val="bg1"/>
              </a:solidFill>
            </a:endParaRPr>
          </a:p>
          <a:p>
            <a:pPr marL="914400" lvl="1" indent="-457200">
              <a:lnSpc>
                <a:spcPct val="150000"/>
              </a:lnSpc>
              <a:buFont typeface="Calibri"/>
              <a:buChar char="-"/>
            </a:pPr>
            <a:endParaRPr lang="en-US" sz="3200" dirty="0">
              <a:solidFill>
                <a:schemeClr val="bg1"/>
              </a:solidFill>
              <a:latin typeface="Verdana"/>
              <a:ea typeface="Verdana"/>
            </a:endParaRPr>
          </a:p>
        </p:txBody>
      </p:sp>
      <p:sp>
        <p:nvSpPr>
          <p:cNvPr id="80" name="TextBox 79">
            <a:extLst>
              <a:ext uri="{FF2B5EF4-FFF2-40B4-BE49-F238E27FC236}">
                <a16:creationId xmlns:a16="http://schemas.microsoft.com/office/drawing/2014/main" id="{3467594E-6B9B-0875-9E6E-F75FEF293AAC}"/>
              </a:ext>
            </a:extLst>
          </p:cNvPr>
          <p:cNvSpPr txBox="1"/>
          <p:nvPr/>
        </p:nvSpPr>
        <p:spPr>
          <a:xfrm>
            <a:off x="2434581" y="612674"/>
            <a:ext cx="7778091" cy="1015663"/>
          </a:xfrm>
          <a:prstGeom prst="rect">
            <a:avLst/>
          </a:prstGeom>
          <a:noFill/>
        </p:spPr>
        <p:txBody>
          <a:bodyPr wrap="none" lIns="91440" tIns="45720" rIns="91440" bIns="45720" rtlCol="0" anchor="t">
            <a:spAutoFit/>
          </a:bodyPr>
          <a:lstStyle/>
          <a:p>
            <a:r>
              <a:rPr lang="en-US" sz="6000" spc="300" dirty="0">
                <a:solidFill>
                  <a:schemeClr val="bg1"/>
                </a:solidFill>
                <a:latin typeface="Impact"/>
              </a:rPr>
              <a:t>Engagement Numbers</a:t>
            </a:r>
          </a:p>
        </p:txBody>
      </p:sp>
      <p:pic>
        <p:nvPicPr>
          <p:cNvPr id="82" name="Picture 81" descr="A black background with white text&#10;&#10;AI-generated content may be incorrect.">
            <a:extLst>
              <a:ext uri="{FF2B5EF4-FFF2-40B4-BE49-F238E27FC236}">
                <a16:creationId xmlns:a16="http://schemas.microsoft.com/office/drawing/2014/main" id="{8B8EC9ED-39D6-EA44-9669-144B87352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992" y="5664676"/>
            <a:ext cx="4001409" cy="1042416"/>
          </a:xfrm>
          <a:prstGeom prst="rect">
            <a:avLst/>
          </a:prstGeom>
        </p:spPr>
      </p:pic>
    </p:spTree>
    <p:extLst>
      <p:ext uri="{BB962C8B-B14F-4D97-AF65-F5344CB8AC3E}">
        <p14:creationId xmlns:p14="http://schemas.microsoft.com/office/powerpoint/2010/main" val="35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60F3-6519-BBB5-4AC2-791B852E76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316068-16D5-EBF1-EAA0-31DC26C4A3A4}"/>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74C919C-ED8E-FC22-8108-F114D1D895BE}"/>
              </a:ext>
            </a:extLst>
          </p:cNvPr>
          <p:cNvSpPr/>
          <p:nvPr/>
        </p:nvSpPr>
        <p:spPr>
          <a:xfrm>
            <a:off x="0" y="585921"/>
            <a:ext cx="12192000" cy="1042416"/>
          </a:xfrm>
          <a:prstGeom prst="rect">
            <a:avLst/>
          </a:prstGeom>
          <a:solidFill>
            <a:srgbClr val="E04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BDAE512D-3913-E05A-DAAA-B1FE54D8ACAB}"/>
              </a:ext>
            </a:extLst>
          </p:cNvPr>
          <p:cNvSpPr txBox="1"/>
          <p:nvPr/>
        </p:nvSpPr>
        <p:spPr>
          <a:xfrm>
            <a:off x="446857" y="639086"/>
            <a:ext cx="9329798" cy="1015663"/>
          </a:xfrm>
          <a:prstGeom prst="rect">
            <a:avLst/>
          </a:prstGeom>
          <a:noFill/>
        </p:spPr>
        <p:txBody>
          <a:bodyPr wrap="none" lIns="91440" tIns="45720" rIns="91440" bIns="45720" rtlCol="0" anchor="t">
            <a:spAutoFit/>
          </a:bodyPr>
          <a:lstStyle/>
          <a:p>
            <a:r>
              <a:rPr lang="en-US" sz="6000" spc="300" dirty="0">
                <a:solidFill>
                  <a:schemeClr val="bg1"/>
                </a:solidFill>
                <a:latin typeface="Impact"/>
              </a:rPr>
              <a:t>Commendations </a:t>
            </a:r>
            <a:r>
              <a:rPr lang="en-US" sz="3600" dirty="0">
                <a:solidFill>
                  <a:schemeClr val="bg1"/>
                </a:solidFill>
                <a:latin typeface="Verdana"/>
                <a:ea typeface="Verdana"/>
              </a:rPr>
              <a:t>(Exit Meeting)</a:t>
            </a:r>
          </a:p>
        </p:txBody>
      </p:sp>
      <p:sp>
        <p:nvSpPr>
          <p:cNvPr id="4" name="TextBox 3">
            <a:extLst>
              <a:ext uri="{FF2B5EF4-FFF2-40B4-BE49-F238E27FC236}">
                <a16:creationId xmlns:a16="http://schemas.microsoft.com/office/drawing/2014/main" id="{4FC77EE2-C1F6-301A-942C-0D9DE13A5531}"/>
              </a:ext>
            </a:extLst>
          </p:cNvPr>
          <p:cNvSpPr txBox="1"/>
          <p:nvPr/>
        </p:nvSpPr>
        <p:spPr>
          <a:xfrm>
            <a:off x="446857" y="1831537"/>
            <a:ext cx="10849740" cy="4748416"/>
          </a:xfrm>
          <a:prstGeom prst="rect">
            <a:avLst/>
          </a:prstGeom>
          <a:noFill/>
        </p:spPr>
        <p:txBody>
          <a:bodyPr wrap="square" lIns="91440" tIns="45720" rIns="91440" bIns="45720" anchor="t">
            <a:spAutoFit/>
          </a:bodyPr>
          <a:lstStyle/>
          <a:p>
            <a:pPr marL="514350" indent="-514350">
              <a:lnSpc>
                <a:spcPct val="150000"/>
              </a:lnSpc>
              <a:buAutoNum type="arabicPeriod"/>
            </a:pPr>
            <a:r>
              <a:rPr lang="en-US" sz="1700" dirty="0">
                <a:solidFill>
                  <a:schemeClr val="bg1"/>
                </a:solidFill>
                <a:latin typeface="Verdana"/>
                <a:ea typeface="Verdana"/>
              </a:rPr>
              <a:t>The development and widespread adoption of the PWS strategic plan. </a:t>
            </a:r>
            <a:endParaRPr lang="en-US" sz="1700" dirty="0">
              <a:solidFill>
                <a:schemeClr val="bg1"/>
              </a:solidFill>
            </a:endParaRPr>
          </a:p>
          <a:p>
            <a:pPr marL="514350" indent="-514350">
              <a:lnSpc>
                <a:spcPct val="150000"/>
              </a:lnSpc>
              <a:buAutoNum type="arabicPeriod"/>
            </a:pPr>
            <a:r>
              <a:rPr lang="en-US" sz="1700" dirty="0">
                <a:solidFill>
                  <a:schemeClr val="bg1"/>
                </a:solidFill>
                <a:latin typeface="Verdana"/>
                <a:ea typeface="Verdana"/>
              </a:rPr>
              <a:t>The embodiment of ESG through the thoughtful design of support services for all students including </a:t>
            </a:r>
            <a:r>
              <a:rPr lang="en-US" sz="1700" dirty="0" err="1">
                <a:solidFill>
                  <a:schemeClr val="bg1"/>
                </a:solidFill>
                <a:latin typeface="Verdana"/>
                <a:ea typeface="Verdana"/>
              </a:rPr>
              <a:t>Ecampus</a:t>
            </a:r>
            <a:r>
              <a:rPr lang="en-US" sz="1700" dirty="0">
                <a:solidFill>
                  <a:schemeClr val="bg1"/>
                </a:solidFill>
                <a:latin typeface="Verdana"/>
                <a:ea typeface="Verdana"/>
              </a:rPr>
              <a:t> and transfer students. </a:t>
            </a:r>
          </a:p>
          <a:p>
            <a:pPr marL="514350" indent="-514350">
              <a:lnSpc>
                <a:spcPct val="150000"/>
              </a:lnSpc>
              <a:buAutoNum type="arabicPeriod"/>
            </a:pPr>
            <a:r>
              <a:rPr lang="en-US" sz="1700" dirty="0">
                <a:solidFill>
                  <a:schemeClr val="bg1"/>
                </a:solidFill>
                <a:latin typeface="Verdana"/>
                <a:ea typeface="Verdana"/>
              </a:rPr>
              <a:t>The culture of collaboration across the university community and with external partners. </a:t>
            </a:r>
          </a:p>
          <a:p>
            <a:pPr marL="514350" indent="-514350">
              <a:lnSpc>
                <a:spcPct val="150000"/>
              </a:lnSpc>
              <a:buAutoNum type="arabicPeriod"/>
            </a:pPr>
            <a:r>
              <a:rPr lang="en-US" sz="1700" dirty="0">
                <a:solidFill>
                  <a:schemeClr val="bg1"/>
                </a:solidFill>
                <a:latin typeface="Verdana"/>
                <a:ea typeface="Verdana"/>
              </a:rPr>
              <a:t>Fostering and promoting a </a:t>
            </a:r>
            <a:r>
              <a:rPr lang="en-US" sz="1700" dirty="0" err="1">
                <a:solidFill>
                  <a:schemeClr val="bg1"/>
                </a:solidFill>
                <a:latin typeface="Verdana"/>
                <a:ea typeface="Verdana"/>
              </a:rPr>
              <a:t>universitywide</a:t>
            </a:r>
            <a:r>
              <a:rPr lang="en-US" sz="1700" dirty="0">
                <a:solidFill>
                  <a:schemeClr val="bg1"/>
                </a:solidFill>
                <a:latin typeface="Verdana"/>
                <a:ea typeface="Verdana"/>
              </a:rPr>
              <a:t> culture of learning assessment among its academic and professional faculty. </a:t>
            </a:r>
            <a:endParaRPr lang="en-US" sz="1700" dirty="0">
              <a:solidFill>
                <a:schemeClr val="bg1"/>
              </a:solidFill>
            </a:endParaRPr>
          </a:p>
          <a:p>
            <a:pPr marL="514350" indent="-514350">
              <a:lnSpc>
                <a:spcPct val="150000"/>
              </a:lnSpc>
              <a:buAutoNum type="arabicPeriod"/>
            </a:pPr>
            <a:r>
              <a:rPr lang="en-US" sz="1700" dirty="0">
                <a:solidFill>
                  <a:schemeClr val="bg1"/>
                </a:solidFill>
                <a:latin typeface="Verdana"/>
                <a:ea typeface="Verdana"/>
                <a:cs typeface="Aptos" panose="020B0004020202020204" pitchFamily="34" charset="0"/>
              </a:rPr>
              <a:t>Faculty members' intentional redesign of Core Education and the development of an assessment plan that provides the opportunity to collect meaningful data for continuous improvement. </a:t>
            </a:r>
          </a:p>
          <a:p>
            <a:pPr marL="514350" indent="-514350">
              <a:lnSpc>
                <a:spcPct val="150000"/>
              </a:lnSpc>
              <a:buAutoNum type="arabicPeriod"/>
            </a:pPr>
            <a:r>
              <a:rPr lang="en-US" sz="1700" dirty="0">
                <a:solidFill>
                  <a:schemeClr val="bg1"/>
                </a:solidFill>
                <a:latin typeface="Verdana"/>
                <a:ea typeface="Verdana"/>
                <a:cs typeface="Aptos" panose="020B0004020202020204" pitchFamily="34" charset="0"/>
              </a:rPr>
              <a:t>The institution's master's and doctoral programs, offered across all campuses and modalities, with institutionally meaningful learning outcomes, assessment processes, and comprehensive support services. </a:t>
            </a:r>
          </a:p>
        </p:txBody>
      </p:sp>
    </p:spTree>
    <p:extLst>
      <p:ext uri="{BB962C8B-B14F-4D97-AF65-F5344CB8AC3E}">
        <p14:creationId xmlns:p14="http://schemas.microsoft.com/office/powerpoint/2010/main" val="18482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2F378-5CB8-E449-C890-1E1D70B4A9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BE4190-92CC-74F0-5B94-979BD03301AA}"/>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7D3014A-B69D-4659-6921-6E4AD6636138}"/>
              </a:ext>
            </a:extLst>
          </p:cNvPr>
          <p:cNvSpPr/>
          <p:nvPr/>
        </p:nvSpPr>
        <p:spPr>
          <a:xfrm>
            <a:off x="0" y="585921"/>
            <a:ext cx="12192000" cy="1042416"/>
          </a:xfrm>
          <a:prstGeom prst="rect">
            <a:avLst/>
          </a:prstGeom>
          <a:solidFill>
            <a:srgbClr val="E04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379CB598-137C-52E2-2359-B9E6B5CD979A}"/>
              </a:ext>
            </a:extLst>
          </p:cNvPr>
          <p:cNvSpPr txBox="1"/>
          <p:nvPr/>
        </p:nvSpPr>
        <p:spPr>
          <a:xfrm>
            <a:off x="446857" y="639086"/>
            <a:ext cx="10336484" cy="1015663"/>
          </a:xfrm>
          <a:prstGeom prst="rect">
            <a:avLst/>
          </a:prstGeom>
          <a:noFill/>
        </p:spPr>
        <p:txBody>
          <a:bodyPr wrap="none" lIns="91440" tIns="45720" rIns="91440" bIns="45720" rtlCol="0" anchor="t">
            <a:spAutoFit/>
          </a:bodyPr>
          <a:lstStyle/>
          <a:p>
            <a:r>
              <a:rPr lang="en-US" sz="6000" spc="300" dirty="0">
                <a:solidFill>
                  <a:schemeClr val="bg1"/>
                </a:solidFill>
                <a:latin typeface="Impact" panose="020B0806030902050204" pitchFamily="34" charset="0"/>
              </a:rPr>
              <a:t>Recommendations</a:t>
            </a:r>
            <a:r>
              <a:rPr lang="en-US" sz="3600" dirty="0">
                <a:solidFill>
                  <a:schemeClr val="bg1"/>
                </a:solidFill>
                <a:latin typeface="Verdana" panose="020B0604030504040204" pitchFamily="34" charset="0"/>
                <a:ea typeface="Verdana" panose="020B0604030504040204" pitchFamily="34" charset="0"/>
              </a:rPr>
              <a:t>(Exit Meeting)</a:t>
            </a:r>
          </a:p>
        </p:txBody>
      </p:sp>
      <p:pic>
        <p:nvPicPr>
          <p:cNvPr id="82" name="Picture 81" descr="A black background with white text&#10;&#10;AI-generated content may be incorrect.">
            <a:extLst>
              <a:ext uri="{FF2B5EF4-FFF2-40B4-BE49-F238E27FC236}">
                <a16:creationId xmlns:a16="http://schemas.microsoft.com/office/drawing/2014/main" id="{62749EDD-A722-9AF7-8BA2-2E7B5C4C7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992" y="5664676"/>
            <a:ext cx="4001409" cy="1042416"/>
          </a:xfrm>
          <a:prstGeom prst="rect">
            <a:avLst/>
          </a:prstGeom>
        </p:spPr>
      </p:pic>
      <p:sp>
        <p:nvSpPr>
          <p:cNvPr id="4" name="TextBox 3">
            <a:extLst>
              <a:ext uri="{FF2B5EF4-FFF2-40B4-BE49-F238E27FC236}">
                <a16:creationId xmlns:a16="http://schemas.microsoft.com/office/drawing/2014/main" id="{17916AE1-59CC-AC70-E170-F183B4C3976B}"/>
              </a:ext>
            </a:extLst>
          </p:cNvPr>
          <p:cNvSpPr txBox="1"/>
          <p:nvPr/>
        </p:nvSpPr>
        <p:spPr>
          <a:xfrm>
            <a:off x="224384" y="2065798"/>
            <a:ext cx="11967616" cy="1609095"/>
          </a:xfrm>
          <a:prstGeom prst="rect">
            <a:avLst/>
          </a:prstGeom>
          <a:noFill/>
        </p:spPr>
        <p:txBody>
          <a:bodyPr wrap="square" lIns="91440" tIns="45720" rIns="91440" bIns="45720" anchor="t">
            <a:spAutoFit/>
          </a:bodyPr>
          <a:lstStyle/>
          <a:p>
            <a:pPr marL="971550" lvl="1" indent="-514350">
              <a:lnSpc>
                <a:spcPct val="150000"/>
              </a:lnSpc>
              <a:buFont typeface="+mj-lt"/>
              <a:buAutoNum type="arabicPeriod"/>
            </a:pPr>
            <a:r>
              <a:rPr lang="en-US" sz="1700" dirty="0">
                <a:solidFill>
                  <a:schemeClr val="bg1"/>
                </a:solidFill>
                <a:latin typeface="Verdana"/>
                <a:ea typeface="Verdana"/>
                <a:cs typeface="Aptos" panose="020B0004020202020204" pitchFamily="34" charset="0"/>
              </a:rPr>
              <a:t>The institution systematically assess its Core Education category-specific learning outcomes and use the findings to continuously improve student learning. (1.C.6, 1.C.7)</a:t>
            </a:r>
          </a:p>
          <a:p>
            <a:pPr marL="971550" lvl="1" indent="-514350">
              <a:lnSpc>
                <a:spcPct val="150000"/>
              </a:lnSpc>
              <a:buFont typeface="+mj-lt"/>
              <a:buAutoNum type="arabicPeriod"/>
            </a:pPr>
            <a:r>
              <a:rPr lang="en-US" sz="1700" dirty="0">
                <a:solidFill>
                  <a:schemeClr val="bg1"/>
                </a:solidFill>
                <a:effectLst/>
                <a:latin typeface="Verdana"/>
                <a:ea typeface="Verdana"/>
                <a:cs typeface="Aptos" panose="020B0004020202020204" pitchFamily="34" charset="0"/>
              </a:rPr>
              <a:t>The institution establish and publish on its website a student achievement indicator for post-graduation success. (1.D.2, 1.D.3)</a:t>
            </a:r>
          </a:p>
        </p:txBody>
      </p:sp>
    </p:spTree>
    <p:extLst>
      <p:ext uri="{BB962C8B-B14F-4D97-AF65-F5344CB8AC3E}">
        <p14:creationId xmlns:p14="http://schemas.microsoft.com/office/powerpoint/2010/main" val="159585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B938-A190-1C66-C0A9-DF372B00E74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B859B4C-FBD6-3564-F10A-4B97F6383938}"/>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1F266EE-0D4F-A9AE-2BBD-1774567D0DF3}"/>
              </a:ext>
            </a:extLst>
          </p:cNvPr>
          <p:cNvSpPr/>
          <p:nvPr/>
        </p:nvSpPr>
        <p:spPr>
          <a:xfrm>
            <a:off x="0" y="585921"/>
            <a:ext cx="12192000" cy="1042416"/>
          </a:xfrm>
          <a:prstGeom prst="rect">
            <a:avLst/>
          </a:prstGeom>
          <a:solidFill>
            <a:srgbClr val="E04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8BA1B972-1AF3-84A0-8E11-8BB1C817C8B1}"/>
              </a:ext>
            </a:extLst>
          </p:cNvPr>
          <p:cNvSpPr txBox="1"/>
          <p:nvPr/>
        </p:nvSpPr>
        <p:spPr>
          <a:xfrm>
            <a:off x="218257" y="696236"/>
            <a:ext cx="3868367" cy="1015663"/>
          </a:xfrm>
          <a:prstGeom prst="rect">
            <a:avLst/>
          </a:prstGeom>
          <a:noFill/>
        </p:spPr>
        <p:txBody>
          <a:bodyPr wrap="none" lIns="91440" tIns="45720" rIns="91440" bIns="45720" rtlCol="0" anchor="t">
            <a:spAutoFit/>
          </a:bodyPr>
          <a:lstStyle/>
          <a:p>
            <a:r>
              <a:rPr lang="en-US" sz="6000" spc="300" dirty="0">
                <a:solidFill>
                  <a:schemeClr val="bg1"/>
                </a:solidFill>
                <a:latin typeface="Impact"/>
              </a:rPr>
              <a:t>Next Steps</a:t>
            </a:r>
            <a:endParaRPr lang="en-US" sz="3600" dirty="0">
              <a:solidFill>
                <a:schemeClr val="bg1"/>
              </a:solidFill>
              <a:latin typeface="Verdana"/>
              <a:ea typeface="Verdana"/>
            </a:endParaRPr>
          </a:p>
        </p:txBody>
      </p:sp>
      <p:sp>
        <p:nvSpPr>
          <p:cNvPr id="2" name="TextBox 3">
            <a:extLst>
              <a:ext uri="{FF2B5EF4-FFF2-40B4-BE49-F238E27FC236}">
                <a16:creationId xmlns:a16="http://schemas.microsoft.com/office/drawing/2014/main" id="{EDF2EF6D-FC57-4C55-F3D6-2E0BF6BC52B4}"/>
              </a:ext>
            </a:extLst>
          </p:cNvPr>
          <p:cNvSpPr txBox="1"/>
          <p:nvPr/>
        </p:nvSpPr>
        <p:spPr>
          <a:xfrm>
            <a:off x="405359" y="2037223"/>
            <a:ext cx="11377066" cy="286232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Verdana"/>
                <a:ea typeface="Verdana"/>
                <a:cs typeface="Aptos" panose="020B0004020202020204" pitchFamily="34" charset="0"/>
              </a:rPr>
              <a:t>Peer Evaluation Team's report</a:t>
            </a:r>
            <a:endParaRPr lang="en-US" sz="2000" dirty="0"/>
          </a:p>
          <a:p>
            <a:pPr marL="457200" indent="-457200">
              <a:buFont typeface="Arial"/>
              <a:buChar char="•"/>
            </a:pPr>
            <a:r>
              <a:rPr lang="en-US" sz="2000" dirty="0">
                <a:solidFill>
                  <a:schemeClr val="bg1"/>
                </a:solidFill>
                <a:latin typeface="Verdana"/>
                <a:ea typeface="Verdana"/>
                <a:cs typeface="Aptos" panose="020B0004020202020204" pitchFamily="34" charset="0"/>
              </a:rPr>
              <a:t>Report is received this week and reviewed for correction of facts. The report is then sent to the commission.</a:t>
            </a:r>
          </a:p>
          <a:p>
            <a:r>
              <a:rPr lang="en-US" sz="2000" dirty="0">
                <a:solidFill>
                  <a:schemeClr val="bg1"/>
                </a:solidFill>
                <a:latin typeface="Verdana"/>
                <a:ea typeface="Verdana"/>
              </a:rPr>
              <a:t>NOTE: The initial commendations and recommendations could change. The Commission is the final determinant.</a:t>
            </a:r>
            <a:endParaRPr lang="en-US" sz="2000" dirty="0">
              <a:solidFill>
                <a:schemeClr val="bg1"/>
              </a:solidFill>
            </a:endParaRPr>
          </a:p>
          <a:p>
            <a:endParaRPr lang="en-US" sz="2000" dirty="0">
              <a:solidFill>
                <a:schemeClr val="bg1"/>
              </a:solidFill>
              <a:latin typeface="Verdana"/>
              <a:ea typeface="Verdana"/>
            </a:endParaRPr>
          </a:p>
          <a:p>
            <a:r>
              <a:rPr lang="en-US" sz="2000" b="1" dirty="0">
                <a:solidFill>
                  <a:schemeClr val="bg1"/>
                </a:solidFill>
                <a:latin typeface="Verdana"/>
                <a:ea typeface="Verdana"/>
              </a:rPr>
              <a:t>Commission meets July 7-10, 2026</a:t>
            </a:r>
            <a:endParaRPr lang="en-US" sz="2000" dirty="0">
              <a:solidFill>
                <a:schemeClr val="bg1"/>
              </a:solidFill>
              <a:latin typeface="Verdana"/>
              <a:ea typeface="Verdana"/>
            </a:endParaRPr>
          </a:p>
          <a:p>
            <a:pPr marL="457200" indent="-457200">
              <a:buFont typeface="Arial,Sans-Serif"/>
              <a:buChar char="•"/>
            </a:pPr>
            <a:r>
              <a:rPr lang="en-US" sz="2000" dirty="0">
                <a:solidFill>
                  <a:schemeClr val="bg1"/>
                </a:solidFill>
                <a:latin typeface="Verdana"/>
                <a:ea typeface="Verdana"/>
              </a:rPr>
              <a:t>Final letter with official commendations and recommendations will be received within 30 days.</a:t>
            </a:r>
          </a:p>
        </p:txBody>
      </p:sp>
    </p:spTree>
    <p:extLst>
      <p:ext uri="{BB962C8B-B14F-4D97-AF65-F5344CB8AC3E}">
        <p14:creationId xmlns:p14="http://schemas.microsoft.com/office/powerpoint/2010/main" val="104509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C5BAA-4FBD-6067-A4E9-B0AB80AB397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53B1EB3-6302-2903-EA1E-9DBC4AC5CA4F}"/>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961864-918F-4399-27B4-590D3DD99FF6}"/>
              </a:ext>
            </a:extLst>
          </p:cNvPr>
          <p:cNvSpPr/>
          <p:nvPr/>
        </p:nvSpPr>
        <p:spPr>
          <a:xfrm>
            <a:off x="0" y="822748"/>
            <a:ext cx="12192000" cy="896324"/>
          </a:xfrm>
          <a:prstGeom prst="rect">
            <a:avLst/>
          </a:prstGeom>
          <a:solidFill>
            <a:srgbClr val="E04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rown bear with orange text&#10;&#10;AI-generated content may be incorrect.">
            <a:extLst>
              <a:ext uri="{FF2B5EF4-FFF2-40B4-BE49-F238E27FC236}">
                <a16:creationId xmlns:a16="http://schemas.microsoft.com/office/drawing/2014/main" id="{57640E01-672D-8D2E-AA5F-1BF012CF6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03" y="382481"/>
            <a:ext cx="4312879" cy="5449607"/>
          </a:xfrm>
          <a:prstGeom prst="rect">
            <a:avLst/>
          </a:prstGeom>
        </p:spPr>
      </p:pic>
      <p:sp>
        <p:nvSpPr>
          <p:cNvPr id="2" name="TextBox 1">
            <a:extLst>
              <a:ext uri="{FF2B5EF4-FFF2-40B4-BE49-F238E27FC236}">
                <a16:creationId xmlns:a16="http://schemas.microsoft.com/office/drawing/2014/main" id="{FFB1C935-C920-1595-B096-1FDBD29BB3F2}"/>
              </a:ext>
            </a:extLst>
          </p:cNvPr>
          <p:cNvSpPr txBox="1"/>
          <p:nvPr/>
        </p:nvSpPr>
        <p:spPr>
          <a:xfrm>
            <a:off x="4712034" y="543415"/>
            <a:ext cx="7479966" cy="5047536"/>
          </a:xfrm>
          <a:prstGeom prst="rect">
            <a:avLst/>
          </a:prstGeom>
          <a:noFill/>
        </p:spPr>
        <p:txBody>
          <a:bodyPr wrap="square" lIns="91440" tIns="45720" rIns="91440" bIns="45720" rtlCol="0" anchor="t">
            <a:spAutoFit/>
          </a:bodyPr>
          <a:lstStyle/>
          <a:p>
            <a:pPr algn="ctr"/>
            <a:endParaRPr lang="en-US" dirty="0">
              <a:solidFill>
                <a:schemeClr val="accent5"/>
              </a:solidFill>
              <a:latin typeface="Verdana"/>
              <a:ea typeface="Verdana"/>
            </a:endParaRPr>
          </a:p>
          <a:p>
            <a:pPr algn="ctr"/>
            <a:r>
              <a:rPr lang="en-US" sz="4800" b="1" dirty="0">
                <a:solidFill>
                  <a:schemeClr val="bg1"/>
                </a:solidFill>
                <a:latin typeface="Verdana"/>
                <a:ea typeface="Verdana"/>
              </a:rPr>
              <a:t>Thank you!</a:t>
            </a:r>
          </a:p>
          <a:p>
            <a:pPr algn="ctr"/>
            <a:endParaRPr lang="en-US" sz="3200" b="1" dirty="0">
              <a:solidFill>
                <a:schemeClr val="bg1"/>
              </a:solidFill>
              <a:latin typeface="Verdana"/>
              <a:ea typeface="Verdana"/>
            </a:endParaRPr>
          </a:p>
          <a:p>
            <a:pPr algn="ctr"/>
            <a:endParaRPr lang="en-US" sz="3200" b="1" dirty="0">
              <a:solidFill>
                <a:schemeClr val="bg1"/>
              </a:solidFill>
              <a:latin typeface="Verdana"/>
              <a:ea typeface="Verdana"/>
            </a:endParaRPr>
          </a:p>
          <a:p>
            <a:pPr algn="ctr"/>
            <a:r>
              <a:rPr lang="en-US" sz="3200" b="1" dirty="0">
                <a:solidFill>
                  <a:schemeClr val="bg1"/>
                </a:solidFill>
                <a:latin typeface="Verdana"/>
                <a:ea typeface="Verdana"/>
              </a:rPr>
              <a:t>To all who engaged in this reaccreditation process, and </a:t>
            </a:r>
          </a:p>
          <a:p>
            <a:pPr algn="ctr"/>
            <a:r>
              <a:rPr lang="en-US" sz="3200" b="1" dirty="0">
                <a:solidFill>
                  <a:schemeClr val="bg1"/>
                </a:solidFill>
                <a:latin typeface="Verdana"/>
                <a:ea typeface="Verdana"/>
              </a:rPr>
              <a:t>to everyone for their daily commitment  to continuous improvement and dedication</a:t>
            </a:r>
          </a:p>
          <a:p>
            <a:pPr algn="ctr"/>
            <a:r>
              <a:rPr lang="en-US" sz="3200" b="1" dirty="0">
                <a:solidFill>
                  <a:schemeClr val="bg1"/>
                </a:solidFill>
                <a:latin typeface="Verdana"/>
                <a:ea typeface="Verdana"/>
              </a:rPr>
              <a:t>to their work at OSU.</a:t>
            </a:r>
          </a:p>
        </p:txBody>
      </p:sp>
    </p:spTree>
    <p:extLst>
      <p:ext uri="{BB962C8B-B14F-4D97-AF65-F5344CB8AC3E}">
        <p14:creationId xmlns:p14="http://schemas.microsoft.com/office/powerpoint/2010/main" val="8263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2AED5-5A6A-1FF2-30AD-A50418418742}"/>
            </a:ext>
          </a:extLst>
        </p:cNvPr>
        <p:cNvGrpSpPr/>
        <p:nvPr/>
      </p:nvGrpSpPr>
      <p:grpSpPr>
        <a:xfrm>
          <a:off x="0" y="0"/>
          <a:ext cx="0" cy="0"/>
          <a:chOff x="0" y="0"/>
          <a:chExt cx="0" cy="0"/>
        </a:xfrm>
      </p:grpSpPr>
      <p:pic>
        <p:nvPicPr>
          <p:cNvPr id="2" name="Picture 1" descr="A flag on a brick post">
            <a:extLst>
              <a:ext uri="{FF2B5EF4-FFF2-40B4-BE49-F238E27FC236}">
                <a16:creationId xmlns:a16="http://schemas.microsoft.com/office/drawing/2014/main" id="{841D4B77-5EAC-4343-6D7C-0CE0B12B009D}"/>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Arrow: Pentagon 7">
            <a:extLst>
              <a:ext uri="{FF2B5EF4-FFF2-40B4-BE49-F238E27FC236}">
                <a16:creationId xmlns:a16="http://schemas.microsoft.com/office/drawing/2014/main" id="{0A46B906-B9B1-6C89-C3EA-568322241DDA}"/>
              </a:ext>
            </a:extLst>
          </p:cNvPr>
          <p:cNvSpPr>
            <a:spLocks noGrp="1" noRot="1" noMove="1" noResize="1" noEditPoints="1" noAdjustHandles="1" noChangeArrowheads="1" noChangeShapeType="1"/>
          </p:cNvSpPr>
          <p:nvPr/>
        </p:nvSpPr>
        <p:spPr>
          <a:xfrm>
            <a:off x="0" y="5710334"/>
            <a:ext cx="3620278" cy="738663"/>
          </a:xfrm>
          <a:prstGeom prst="homePlate">
            <a:avLst/>
          </a:prstGeom>
          <a:effectLst>
            <a:outerShdw blurRad="50800" dist="38100" dir="5400000" algn="t"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DBB183-191E-A4E0-B69A-9118A90CF2E7}"/>
              </a:ext>
            </a:extLst>
          </p:cNvPr>
          <p:cNvSpPr txBox="1"/>
          <p:nvPr/>
        </p:nvSpPr>
        <p:spPr>
          <a:xfrm>
            <a:off x="303245" y="5710334"/>
            <a:ext cx="3013787" cy="738664"/>
          </a:xfrm>
          <a:prstGeom prst="rect">
            <a:avLst/>
          </a:prstGeom>
          <a:noFill/>
        </p:spPr>
        <p:txBody>
          <a:bodyPr wrap="square" lIns="91440" tIns="45720" rIns="91440" bIns="45720" rtlCol="0" anchor="t">
            <a:spAutoFit/>
          </a:bodyPr>
          <a:lstStyle/>
          <a:p>
            <a:r>
              <a:rPr lang="en-US" sz="2400" dirty="0">
                <a:solidFill>
                  <a:schemeClr val="bg1">
                    <a:lumMod val="95000"/>
                  </a:schemeClr>
                </a:solidFill>
                <a:latin typeface="Stratum2 Black" panose="020B0506030000020004" pitchFamily="34" charset="0"/>
              </a:rPr>
              <a:t>OSU Faculty Senate</a:t>
            </a:r>
          </a:p>
          <a:p>
            <a:r>
              <a:rPr lang="en-US" dirty="0">
                <a:solidFill>
                  <a:schemeClr val="bg1">
                    <a:lumMod val="95000"/>
                  </a:schemeClr>
                </a:solidFill>
                <a:latin typeface="Stratum2 Black"/>
              </a:rPr>
              <a:t>   </a:t>
            </a:r>
            <a:r>
              <a:rPr lang="en-US" dirty="0">
                <a:solidFill>
                  <a:schemeClr val="bg1">
                    <a:lumMod val="95000"/>
                  </a:schemeClr>
                </a:solidFill>
                <a:latin typeface="Kievit Offc"/>
              </a:rPr>
              <a:t>April 16, 2026</a:t>
            </a:r>
          </a:p>
        </p:txBody>
      </p:sp>
    </p:spTree>
    <p:extLst>
      <p:ext uri="{BB962C8B-B14F-4D97-AF65-F5344CB8AC3E}">
        <p14:creationId xmlns:p14="http://schemas.microsoft.com/office/powerpoint/2010/main" val="347805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8428" y="1247775"/>
            <a:ext cx="8439807" cy="2231171"/>
          </a:xfrm>
        </p:spPr>
        <p:txBody>
          <a:bodyPr>
            <a:noAutofit/>
          </a:bodyPr>
          <a:lstStyle/>
          <a:p>
            <a:r>
              <a:rPr lang="en-US" sz="4800" dirty="0">
                <a:latin typeface="Stratum2 Bold"/>
              </a:rPr>
              <a:t>Program proposalS </a:t>
            </a:r>
            <a:br>
              <a:rPr lang="en-US" sz="4800" dirty="0"/>
            </a:br>
            <a:r>
              <a:rPr lang="en-US" sz="4800" dirty="0">
                <a:latin typeface="Stratum2 Bold"/>
              </a:rPr>
              <a:t>FOR APPROVAL BY Faculty senate</a:t>
            </a:r>
            <a:endParaRPr lang="en-US" sz="4800" dirty="0"/>
          </a:p>
        </p:txBody>
      </p:sp>
      <p:sp>
        <p:nvSpPr>
          <p:cNvPr id="9" name="Subtitle 8"/>
          <p:cNvSpPr>
            <a:spLocks noGrp="1"/>
          </p:cNvSpPr>
          <p:nvPr>
            <p:ph type="subTitle" idx="1"/>
          </p:nvPr>
        </p:nvSpPr>
        <p:spPr>
          <a:xfrm>
            <a:off x="783680" y="4190534"/>
            <a:ext cx="10058400" cy="1143466"/>
          </a:xfrm>
        </p:spPr>
        <p:txBody>
          <a:bodyPr vert="horz" lIns="0" tIns="0" rIns="0" bIns="0" rtlCol="0" anchor="t">
            <a:normAutofit/>
          </a:bodyPr>
          <a:lstStyle/>
          <a:p>
            <a:r>
              <a:rPr lang="en-US" dirty="0">
                <a:solidFill>
                  <a:srgbClr val="000000"/>
                </a:solidFill>
                <a:latin typeface="Kievit Offc"/>
              </a:rPr>
              <a:t>Kaplan Yalcin, Curriculum Council Co-Chair</a:t>
            </a:r>
          </a:p>
        </p:txBody>
      </p:sp>
      <p:pic>
        <p:nvPicPr>
          <p:cNvPr id="4" name="Picture 3">
            <a:extLst>
              <a:ext uri="{FF2B5EF4-FFF2-40B4-BE49-F238E27FC236}">
                <a16:creationId xmlns:a16="http://schemas.microsoft.com/office/drawing/2014/main" id="{FE2955EF-DB5D-8BFC-2405-7217BEF8F427}"/>
              </a:ext>
            </a:extLst>
          </p:cNvPr>
          <p:cNvPicPr>
            <a:picLocks noChangeAspect="1"/>
          </p:cNvPicPr>
          <p:nvPr/>
        </p:nvPicPr>
        <p:blipFill>
          <a:blip r:embed="rId3"/>
          <a:stretch>
            <a:fillRect/>
          </a:stretch>
        </p:blipFill>
        <p:spPr>
          <a:xfrm>
            <a:off x="7926670" y="1614639"/>
            <a:ext cx="4265330" cy="3995586"/>
          </a:xfrm>
          <a:prstGeom prst="rect">
            <a:avLst/>
          </a:prstGeom>
        </p:spPr>
      </p:pic>
    </p:spTree>
    <p:extLst>
      <p:ext uri="{BB962C8B-B14F-4D97-AF65-F5344CB8AC3E}">
        <p14:creationId xmlns:p14="http://schemas.microsoft.com/office/powerpoint/2010/main" val="2087322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5E64-89B8-D3CA-6092-0637DB4526CE}"/>
            </a:ext>
          </a:extLst>
        </p:cNvPr>
        <p:cNvGrpSpPr/>
        <p:nvPr/>
      </p:nvGrpSpPr>
      <p:grpSpPr>
        <a:xfrm>
          <a:off x="0" y="0"/>
          <a:ext cx="0" cy="0"/>
          <a:chOff x="0" y="0"/>
          <a:chExt cx="0" cy="0"/>
        </a:xfrm>
      </p:grpSpPr>
      <p:sp>
        <p:nvSpPr>
          <p:cNvPr id="6" name="Title 7">
            <a:extLst>
              <a:ext uri="{FF2B5EF4-FFF2-40B4-BE49-F238E27FC236}">
                <a16:creationId xmlns:a16="http://schemas.microsoft.com/office/drawing/2014/main" id="{30E266AC-15AC-398E-6D02-B2D8CFBFC06F}"/>
              </a:ext>
            </a:extLst>
          </p:cNvPr>
          <p:cNvSpPr txBox="1">
            <a:spLocks/>
          </p:cNvSpPr>
          <p:nvPr/>
        </p:nvSpPr>
        <p:spPr>
          <a:xfrm>
            <a:off x="679990" y="465614"/>
            <a:ext cx="10958394" cy="18400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baseline="0">
                <a:solidFill>
                  <a:schemeClr val="tx2"/>
                </a:solidFill>
                <a:latin typeface="Georgia" panose="02040502050405020303" pitchFamily="18" charset="0"/>
                <a:ea typeface="+mj-ea"/>
                <a:cs typeface="+mj-cs"/>
              </a:defRPr>
            </a:lvl1pPr>
          </a:lstStyle>
          <a:p>
            <a:r>
              <a:rPr lang="en-US" sz="3600" dirty="0">
                <a:solidFill>
                  <a:srgbClr val="000000"/>
                </a:solidFill>
              </a:rPr>
              <a:t>College Student Services Administration </a:t>
            </a:r>
            <a:br>
              <a:rPr lang="en-US" sz="3600" dirty="0">
                <a:solidFill>
                  <a:srgbClr val="000000"/>
                </a:solidFill>
              </a:rPr>
            </a:br>
            <a:r>
              <a:rPr lang="en-US" sz="3600" dirty="0">
                <a:solidFill>
                  <a:srgbClr val="000000"/>
                </a:solidFill>
              </a:rPr>
              <a:t>	Graduate Major (</a:t>
            </a:r>
            <a:r>
              <a:rPr lang="en-US" sz="3600" dirty="0" err="1">
                <a:solidFill>
                  <a:srgbClr val="000000"/>
                </a:solidFill>
              </a:rPr>
              <a:t>EdM</a:t>
            </a:r>
            <a:r>
              <a:rPr lang="en-US" sz="3600" dirty="0">
                <a:solidFill>
                  <a:srgbClr val="000000"/>
                </a:solidFill>
              </a:rPr>
              <a:t>, MS))</a:t>
            </a:r>
          </a:p>
          <a:p>
            <a:r>
              <a:rPr lang="en-US" sz="2800" dirty="0">
                <a:solidFill>
                  <a:srgbClr val="000000"/>
                </a:solidFill>
              </a:rPr>
              <a:t>		CIM Key 161</a:t>
            </a:r>
          </a:p>
          <a:p>
            <a:r>
              <a:rPr lang="en-US" sz="2800" dirty="0">
                <a:solidFill>
                  <a:srgbClr val="000000"/>
                </a:solidFill>
              </a:rPr>
              <a:t>	</a:t>
            </a:r>
            <a:endParaRPr lang="en-US" sz="2800" b="1" dirty="0">
              <a:solidFill>
                <a:srgbClr val="000000"/>
              </a:solidFill>
            </a:endParaRPr>
          </a:p>
        </p:txBody>
      </p:sp>
      <p:sp>
        <p:nvSpPr>
          <p:cNvPr id="7" name="Content Placeholder 8">
            <a:extLst>
              <a:ext uri="{FF2B5EF4-FFF2-40B4-BE49-F238E27FC236}">
                <a16:creationId xmlns:a16="http://schemas.microsoft.com/office/drawing/2014/main" id="{936F7F05-8176-9B8E-FFC1-74FF39FDBC3C}"/>
              </a:ext>
            </a:extLst>
          </p:cNvPr>
          <p:cNvSpPr txBox="1">
            <a:spLocks/>
          </p:cNvSpPr>
          <p:nvPr/>
        </p:nvSpPr>
        <p:spPr>
          <a:xfrm>
            <a:off x="679990" y="2357534"/>
            <a:ext cx="11047722" cy="3868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dirty="0">
                <a:solidFill>
                  <a:srgbClr val="000000"/>
                </a:solidFill>
                <a:latin typeface="Kievit Offc"/>
              </a:rPr>
              <a:t>Reviewed and approved by the following Faculty Senate Groups:</a:t>
            </a:r>
          </a:p>
          <a:p>
            <a:pPr lvl="1">
              <a:buFont typeface="Arial" panose="020B0604020202020204" pitchFamily="34" charset="0"/>
              <a:buChar char="•"/>
            </a:pPr>
            <a:r>
              <a:rPr lang="en-US" sz="2200" b="0" i="0" dirty="0">
                <a:solidFill>
                  <a:srgbClr val="000000"/>
                </a:solidFill>
                <a:effectLst/>
                <a:latin typeface="Kievit Offc"/>
              </a:rPr>
              <a:t>Budgets &amp; Fiscal Planning Committee: </a:t>
            </a:r>
            <a:r>
              <a:rPr lang="en-US" sz="2200" dirty="0">
                <a:solidFill>
                  <a:srgbClr val="000000"/>
                </a:solidFill>
                <a:latin typeface="Kievit Offc"/>
              </a:rPr>
              <a:t>Feb</a:t>
            </a:r>
            <a:r>
              <a:rPr lang="en-US" sz="2200" b="0" i="0" dirty="0">
                <a:solidFill>
                  <a:srgbClr val="000000"/>
                </a:solidFill>
                <a:effectLst/>
                <a:latin typeface="Kievit Offc"/>
              </a:rPr>
              <a:t> 23, 2026</a:t>
            </a:r>
          </a:p>
          <a:p>
            <a:pPr lvl="1">
              <a:buFont typeface="Arial" panose="020B0604020202020204" pitchFamily="34" charset="0"/>
              <a:buChar char="•"/>
            </a:pPr>
            <a:r>
              <a:rPr lang="en-US" sz="2200" dirty="0">
                <a:solidFill>
                  <a:srgbClr val="000000"/>
                </a:solidFill>
                <a:latin typeface="Kievit Offc"/>
              </a:rPr>
              <a:t>Graduate Council: Mar 10, 2026</a:t>
            </a:r>
            <a:endParaRPr lang="en-US" sz="2200" b="0" i="0" dirty="0">
              <a:solidFill>
                <a:srgbClr val="000000"/>
              </a:solidFill>
              <a:effectLst/>
              <a:latin typeface="Kievit Offc"/>
            </a:endParaRPr>
          </a:p>
          <a:p>
            <a:pPr lvl="1">
              <a:buFont typeface="Arial" panose="020B0604020202020204" pitchFamily="34" charset="0"/>
              <a:buChar char="•"/>
            </a:pPr>
            <a:r>
              <a:rPr lang="en-US" sz="2200" dirty="0">
                <a:solidFill>
                  <a:srgbClr val="000000"/>
                </a:solidFill>
                <a:latin typeface="Kievit Offc"/>
              </a:rPr>
              <a:t>Curriculum Council: Mar 17, 2026</a:t>
            </a:r>
          </a:p>
          <a:p>
            <a:pPr lvl="1">
              <a:buFont typeface="Arial" panose="020B0604020202020204" pitchFamily="34" charset="0"/>
              <a:buChar char="•"/>
            </a:pPr>
            <a:r>
              <a:rPr lang="en-US" sz="2200" b="0" i="0" dirty="0">
                <a:solidFill>
                  <a:srgbClr val="000000"/>
                </a:solidFill>
                <a:effectLst/>
                <a:latin typeface="Kievit Offc"/>
              </a:rPr>
              <a:t>Executive Committee: </a:t>
            </a:r>
            <a:r>
              <a:rPr lang="en-US" sz="2200" dirty="0">
                <a:solidFill>
                  <a:srgbClr val="000000"/>
                </a:solidFill>
                <a:latin typeface="Kievit Offc"/>
              </a:rPr>
              <a:t>Apr 3, 2026</a:t>
            </a:r>
          </a:p>
          <a:p>
            <a:pPr>
              <a:buFont typeface="Arial" panose="020B0604020202020204" pitchFamily="34" charset="0"/>
              <a:buChar char="•"/>
            </a:pPr>
            <a:endParaRPr lang="en-US" sz="2200" dirty="0">
              <a:solidFill>
                <a:srgbClr val="000000"/>
              </a:solidFill>
              <a:latin typeface="Kievit Offc"/>
            </a:endParaRPr>
          </a:p>
          <a:p>
            <a:pPr>
              <a:buFont typeface="Arial" panose="020B0604020202020204" pitchFamily="34" charset="0"/>
              <a:buChar char="•"/>
            </a:pPr>
            <a:r>
              <a:rPr lang="en-US" sz="2200" dirty="0">
                <a:solidFill>
                  <a:srgbClr val="000000"/>
                </a:solidFill>
                <a:latin typeface="Kievit Offc"/>
              </a:rPr>
              <a:t>(Reorg) College Student Services Administration (CSSA) program will be transferred from College of Liberal Arts to the College of Education</a:t>
            </a:r>
          </a:p>
        </p:txBody>
      </p:sp>
    </p:spTree>
    <p:extLst>
      <p:ext uri="{BB962C8B-B14F-4D97-AF65-F5344CB8AC3E}">
        <p14:creationId xmlns:p14="http://schemas.microsoft.com/office/powerpoint/2010/main" val="2653118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17E9E-1F36-330C-9A6A-A8D1B6558310}"/>
            </a:ext>
          </a:extLst>
        </p:cNvPr>
        <p:cNvGrpSpPr/>
        <p:nvPr/>
      </p:nvGrpSpPr>
      <p:grpSpPr>
        <a:xfrm>
          <a:off x="0" y="0"/>
          <a:ext cx="0" cy="0"/>
          <a:chOff x="0" y="0"/>
          <a:chExt cx="0" cy="0"/>
        </a:xfrm>
      </p:grpSpPr>
      <p:sp>
        <p:nvSpPr>
          <p:cNvPr id="6" name="Title 7">
            <a:extLst>
              <a:ext uri="{FF2B5EF4-FFF2-40B4-BE49-F238E27FC236}">
                <a16:creationId xmlns:a16="http://schemas.microsoft.com/office/drawing/2014/main" id="{9C6C3A88-4ED6-91BB-04C5-461637ABE896}"/>
              </a:ext>
            </a:extLst>
          </p:cNvPr>
          <p:cNvSpPr txBox="1">
            <a:spLocks/>
          </p:cNvSpPr>
          <p:nvPr/>
        </p:nvSpPr>
        <p:spPr>
          <a:xfrm>
            <a:off x="679990" y="465614"/>
            <a:ext cx="10958394" cy="18400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baseline="0">
                <a:solidFill>
                  <a:schemeClr val="tx2"/>
                </a:solidFill>
                <a:latin typeface="Georgia" panose="02040502050405020303" pitchFamily="18" charset="0"/>
                <a:ea typeface="+mj-ea"/>
                <a:cs typeface="+mj-cs"/>
              </a:defRPr>
            </a:lvl1pPr>
          </a:lstStyle>
          <a:p>
            <a:r>
              <a:rPr lang="en-US" sz="3600" dirty="0">
                <a:solidFill>
                  <a:srgbClr val="000000"/>
                </a:solidFill>
              </a:rPr>
              <a:t>College Student Services Administration </a:t>
            </a:r>
            <a:br>
              <a:rPr lang="en-US" sz="3600" dirty="0">
                <a:solidFill>
                  <a:srgbClr val="000000"/>
                </a:solidFill>
              </a:rPr>
            </a:br>
            <a:r>
              <a:rPr lang="en-US" sz="3600" dirty="0">
                <a:solidFill>
                  <a:srgbClr val="000000"/>
                </a:solidFill>
              </a:rPr>
              <a:t>	Graduate Certificate</a:t>
            </a:r>
          </a:p>
          <a:p>
            <a:r>
              <a:rPr lang="en-US" sz="2800" dirty="0">
                <a:solidFill>
                  <a:srgbClr val="000000"/>
                </a:solidFill>
              </a:rPr>
              <a:t>		CIM Key 669</a:t>
            </a:r>
          </a:p>
          <a:p>
            <a:r>
              <a:rPr lang="en-US" sz="2800" dirty="0">
                <a:solidFill>
                  <a:srgbClr val="000000"/>
                </a:solidFill>
              </a:rPr>
              <a:t>	</a:t>
            </a:r>
            <a:endParaRPr lang="en-US" sz="2800" b="1" dirty="0">
              <a:solidFill>
                <a:srgbClr val="000000"/>
              </a:solidFill>
            </a:endParaRPr>
          </a:p>
        </p:txBody>
      </p:sp>
      <p:sp>
        <p:nvSpPr>
          <p:cNvPr id="7" name="Content Placeholder 8">
            <a:extLst>
              <a:ext uri="{FF2B5EF4-FFF2-40B4-BE49-F238E27FC236}">
                <a16:creationId xmlns:a16="http://schemas.microsoft.com/office/drawing/2014/main" id="{CCA85C67-70AB-AB45-4251-7AE48C711897}"/>
              </a:ext>
            </a:extLst>
          </p:cNvPr>
          <p:cNvSpPr txBox="1">
            <a:spLocks/>
          </p:cNvSpPr>
          <p:nvPr/>
        </p:nvSpPr>
        <p:spPr>
          <a:xfrm>
            <a:off x="679990" y="2357534"/>
            <a:ext cx="11047722" cy="3868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dirty="0">
                <a:solidFill>
                  <a:srgbClr val="000000"/>
                </a:solidFill>
                <a:latin typeface="Kievit Offc"/>
              </a:rPr>
              <a:t>Reviewed and approved by the following Faculty Senate Groups:</a:t>
            </a:r>
          </a:p>
          <a:p>
            <a:pPr lvl="1">
              <a:buFont typeface="Arial" panose="020B0604020202020204" pitchFamily="34" charset="0"/>
              <a:buChar char="•"/>
            </a:pPr>
            <a:r>
              <a:rPr lang="en-US" sz="2200" b="0" i="0" dirty="0">
                <a:solidFill>
                  <a:srgbClr val="000000"/>
                </a:solidFill>
                <a:effectLst/>
                <a:latin typeface="Kievit Offc"/>
              </a:rPr>
              <a:t>Budgets &amp; Fiscal Planning Committee: </a:t>
            </a:r>
            <a:r>
              <a:rPr lang="en-US" sz="2200" dirty="0">
                <a:solidFill>
                  <a:srgbClr val="000000"/>
                </a:solidFill>
                <a:latin typeface="Kievit Offc"/>
              </a:rPr>
              <a:t>Feb</a:t>
            </a:r>
            <a:r>
              <a:rPr lang="en-US" sz="2200" b="0" i="0" dirty="0">
                <a:solidFill>
                  <a:srgbClr val="000000"/>
                </a:solidFill>
                <a:effectLst/>
                <a:latin typeface="Kievit Offc"/>
              </a:rPr>
              <a:t> 23, 2026</a:t>
            </a:r>
          </a:p>
          <a:p>
            <a:pPr lvl="1">
              <a:buFont typeface="Arial" panose="020B0604020202020204" pitchFamily="34" charset="0"/>
              <a:buChar char="•"/>
            </a:pPr>
            <a:r>
              <a:rPr lang="en-US" sz="2200" dirty="0">
                <a:solidFill>
                  <a:srgbClr val="000000"/>
                </a:solidFill>
                <a:latin typeface="Kievit Offc"/>
              </a:rPr>
              <a:t>Graduate Council: Mar 10, 2026</a:t>
            </a:r>
            <a:endParaRPr lang="en-US" sz="2200" b="0" i="0" dirty="0">
              <a:solidFill>
                <a:srgbClr val="000000"/>
              </a:solidFill>
              <a:effectLst/>
              <a:latin typeface="Kievit Offc"/>
            </a:endParaRPr>
          </a:p>
          <a:p>
            <a:pPr lvl="1">
              <a:buFont typeface="Arial" panose="020B0604020202020204" pitchFamily="34" charset="0"/>
              <a:buChar char="•"/>
            </a:pPr>
            <a:r>
              <a:rPr lang="en-US" sz="2200" dirty="0">
                <a:solidFill>
                  <a:srgbClr val="000000"/>
                </a:solidFill>
                <a:latin typeface="Kievit Offc"/>
              </a:rPr>
              <a:t>Curriculum Council: Mar 17, 2026</a:t>
            </a:r>
          </a:p>
          <a:p>
            <a:pPr lvl="1">
              <a:buFont typeface="Arial" panose="020B0604020202020204" pitchFamily="34" charset="0"/>
              <a:buChar char="•"/>
            </a:pPr>
            <a:r>
              <a:rPr lang="en-US" sz="2200" b="0" i="0" dirty="0">
                <a:solidFill>
                  <a:srgbClr val="000000"/>
                </a:solidFill>
                <a:effectLst/>
                <a:latin typeface="Kievit Offc"/>
              </a:rPr>
              <a:t>Executive Committee: </a:t>
            </a:r>
            <a:r>
              <a:rPr lang="en-US" sz="2200" dirty="0">
                <a:solidFill>
                  <a:srgbClr val="000000"/>
                </a:solidFill>
                <a:latin typeface="Kievit Offc"/>
              </a:rPr>
              <a:t>Apr 10, 2026</a:t>
            </a:r>
          </a:p>
          <a:p>
            <a:pPr>
              <a:buFont typeface="Arial" panose="020B0604020202020204" pitchFamily="34" charset="0"/>
              <a:buChar char="•"/>
            </a:pPr>
            <a:endParaRPr lang="en-US" sz="2200" dirty="0">
              <a:solidFill>
                <a:srgbClr val="000000"/>
              </a:solidFill>
              <a:latin typeface="Kievit Offc"/>
            </a:endParaRPr>
          </a:p>
          <a:p>
            <a:pPr>
              <a:buFont typeface="Arial" panose="020B0604020202020204" pitchFamily="34" charset="0"/>
              <a:buChar char="•"/>
            </a:pPr>
            <a:r>
              <a:rPr lang="en-US" sz="2200" dirty="0">
                <a:solidFill>
                  <a:srgbClr val="000000"/>
                </a:solidFill>
                <a:latin typeface="Kievit Offc"/>
              </a:rPr>
              <a:t>(Reorg) College Student Services Administration (CSSA) program will be transferred from College of Liberal Arts to the College of Education</a:t>
            </a:r>
          </a:p>
        </p:txBody>
      </p:sp>
    </p:spTree>
    <p:extLst>
      <p:ext uri="{BB962C8B-B14F-4D97-AF65-F5344CB8AC3E}">
        <p14:creationId xmlns:p14="http://schemas.microsoft.com/office/powerpoint/2010/main" val="272592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051C-5B6D-DF1F-E9F4-4DD3AAFE04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8DFFF8-5276-BD88-6729-8CECFD7A1151}"/>
              </a:ext>
            </a:extLst>
          </p:cNvPr>
          <p:cNvSpPr>
            <a:spLocks noGrp="1" noRot="1" noMove="1" noResize="1" noEditPoints="1" noAdjustHandles="1" noChangeArrowheads="1" noChangeShapeType="1"/>
          </p:cNvSpPr>
          <p:nvPr/>
        </p:nvSpPr>
        <p:spPr>
          <a:xfrm>
            <a:off x="0" y="1"/>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1FC3D14-4097-FC02-2B79-F3ADEA624593}"/>
              </a:ext>
            </a:extLst>
          </p:cNvPr>
          <p:cNvSpPr>
            <a:spLocks noGrp="1" noRot="1" noMove="1" noResize="1" noEditPoints="1" noAdjustHandles="1" noChangeArrowheads="1" noChangeShapeType="1"/>
          </p:cNvSpPr>
          <p:nvPr/>
        </p:nvSpPr>
        <p:spPr>
          <a:xfrm>
            <a:off x="0" y="0"/>
            <a:ext cx="12192000" cy="1194318"/>
          </a:xfrm>
          <a:prstGeom prst="rect">
            <a:avLst/>
          </a:prstGeom>
          <a:solidFill>
            <a:srgbClr val="D73F09"/>
          </a:solidFill>
          <a:ln>
            <a:solidFill>
              <a:srgbClr val="D73F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572B6-69FF-0150-D70A-9AE3C1539C04}"/>
              </a:ext>
            </a:extLst>
          </p:cNvPr>
          <p:cNvSpPr>
            <a:spLocks noGrp="1"/>
          </p:cNvSpPr>
          <p:nvPr>
            <p:ph type="title"/>
          </p:nvPr>
        </p:nvSpPr>
        <p:spPr>
          <a:xfrm>
            <a:off x="484552" y="318846"/>
            <a:ext cx="10869248" cy="643715"/>
          </a:xfrm>
        </p:spPr>
        <p:txBody>
          <a:bodyPr>
            <a:normAutofit/>
          </a:bodyPr>
          <a:lstStyle/>
          <a:p>
            <a:r>
              <a:rPr lang="en-US" sz="3600" dirty="0">
                <a:solidFill>
                  <a:schemeClr val="bg1"/>
                </a:solidFill>
                <a:latin typeface="Stratum2 Black"/>
              </a:rPr>
              <a:t>Reminder: Committee Interest Form</a:t>
            </a:r>
            <a:endParaRPr lang="en-US" dirty="0">
              <a:solidFill>
                <a:schemeClr val="bg1"/>
              </a:solidFill>
            </a:endParaRPr>
          </a:p>
        </p:txBody>
      </p:sp>
      <p:sp>
        <p:nvSpPr>
          <p:cNvPr id="7" name="Rectangle 1">
            <a:extLst>
              <a:ext uri="{FF2B5EF4-FFF2-40B4-BE49-F238E27FC236}">
                <a16:creationId xmlns:a16="http://schemas.microsoft.com/office/drawing/2014/main" id="{1181E8B4-8B94-5B18-C2C3-82BB7912CB47}"/>
              </a:ext>
            </a:extLst>
          </p:cNvPr>
          <p:cNvSpPr>
            <a:spLocks noChangeArrowheads="1"/>
          </p:cNvSpPr>
          <p:nvPr/>
        </p:nvSpPr>
        <p:spPr bwMode="auto">
          <a:xfrm>
            <a:off x="5486400" y="-327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8E71667C-098D-DE9D-5A73-ED39D76BD94F}"/>
              </a:ext>
            </a:extLst>
          </p:cNvPr>
          <p:cNvSpPr txBox="1"/>
          <p:nvPr/>
        </p:nvSpPr>
        <p:spPr>
          <a:xfrm>
            <a:off x="418262" y="1717933"/>
            <a:ext cx="1100182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panose="020F0502020204030204"/>
                <a:cs typeface="Calibri" panose="020F0502020204030204"/>
              </a:rPr>
              <a:t>The Committee Interest Form is open to all faculty interested in serving on </a:t>
            </a:r>
            <a:r>
              <a:rPr lang="en-US" sz="2800">
                <a:ea typeface="Calibri" panose="020F0502020204030204"/>
                <a:cs typeface="Calibri" panose="020F0502020204030204"/>
              </a:rPr>
              <a:t>Faculty Senate or University committees and councils. The form closes at </a:t>
            </a:r>
            <a:r>
              <a:rPr lang="en-US" sz="2800" b="1" dirty="0">
                <a:ea typeface="Calibri" panose="020F0502020204030204"/>
                <a:cs typeface="Calibri" panose="020F0502020204030204"/>
              </a:rPr>
              <a:t>5:00 PM on April 20.</a:t>
            </a:r>
            <a:endParaRPr lang="en-US" sz="2800" dirty="0">
              <a:ea typeface="Calibri" panose="020F0502020204030204"/>
              <a:cs typeface="Calibri" panose="020F0502020204030204"/>
            </a:endParaRPr>
          </a:p>
          <a:p>
            <a:pPr marL="285750" indent="-285750">
              <a:buFont typeface="Arial"/>
              <a:buChar char="•"/>
            </a:pPr>
            <a:endParaRPr lang="en-US" sz="2800" dirty="0">
              <a:ea typeface="Calibri" panose="020F0502020204030204"/>
              <a:cs typeface="Calibri" panose="020F0502020204030204"/>
            </a:endParaRPr>
          </a:p>
          <a:p>
            <a:pPr marL="285750" indent="-285750">
              <a:buFont typeface="Arial"/>
              <a:buChar char="•"/>
            </a:pPr>
            <a:endParaRPr lang="en-US" sz="2800" dirty="0">
              <a:ea typeface="Calibri" panose="020F0502020204030204"/>
              <a:cs typeface="Calibri" panose="020F0502020204030204"/>
            </a:endParaRPr>
          </a:p>
          <a:p>
            <a:r>
              <a:rPr lang="en-US" sz="2800" dirty="0">
                <a:ea typeface="Calibri" panose="020F0502020204030204"/>
                <a:cs typeface="Calibri" panose="020F0502020204030204"/>
              </a:rPr>
              <a:t>Please visit the Faculty Senate website to learn more about the </a:t>
            </a:r>
            <a:r>
              <a:rPr lang="en-US" sz="2800">
                <a:ea typeface="Calibri" panose="020F0502020204030204"/>
                <a:cs typeface="Calibri" panose="020F0502020204030204"/>
              </a:rPr>
              <a:t>committees and access the form. </a:t>
            </a:r>
          </a:p>
        </p:txBody>
      </p:sp>
    </p:spTree>
    <p:extLst>
      <p:ext uri="{BB962C8B-B14F-4D97-AF65-F5344CB8AC3E}">
        <p14:creationId xmlns:p14="http://schemas.microsoft.com/office/powerpoint/2010/main" val="16972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4CFE3-7C9B-8E8F-22AC-0363EDC66F67}"/>
            </a:ext>
          </a:extLst>
        </p:cNvPr>
        <p:cNvGrpSpPr/>
        <p:nvPr/>
      </p:nvGrpSpPr>
      <p:grpSpPr>
        <a:xfrm>
          <a:off x="0" y="0"/>
          <a:ext cx="0" cy="0"/>
          <a:chOff x="0" y="0"/>
          <a:chExt cx="0" cy="0"/>
        </a:xfrm>
      </p:grpSpPr>
      <p:sp>
        <p:nvSpPr>
          <p:cNvPr id="6" name="Title 7">
            <a:extLst>
              <a:ext uri="{FF2B5EF4-FFF2-40B4-BE49-F238E27FC236}">
                <a16:creationId xmlns:a16="http://schemas.microsoft.com/office/drawing/2014/main" id="{E8C012F4-7CCB-1D30-3A67-8FBE06A08B77}"/>
              </a:ext>
            </a:extLst>
          </p:cNvPr>
          <p:cNvSpPr txBox="1">
            <a:spLocks/>
          </p:cNvSpPr>
          <p:nvPr/>
        </p:nvSpPr>
        <p:spPr>
          <a:xfrm>
            <a:off x="679990" y="465614"/>
            <a:ext cx="10958394" cy="18400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2"/>
                </a:solidFill>
                <a:latin typeface="Georgia" panose="02040502050405020303" pitchFamily="18" charset="0"/>
                <a:ea typeface="+mj-ea"/>
                <a:cs typeface="+mj-cs"/>
              </a:defRPr>
            </a:lvl1pPr>
          </a:lstStyle>
          <a:p>
            <a:r>
              <a:rPr lang="en-US" sz="3600" dirty="0">
                <a:solidFill>
                  <a:srgbClr val="000000"/>
                </a:solidFill>
                <a:latin typeface="Georgia"/>
              </a:rPr>
              <a:t>Ocean Technology Certificate (undergraduate)</a:t>
            </a:r>
          </a:p>
          <a:p>
            <a:r>
              <a:rPr lang="en-US" sz="2800" dirty="0">
                <a:solidFill>
                  <a:srgbClr val="000000"/>
                </a:solidFill>
                <a:latin typeface="Georgia"/>
              </a:rPr>
              <a:t>		CIM Key 948</a:t>
            </a:r>
          </a:p>
          <a:p>
            <a:r>
              <a:rPr lang="en-US" sz="2800" dirty="0">
                <a:solidFill>
                  <a:srgbClr val="000000"/>
                </a:solidFill>
                <a:latin typeface="Georgia"/>
              </a:rPr>
              <a:t>College of Earth, Ocean, &amp; Atmospheric Sciences	</a:t>
            </a:r>
            <a:endParaRPr lang="en-US" sz="2800" b="1" dirty="0">
              <a:solidFill>
                <a:srgbClr val="000000"/>
              </a:solidFill>
              <a:latin typeface="Georgia"/>
            </a:endParaRPr>
          </a:p>
        </p:txBody>
      </p:sp>
      <p:sp>
        <p:nvSpPr>
          <p:cNvPr id="7" name="Content Placeholder 8">
            <a:extLst>
              <a:ext uri="{FF2B5EF4-FFF2-40B4-BE49-F238E27FC236}">
                <a16:creationId xmlns:a16="http://schemas.microsoft.com/office/drawing/2014/main" id="{1EDFB7C4-D4DE-C11E-E963-8F8EA86720B3}"/>
              </a:ext>
            </a:extLst>
          </p:cNvPr>
          <p:cNvSpPr txBox="1">
            <a:spLocks/>
          </p:cNvSpPr>
          <p:nvPr/>
        </p:nvSpPr>
        <p:spPr>
          <a:xfrm>
            <a:off x="679990" y="2357534"/>
            <a:ext cx="11047722" cy="3868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dirty="0">
                <a:solidFill>
                  <a:srgbClr val="000000"/>
                </a:solidFill>
                <a:latin typeface="Kievit Offc"/>
              </a:rPr>
              <a:t>Reviewed and approved by the following Faculty Senate Groups:</a:t>
            </a:r>
          </a:p>
          <a:p>
            <a:pPr lvl="1">
              <a:buFont typeface="Arial" panose="020B0604020202020204" pitchFamily="34" charset="0"/>
              <a:buChar char="•"/>
            </a:pPr>
            <a:r>
              <a:rPr lang="en-US" b="0" i="0" dirty="0">
                <a:solidFill>
                  <a:srgbClr val="000000"/>
                </a:solidFill>
                <a:effectLst/>
                <a:latin typeface="Kievit Offc"/>
              </a:rPr>
              <a:t>Budgets &amp; Fiscal Planning Committee: </a:t>
            </a:r>
            <a:r>
              <a:rPr lang="en-US" dirty="0">
                <a:solidFill>
                  <a:srgbClr val="000000"/>
                </a:solidFill>
                <a:latin typeface="Kievit Offc"/>
              </a:rPr>
              <a:t>Feb</a:t>
            </a:r>
            <a:r>
              <a:rPr lang="en-US" b="0" i="0" dirty="0">
                <a:solidFill>
                  <a:srgbClr val="000000"/>
                </a:solidFill>
                <a:effectLst/>
                <a:latin typeface="Kievit Offc"/>
              </a:rPr>
              <a:t> 23, 2026</a:t>
            </a:r>
          </a:p>
          <a:p>
            <a:pPr lvl="1">
              <a:buFont typeface="Arial" panose="020B0604020202020204" pitchFamily="34" charset="0"/>
              <a:buChar char="•"/>
            </a:pPr>
            <a:r>
              <a:rPr lang="en-US" dirty="0">
                <a:solidFill>
                  <a:srgbClr val="000000"/>
                </a:solidFill>
                <a:latin typeface="Kievit Offc"/>
              </a:rPr>
              <a:t>Curriculum Council: Mar 3, 2026</a:t>
            </a:r>
          </a:p>
          <a:p>
            <a:pPr lvl="1">
              <a:buFont typeface="Arial" panose="020B0604020202020204" pitchFamily="34" charset="0"/>
              <a:buChar char="•"/>
            </a:pPr>
            <a:r>
              <a:rPr lang="en-US" b="0" i="0" dirty="0">
                <a:solidFill>
                  <a:srgbClr val="000000"/>
                </a:solidFill>
                <a:effectLst/>
                <a:latin typeface="Kievit Offc"/>
              </a:rPr>
              <a:t>Executive Committee: Mar 2</a:t>
            </a:r>
            <a:r>
              <a:rPr lang="en-US" dirty="0">
                <a:solidFill>
                  <a:srgbClr val="000000"/>
                </a:solidFill>
                <a:latin typeface="Kievit Offc"/>
              </a:rPr>
              <a:t>0, 2026</a:t>
            </a:r>
          </a:p>
          <a:p>
            <a:pPr>
              <a:buFont typeface="Arial" panose="020B0604020202020204" pitchFamily="34" charset="0"/>
              <a:buChar char="•"/>
            </a:pPr>
            <a:endParaRPr lang="en-US" sz="2400" dirty="0">
              <a:solidFill>
                <a:srgbClr val="000000"/>
              </a:solidFill>
              <a:latin typeface="Kievit Offc"/>
            </a:endParaRPr>
          </a:p>
          <a:p>
            <a:pPr>
              <a:buFont typeface="Arial" panose="020B0604020202020204" pitchFamily="34" charset="0"/>
              <a:buChar char="•"/>
            </a:pPr>
            <a:r>
              <a:rPr lang="en-US" dirty="0">
                <a:solidFill>
                  <a:srgbClr val="000000"/>
                </a:solidFill>
                <a:latin typeface="Kievit Offc"/>
              </a:rPr>
              <a:t>(New) Integrates oceanography, engineering, and geospatial science into a practical, career-oriented curriculum</a:t>
            </a:r>
            <a:endParaRPr lang="en-US" sz="2400" dirty="0">
              <a:solidFill>
                <a:srgbClr val="000000"/>
              </a:solidFill>
              <a:latin typeface="Kievit Offc"/>
            </a:endParaRPr>
          </a:p>
        </p:txBody>
      </p:sp>
    </p:spTree>
    <p:extLst>
      <p:ext uri="{BB962C8B-B14F-4D97-AF65-F5344CB8AC3E}">
        <p14:creationId xmlns:p14="http://schemas.microsoft.com/office/powerpoint/2010/main" val="3296899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139FB-7E7F-469B-516F-147CE3873A9B}"/>
            </a:ext>
          </a:extLst>
        </p:cNvPr>
        <p:cNvGrpSpPr/>
        <p:nvPr/>
      </p:nvGrpSpPr>
      <p:grpSpPr>
        <a:xfrm>
          <a:off x="0" y="0"/>
          <a:ext cx="0" cy="0"/>
          <a:chOff x="0" y="0"/>
          <a:chExt cx="0" cy="0"/>
        </a:xfrm>
      </p:grpSpPr>
      <p:sp>
        <p:nvSpPr>
          <p:cNvPr id="6" name="Title 7">
            <a:extLst>
              <a:ext uri="{FF2B5EF4-FFF2-40B4-BE49-F238E27FC236}">
                <a16:creationId xmlns:a16="http://schemas.microsoft.com/office/drawing/2014/main" id="{0D070006-2463-DC46-F210-ED9183F584ED}"/>
              </a:ext>
            </a:extLst>
          </p:cNvPr>
          <p:cNvSpPr txBox="1">
            <a:spLocks/>
          </p:cNvSpPr>
          <p:nvPr/>
        </p:nvSpPr>
        <p:spPr>
          <a:xfrm>
            <a:off x="679990" y="465614"/>
            <a:ext cx="10958394" cy="19465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2"/>
                </a:solidFill>
                <a:latin typeface="Georgia" panose="02040502050405020303" pitchFamily="18" charset="0"/>
                <a:ea typeface="+mj-ea"/>
                <a:cs typeface="+mj-cs"/>
              </a:defRPr>
            </a:lvl1pPr>
          </a:lstStyle>
          <a:p>
            <a:r>
              <a:rPr lang="en-US" sz="3600" dirty="0">
                <a:solidFill>
                  <a:srgbClr val="000000"/>
                </a:solidFill>
              </a:rPr>
              <a:t>Early Childhood Leadership, Policy, and Practice</a:t>
            </a:r>
            <a:br>
              <a:rPr lang="en-US" sz="3600" dirty="0">
                <a:solidFill>
                  <a:srgbClr val="000000"/>
                </a:solidFill>
              </a:rPr>
            </a:br>
            <a:r>
              <a:rPr lang="en-US" sz="3200" dirty="0">
                <a:solidFill>
                  <a:srgbClr val="000000"/>
                </a:solidFill>
              </a:rPr>
              <a:t>Undergraduate Major (BA, HBA, BS, HBS)</a:t>
            </a:r>
          </a:p>
          <a:p>
            <a:r>
              <a:rPr lang="en-US" sz="2800" dirty="0">
                <a:solidFill>
                  <a:srgbClr val="000000"/>
                </a:solidFill>
              </a:rPr>
              <a:t>		CIM Key 951</a:t>
            </a:r>
          </a:p>
          <a:p>
            <a:r>
              <a:rPr lang="en-US" sz="2800" dirty="0">
                <a:solidFill>
                  <a:srgbClr val="000000"/>
                </a:solidFill>
              </a:rPr>
              <a:t>College of Health	</a:t>
            </a:r>
            <a:endParaRPr lang="en-US" sz="2800" b="1" dirty="0">
              <a:solidFill>
                <a:srgbClr val="000000"/>
              </a:solidFill>
            </a:endParaRPr>
          </a:p>
        </p:txBody>
      </p:sp>
      <p:sp>
        <p:nvSpPr>
          <p:cNvPr id="7" name="Content Placeholder 8">
            <a:extLst>
              <a:ext uri="{FF2B5EF4-FFF2-40B4-BE49-F238E27FC236}">
                <a16:creationId xmlns:a16="http://schemas.microsoft.com/office/drawing/2014/main" id="{90E50DD4-6408-C011-23B7-80447E677DD8}"/>
              </a:ext>
            </a:extLst>
          </p:cNvPr>
          <p:cNvSpPr txBox="1">
            <a:spLocks/>
          </p:cNvSpPr>
          <p:nvPr/>
        </p:nvSpPr>
        <p:spPr>
          <a:xfrm>
            <a:off x="679990" y="2567423"/>
            <a:ext cx="11047722" cy="3868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dirty="0">
                <a:solidFill>
                  <a:srgbClr val="000000"/>
                </a:solidFill>
                <a:latin typeface="Kievit Offc"/>
              </a:rPr>
              <a:t>Reviewed and approved by the following Faculty Senate Groups:</a:t>
            </a:r>
          </a:p>
          <a:p>
            <a:pPr lvl="1">
              <a:buFont typeface="Arial" panose="020B0604020202020204" pitchFamily="34" charset="0"/>
              <a:buChar char="•"/>
            </a:pPr>
            <a:r>
              <a:rPr lang="en-US" sz="2200" b="0" i="0" dirty="0">
                <a:solidFill>
                  <a:srgbClr val="000000"/>
                </a:solidFill>
                <a:effectLst/>
                <a:latin typeface="Kievit Offc"/>
              </a:rPr>
              <a:t>Budgets &amp; Fiscal Planning Committee: </a:t>
            </a:r>
            <a:r>
              <a:rPr lang="en-US" sz="2200" dirty="0">
                <a:solidFill>
                  <a:srgbClr val="000000"/>
                </a:solidFill>
                <a:latin typeface="Kievit Offc"/>
              </a:rPr>
              <a:t>Feb</a:t>
            </a:r>
            <a:r>
              <a:rPr lang="en-US" sz="2200" b="0" i="0" dirty="0">
                <a:solidFill>
                  <a:srgbClr val="000000"/>
                </a:solidFill>
                <a:effectLst/>
                <a:latin typeface="Kievit Offc"/>
              </a:rPr>
              <a:t> 23, 2026</a:t>
            </a:r>
          </a:p>
          <a:p>
            <a:pPr lvl="1">
              <a:buFont typeface="Arial" panose="020B0604020202020204" pitchFamily="34" charset="0"/>
              <a:buChar char="•"/>
            </a:pPr>
            <a:r>
              <a:rPr lang="en-US" sz="2200" dirty="0">
                <a:solidFill>
                  <a:srgbClr val="000000"/>
                </a:solidFill>
                <a:latin typeface="Kievit Offc"/>
              </a:rPr>
              <a:t>Curriculum Council: Mar 3, 2026</a:t>
            </a:r>
          </a:p>
          <a:p>
            <a:pPr lvl="1">
              <a:buFont typeface="Arial" panose="020B0604020202020204" pitchFamily="34" charset="0"/>
              <a:buChar char="•"/>
            </a:pPr>
            <a:r>
              <a:rPr lang="en-US" sz="2200" b="0" i="0" dirty="0">
                <a:solidFill>
                  <a:srgbClr val="000000"/>
                </a:solidFill>
                <a:effectLst/>
                <a:latin typeface="Kievit Offc"/>
              </a:rPr>
              <a:t>Executive Committee: Mar 2</a:t>
            </a:r>
            <a:r>
              <a:rPr lang="en-US" sz="2200" dirty="0">
                <a:solidFill>
                  <a:srgbClr val="000000"/>
                </a:solidFill>
                <a:latin typeface="Kievit Offc"/>
              </a:rPr>
              <a:t>0, 2026</a:t>
            </a:r>
          </a:p>
          <a:p>
            <a:pPr>
              <a:buFont typeface="Arial" panose="020B0604020202020204" pitchFamily="34" charset="0"/>
              <a:buChar char="•"/>
            </a:pPr>
            <a:endParaRPr lang="en-US" sz="2200" dirty="0">
              <a:solidFill>
                <a:srgbClr val="000000"/>
              </a:solidFill>
              <a:latin typeface="Kievit Offc"/>
            </a:endParaRPr>
          </a:p>
          <a:p>
            <a:pPr>
              <a:buFont typeface="Arial" panose="020B0604020202020204" pitchFamily="34" charset="0"/>
              <a:buChar char="•"/>
            </a:pPr>
            <a:r>
              <a:rPr lang="en-US" sz="2200" dirty="0">
                <a:solidFill>
                  <a:srgbClr val="000000"/>
                </a:solidFill>
                <a:latin typeface="Kievit Offc"/>
              </a:rPr>
              <a:t>(New) Interdisciplinary, combining coursework in Human Development and Family Sciences and Early Childhood with those that build skills in leadership, policy, and communications from a variety of disciplines</a:t>
            </a:r>
          </a:p>
        </p:txBody>
      </p:sp>
    </p:spTree>
    <p:extLst>
      <p:ext uri="{BB962C8B-B14F-4D97-AF65-F5344CB8AC3E}">
        <p14:creationId xmlns:p14="http://schemas.microsoft.com/office/powerpoint/2010/main" val="202128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FC8E-E3A2-C41F-EE76-9048213E0106}"/>
              </a:ext>
            </a:extLst>
          </p:cNvPr>
          <p:cNvSpPr>
            <a:spLocks noGrp="1"/>
          </p:cNvSpPr>
          <p:nvPr>
            <p:ph type="title"/>
          </p:nvPr>
        </p:nvSpPr>
        <p:spPr/>
        <p:txBody>
          <a:bodyPr>
            <a:normAutofit/>
          </a:bodyPr>
          <a:lstStyle/>
          <a:p>
            <a:r>
              <a:rPr lang="en-US" sz="3600" dirty="0">
                <a:latin typeface="Georgia"/>
              </a:rPr>
              <a:t>Request Faculty Senate Approval</a:t>
            </a:r>
          </a:p>
        </p:txBody>
      </p:sp>
      <p:sp>
        <p:nvSpPr>
          <p:cNvPr id="3" name="Content Placeholder 2">
            <a:extLst>
              <a:ext uri="{FF2B5EF4-FFF2-40B4-BE49-F238E27FC236}">
                <a16:creationId xmlns:a16="http://schemas.microsoft.com/office/drawing/2014/main" id="{203EEDCF-6E75-F19D-52E9-5A0927EC3AE2}"/>
              </a:ext>
            </a:extLst>
          </p:cNvPr>
          <p:cNvSpPr>
            <a:spLocks noGrp="1"/>
          </p:cNvSpPr>
          <p:nvPr>
            <p:ph idx="1"/>
          </p:nvPr>
        </p:nvSpPr>
        <p:spPr>
          <a:xfrm>
            <a:off x="573110" y="1825625"/>
            <a:ext cx="11127478" cy="4351338"/>
          </a:xfrm>
        </p:spPr>
        <p:txBody>
          <a:bodyPr vert="horz" lIns="91440" tIns="45720" rIns="91440" bIns="45720" rtlCol="0" anchor="t">
            <a:noAutofit/>
          </a:bodyPr>
          <a:lstStyle/>
          <a:p>
            <a:pPr>
              <a:buFont typeface="Arial" panose="020B0604020202020204" pitchFamily="34" charset="0"/>
              <a:buChar char="•"/>
            </a:pPr>
            <a:r>
              <a:rPr lang="en-US" b="1" dirty="0">
                <a:latin typeface="Kievit Offc"/>
              </a:rPr>
              <a:t>Transferring College Student Services Administration (CSSA) programs from College of Liberal Arts to the College of Education</a:t>
            </a:r>
          </a:p>
          <a:p>
            <a:pPr lvl="1">
              <a:buFont typeface="Arial" panose="020B0604020202020204" pitchFamily="34" charset="0"/>
              <a:buChar char="•"/>
            </a:pPr>
            <a:r>
              <a:rPr lang="en-US" sz="2800" dirty="0">
                <a:latin typeface="Kievit Offc"/>
              </a:rPr>
              <a:t>College Student Services Administration Graduate Major (</a:t>
            </a:r>
            <a:r>
              <a:rPr lang="en-US" sz="2800" dirty="0" err="1">
                <a:latin typeface="Kievit Offc"/>
              </a:rPr>
              <a:t>EdM</a:t>
            </a:r>
            <a:r>
              <a:rPr lang="en-US" sz="2800" dirty="0">
                <a:latin typeface="Kievit Offc"/>
              </a:rPr>
              <a:t>, MS)</a:t>
            </a:r>
          </a:p>
          <a:p>
            <a:pPr lvl="1">
              <a:buFont typeface="Arial" panose="020B0604020202020204" pitchFamily="34" charset="0"/>
              <a:buChar char="•"/>
            </a:pPr>
            <a:r>
              <a:rPr lang="en-US" sz="2800" dirty="0">
                <a:latin typeface="Kievit Offc"/>
              </a:rPr>
              <a:t>College Student Services Administration </a:t>
            </a:r>
            <a:br>
              <a:rPr lang="en-US" sz="2800" dirty="0">
                <a:latin typeface="Kievit Offc"/>
              </a:rPr>
            </a:br>
            <a:r>
              <a:rPr lang="en-US" sz="2800" dirty="0">
                <a:latin typeface="Kievit Offc"/>
              </a:rPr>
              <a:t>	Graduate Certificate</a:t>
            </a:r>
          </a:p>
          <a:p>
            <a:pPr>
              <a:buFont typeface="Arial" panose="020B0604020202020204" pitchFamily="34" charset="0"/>
              <a:buChar char="•"/>
            </a:pPr>
            <a:r>
              <a:rPr lang="en-US" b="1" dirty="0">
                <a:latin typeface="Kievit Offc"/>
              </a:rPr>
              <a:t>Ocean Technology Certificate (undergraduate)</a:t>
            </a:r>
          </a:p>
          <a:p>
            <a:pPr>
              <a:buFont typeface="Arial" panose="020B0604020202020204" pitchFamily="34" charset="0"/>
              <a:buChar char="•"/>
            </a:pPr>
            <a:r>
              <a:rPr lang="en-US" b="1" dirty="0">
                <a:latin typeface="Kievit Offc"/>
              </a:rPr>
              <a:t>Early Childhood Leadership, Policy, and Practice</a:t>
            </a:r>
            <a:br>
              <a:rPr lang="en-US" b="1" dirty="0">
                <a:latin typeface="Kievit Offc"/>
              </a:rPr>
            </a:br>
            <a:r>
              <a:rPr lang="en-US" b="1" dirty="0">
                <a:latin typeface="Kievit Offc"/>
              </a:rPr>
              <a:t>Undergraduate Major (BA, HBA, BS, HBS)</a:t>
            </a:r>
          </a:p>
          <a:p>
            <a:pPr>
              <a:buFont typeface="Arial" panose="020B0604020202020204" pitchFamily="34" charset="0"/>
              <a:buChar char="•"/>
            </a:pPr>
            <a:endParaRPr lang="en-US" dirty="0">
              <a:latin typeface="Kievit Offc"/>
            </a:endParaRPr>
          </a:p>
          <a:p>
            <a:pPr>
              <a:buFont typeface="Arial" panose="020B0604020202020204" pitchFamily="34" charset="0"/>
              <a:buChar char="•"/>
            </a:pPr>
            <a:endParaRPr lang="en-US" dirty="0">
              <a:latin typeface="Kievit Offc"/>
            </a:endParaRPr>
          </a:p>
          <a:p>
            <a:pPr lvl="1">
              <a:buFont typeface="Arial" panose="020B0604020202020204" pitchFamily="34" charset="0"/>
              <a:buChar char="•"/>
            </a:pPr>
            <a:endParaRPr lang="en-US" sz="2800" dirty="0">
              <a:latin typeface="Kievit Offc"/>
            </a:endParaRPr>
          </a:p>
          <a:p>
            <a:pPr lvl="1">
              <a:buFont typeface="Arial" panose="020B0604020202020204" pitchFamily="34" charset="0"/>
              <a:buChar char="•"/>
            </a:pPr>
            <a:endParaRPr lang="en-US" sz="2800" dirty="0">
              <a:solidFill>
                <a:srgbClr val="000000"/>
              </a:solidFill>
              <a:latin typeface="Kievit Offc"/>
            </a:endParaRPr>
          </a:p>
          <a:p>
            <a:pPr lvl="1"/>
            <a:endParaRPr lang="en-US" sz="2800" dirty="0">
              <a:latin typeface="Kievit Offc"/>
            </a:endParaRPr>
          </a:p>
          <a:p>
            <a:pPr marL="457200" lvl="1" indent="0">
              <a:buNone/>
            </a:pPr>
            <a:endParaRPr lang="en-US" sz="2800" dirty="0">
              <a:latin typeface="Kievit Offc"/>
            </a:endParaRPr>
          </a:p>
          <a:p>
            <a:endParaRPr lang="en-US" dirty="0">
              <a:latin typeface="Kievit Offc"/>
            </a:endParaRPr>
          </a:p>
        </p:txBody>
      </p:sp>
    </p:spTree>
    <p:extLst>
      <p:ext uri="{BB962C8B-B14F-4D97-AF65-F5344CB8AC3E}">
        <p14:creationId xmlns:p14="http://schemas.microsoft.com/office/powerpoint/2010/main" val="1978906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ABF14-B15F-43B1-C2FA-276AF0F27FFD}"/>
            </a:ext>
          </a:extLst>
        </p:cNvPr>
        <p:cNvGrpSpPr/>
        <p:nvPr/>
      </p:nvGrpSpPr>
      <p:grpSpPr>
        <a:xfrm>
          <a:off x="0" y="0"/>
          <a:ext cx="0" cy="0"/>
          <a:chOff x="0" y="0"/>
          <a:chExt cx="0" cy="0"/>
        </a:xfrm>
      </p:grpSpPr>
      <p:pic>
        <p:nvPicPr>
          <p:cNvPr id="2" name="Picture 1" descr="A flag on a brick post">
            <a:extLst>
              <a:ext uri="{FF2B5EF4-FFF2-40B4-BE49-F238E27FC236}">
                <a16:creationId xmlns:a16="http://schemas.microsoft.com/office/drawing/2014/main" id="{3DB79269-3089-75AF-A329-E3D7A4197C2F}"/>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Arrow: Pentagon 7">
            <a:extLst>
              <a:ext uri="{FF2B5EF4-FFF2-40B4-BE49-F238E27FC236}">
                <a16:creationId xmlns:a16="http://schemas.microsoft.com/office/drawing/2014/main" id="{3F74EAFD-A499-834B-BC53-D70C1C5DB047}"/>
              </a:ext>
            </a:extLst>
          </p:cNvPr>
          <p:cNvSpPr>
            <a:spLocks noGrp="1" noRot="1" noMove="1" noResize="1" noEditPoints="1" noAdjustHandles="1" noChangeArrowheads="1" noChangeShapeType="1"/>
          </p:cNvSpPr>
          <p:nvPr/>
        </p:nvSpPr>
        <p:spPr>
          <a:xfrm>
            <a:off x="0" y="5710334"/>
            <a:ext cx="3620278" cy="738663"/>
          </a:xfrm>
          <a:prstGeom prst="homePlate">
            <a:avLst/>
          </a:prstGeom>
          <a:effectLst>
            <a:outerShdw blurRad="50800" dist="38100" dir="5400000" algn="t"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B037E6-1827-D57C-1D9E-9CA7AD833848}"/>
              </a:ext>
            </a:extLst>
          </p:cNvPr>
          <p:cNvSpPr txBox="1"/>
          <p:nvPr/>
        </p:nvSpPr>
        <p:spPr>
          <a:xfrm>
            <a:off x="303245" y="5710334"/>
            <a:ext cx="3013787" cy="738664"/>
          </a:xfrm>
          <a:prstGeom prst="rect">
            <a:avLst/>
          </a:prstGeom>
          <a:noFill/>
        </p:spPr>
        <p:txBody>
          <a:bodyPr wrap="square" lIns="91440" tIns="45720" rIns="91440" bIns="45720" rtlCol="0" anchor="t">
            <a:spAutoFit/>
          </a:bodyPr>
          <a:lstStyle/>
          <a:p>
            <a:r>
              <a:rPr lang="en-US" sz="2400" dirty="0">
                <a:solidFill>
                  <a:schemeClr val="bg1">
                    <a:lumMod val="95000"/>
                  </a:schemeClr>
                </a:solidFill>
                <a:latin typeface="Stratum2 Black" panose="020B0506030000020004" pitchFamily="34" charset="0"/>
              </a:rPr>
              <a:t>OSU Faculty Senate</a:t>
            </a:r>
          </a:p>
          <a:p>
            <a:r>
              <a:rPr lang="en-US" dirty="0">
                <a:solidFill>
                  <a:schemeClr val="bg1">
                    <a:lumMod val="95000"/>
                  </a:schemeClr>
                </a:solidFill>
                <a:latin typeface="Stratum2 Black"/>
              </a:rPr>
              <a:t>   </a:t>
            </a:r>
            <a:r>
              <a:rPr lang="en-US" dirty="0">
                <a:solidFill>
                  <a:schemeClr val="bg1">
                    <a:lumMod val="95000"/>
                  </a:schemeClr>
                </a:solidFill>
                <a:latin typeface="Kievit Offc"/>
              </a:rPr>
              <a:t>April 16, 2026</a:t>
            </a:r>
          </a:p>
        </p:txBody>
      </p:sp>
    </p:spTree>
    <p:extLst>
      <p:ext uri="{BB962C8B-B14F-4D97-AF65-F5344CB8AC3E}">
        <p14:creationId xmlns:p14="http://schemas.microsoft.com/office/powerpoint/2010/main" val="155629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FC82A3A-0A2D-4C91-9164-E53833C359F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72" imgH="588" progId="TCLayout.ActiveDocument.1">
                  <p:embed/>
                </p:oleObj>
              </mc:Choice>
              <mc:Fallback>
                <p:oleObj name="think-cell Slide" r:id="rId8" imgW="572" imgH="588" progId="TCLayout.ActiveDocument.1">
                  <p:embed/>
                  <p:pic>
                    <p:nvPicPr>
                      <p:cNvPr id="3" name="Object 6" hidden="1">
                        <a:extLst>
                          <a:ext uri="{FF2B5EF4-FFF2-40B4-BE49-F238E27FC236}">
                            <a16:creationId xmlns:a16="http://schemas.microsoft.com/office/drawing/2014/main" id="{DFC82A3A-0A2D-4C91-9164-E53833C359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08DE052-9238-470A-B7A3-D8EB461E3CEB}"/>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3" name="Subtitle">
            <a:extLst>
              <a:ext uri="{FF2B5EF4-FFF2-40B4-BE49-F238E27FC236}">
                <a16:creationId xmlns:a16="http://schemas.microsoft.com/office/drawing/2014/main" id="{507EE703-C870-469C-8AF6-3299EC835F50}"/>
              </a:ext>
            </a:extLst>
          </p:cNvPr>
          <p:cNvSpPr>
            <a:spLocks noGrp="1"/>
          </p:cNvSpPr>
          <p:nvPr>
            <p:ph type="subTitle" idx="1"/>
            <p:custDataLst>
              <p:tags r:id="rId4"/>
            </p:custDataLst>
          </p:nvPr>
        </p:nvSpPr>
        <p:spPr>
          <a:xfrm>
            <a:off x="551941" y="4092559"/>
            <a:ext cx="6255259" cy="276999"/>
          </a:xfrm>
        </p:spPr>
        <p:txBody>
          <a:bodyPr/>
          <a:lstStyle/>
          <a:p>
            <a:pPr marL="0" indent="0">
              <a:buNone/>
            </a:pPr>
            <a:r>
              <a:rPr lang="en-US"/>
              <a:t>Update to Faculty Senate</a:t>
            </a:r>
          </a:p>
        </p:txBody>
      </p:sp>
      <p:sp>
        <p:nvSpPr>
          <p:cNvPr id="4" name="Title">
            <a:extLst>
              <a:ext uri="{FF2B5EF4-FFF2-40B4-BE49-F238E27FC236}">
                <a16:creationId xmlns:a16="http://schemas.microsoft.com/office/drawing/2014/main" id="{FA5D4630-F7DD-45DE-8B28-13C4C3DDAD21}"/>
              </a:ext>
            </a:extLst>
          </p:cNvPr>
          <p:cNvSpPr>
            <a:spLocks noGrp="1"/>
          </p:cNvSpPr>
          <p:nvPr>
            <p:ph type="title"/>
            <p:custDataLst>
              <p:tags r:id="rId5"/>
            </p:custDataLst>
          </p:nvPr>
        </p:nvSpPr>
        <p:spPr/>
        <p:txBody>
          <a:bodyPr vert="horz">
            <a:normAutofit fontScale="90000"/>
          </a:bodyPr>
          <a:lstStyle/>
          <a:p>
            <a:r>
              <a:rPr lang="en-US" dirty="0">
                <a:solidFill>
                  <a:srgbClr val="D73F09"/>
                </a:solidFill>
                <a:latin typeface="Stratum2 Black" panose="020B0506030000020004" pitchFamily="34" charset="0"/>
              </a:rPr>
              <a:t>Oregon State University: Strategic Resource Renewal</a:t>
            </a:r>
          </a:p>
        </p:txBody>
      </p:sp>
    </p:spTree>
    <p:custDataLst>
      <p:tags r:id="rId1"/>
    </p:custDataLst>
    <p:extLst>
      <p:ext uri="{BB962C8B-B14F-4D97-AF65-F5344CB8AC3E}">
        <p14:creationId xmlns:p14="http://schemas.microsoft.com/office/powerpoint/2010/main" val="837167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BAD32-2685-55FE-5E33-AB69E40D3AB3}"/>
            </a:ext>
          </a:extLst>
        </p:cNvPr>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0D2A6ED-C3CA-2DBA-311D-F1349D03E3E3}"/>
              </a:ext>
            </a:extLst>
          </p:cNvPr>
          <p:cNvGraphicFramePr>
            <a:graphicFrameLocks noChangeAspect="1"/>
          </p:cNvGraphicFramePr>
          <p:nvPr>
            <p:custDataLst>
              <p:tags r:id="rId2"/>
            </p:custDataLst>
          </p:nvPr>
        </p:nvGraphicFramePr>
        <p:xfrm>
          <a:off x="1524270" y="1"/>
          <a:ext cx="161974" cy="161974"/>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7" name="Object 6" hidden="1">
                        <a:extLst>
                          <a:ext uri="{FF2B5EF4-FFF2-40B4-BE49-F238E27FC236}">
                            <a16:creationId xmlns:a16="http://schemas.microsoft.com/office/drawing/2014/main" id="{70D2A6ED-C3CA-2DBA-311D-F1349D03E3E3}"/>
                          </a:ext>
                        </a:extLst>
                      </p:cNvPr>
                      <p:cNvPicPr/>
                      <p:nvPr/>
                    </p:nvPicPr>
                    <p:blipFill>
                      <a:blip r:embed="rId9"/>
                      <a:stretch>
                        <a:fillRect/>
                      </a:stretch>
                    </p:blipFill>
                    <p:spPr>
                      <a:xfrm>
                        <a:off x="1524270" y="1"/>
                        <a:ext cx="161974" cy="161974"/>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6386756-56FC-0242-FCF6-74E55D6A8CAD}"/>
              </a:ext>
            </a:extLst>
          </p:cNvPr>
          <p:cNvSpPr/>
          <p:nvPr>
            <p:custDataLst>
              <p:tags r:id="rId3"/>
            </p:custDataLst>
          </p:nvPr>
        </p:nvSpPr>
        <p:spPr>
          <a:xfrm>
            <a:off x="1524270" y="1"/>
            <a:ext cx="16197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a:ln>
                <a:noFill/>
              </a:ln>
              <a:solidFill>
                <a:srgbClr val="000000"/>
              </a:solidFill>
              <a:effectLst/>
              <a:uLnTx/>
              <a:uFillTx/>
              <a:latin typeface="Georgia" panose="02040502050405020303" pitchFamily="18" charset="0"/>
              <a:ea typeface="+mn-ea"/>
              <a:cs typeface="+mn-cs"/>
              <a:sym typeface="Georgia" panose="02040502050405020303" pitchFamily="18" charset="0"/>
            </a:endParaRPr>
          </a:p>
        </p:txBody>
      </p:sp>
      <p:sp>
        <p:nvSpPr>
          <p:cNvPr id="5" name="2. Slide Title">
            <a:extLst>
              <a:ext uri="{FF2B5EF4-FFF2-40B4-BE49-F238E27FC236}">
                <a16:creationId xmlns:a16="http://schemas.microsoft.com/office/drawing/2014/main" id="{E5746383-8CFF-F504-14A6-1BF861C8094D}"/>
              </a:ext>
            </a:extLst>
          </p:cNvPr>
          <p:cNvSpPr>
            <a:spLocks noGrp="1"/>
          </p:cNvSpPr>
          <p:nvPr>
            <p:ph type="title"/>
            <p:custDataLst>
              <p:tags r:id="rId4"/>
            </p:custDataLst>
          </p:nvPr>
        </p:nvSpPr>
        <p:spPr>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noAutofit/>
          </a:bodyPr>
          <a:lstStyle/>
          <a:p>
            <a:r>
              <a:rPr lang="en-US" sz="2350" dirty="0">
                <a:solidFill>
                  <a:srgbClr val="D73F09"/>
                </a:solidFill>
                <a:latin typeface="Stratum2 Black" panose="020B0506030000020004" pitchFamily="34" charset="0"/>
              </a:rPr>
              <a:t>OSU’s Strategic Resource Renewal follows a three-phase process</a:t>
            </a:r>
            <a:endParaRPr lang="en-US" dirty="0">
              <a:solidFill>
                <a:srgbClr val="D73F09"/>
              </a:solidFill>
              <a:latin typeface="Stratum2 Black" panose="020B0506030000020004" pitchFamily="34" charset="0"/>
            </a:endParaRPr>
          </a:p>
        </p:txBody>
      </p:sp>
      <p:sp>
        <p:nvSpPr>
          <p:cNvPr id="17" name="1. On-page tracker">
            <a:extLst>
              <a:ext uri="{FF2B5EF4-FFF2-40B4-BE49-F238E27FC236}">
                <a16:creationId xmlns:a16="http://schemas.microsoft.com/office/drawing/2014/main" id="{B0329B1A-A160-9249-6F28-2DFC33C5924F}"/>
              </a:ext>
            </a:extLst>
          </p:cNvPr>
          <p:cNvSpPr txBox="1">
            <a:spLocks/>
          </p:cNvSpPr>
          <p:nvPr>
            <p:custDataLst>
              <p:tags r:id="rId5"/>
            </p:custDataLst>
          </p:nvPr>
        </p:nvSpPr>
        <p:spPr>
          <a:xfrm>
            <a:off x="7793929"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800" b="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00" b="0" i="0" u="none" strike="noStrike" kern="1200" cap="none" spc="0" normalizeH="0" baseline="0" noProof="0">
                <a:ln>
                  <a:noFill/>
                </a:ln>
                <a:solidFill>
                  <a:srgbClr val="000000"/>
                </a:solidFill>
                <a:effectLst/>
                <a:uLnTx/>
                <a:uFillTx/>
                <a:latin typeface="Aptos"/>
                <a:ea typeface="+mn-ea"/>
                <a:cs typeface="+mn-cs"/>
              </a:rPr>
              <a:t>LATEST AS OF APRIL 13, 2026</a:t>
            </a:r>
          </a:p>
        </p:txBody>
      </p:sp>
      <p:cxnSp>
        <p:nvCxnSpPr>
          <p:cNvPr id="21" name="Straight Arrow Connector 20">
            <a:extLst>
              <a:ext uri="{FF2B5EF4-FFF2-40B4-BE49-F238E27FC236}">
                <a16:creationId xmlns:a16="http://schemas.microsoft.com/office/drawing/2014/main" id="{87C12A2A-6ADE-640E-6F31-21B6A98403FC}"/>
              </a:ext>
            </a:extLst>
          </p:cNvPr>
          <p:cNvCxnSpPr>
            <a:cxnSpLocks/>
            <a:stCxn id="28" idx="2"/>
          </p:cNvCxnSpPr>
          <p:nvPr/>
        </p:nvCxnSpPr>
        <p:spPr>
          <a:xfrm>
            <a:off x="541014" y="3353510"/>
            <a:ext cx="11071865" cy="0"/>
          </a:xfrm>
          <a:prstGeom prst="straightConnector1">
            <a:avLst/>
          </a:prstGeom>
          <a:ln w="28575" cap="flat">
            <a:solidFill>
              <a:srgbClr val="21201E"/>
            </a:solidFill>
            <a:miter lim="800000"/>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6C360D0-D240-779D-0FED-A1A947D6E34F}"/>
              </a:ext>
            </a:extLst>
          </p:cNvPr>
          <p:cNvSpPr txBox="1">
            <a:spLocks/>
          </p:cNvSpPr>
          <p:nvPr/>
        </p:nvSpPr>
        <p:spPr>
          <a:xfrm>
            <a:off x="541014" y="1611472"/>
            <a:ext cx="3385707" cy="1107996"/>
          </a:xfrm>
          <a:prstGeom prst="rect">
            <a:avLst/>
          </a:prstGeom>
        </p:spPr>
        <p:txBody>
          <a:bodyPr vert="horz" wrap="square" lIns="0" tIns="0" rIns="0" bIns="0" rtlCol="0">
            <a:sp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Phase I: </a:t>
            </a:r>
            <a:br>
              <a:rPr kumimoji="0" lang="en-US" sz="2400" b="1" i="0" u="none" strike="noStrike" kern="1200" cap="none" spc="0" normalizeH="0" baseline="0" noProof="0">
                <a:ln>
                  <a:noFill/>
                </a:ln>
                <a:solidFill>
                  <a:srgbClr val="DC4405"/>
                </a:solidFill>
                <a:effectLst/>
                <a:uLnTx/>
                <a:uFillTx/>
                <a:latin typeface="Aptos" panose="020B0004020202020204" pitchFamily="34" charset="0"/>
                <a:ea typeface="+mn-ea"/>
                <a:cs typeface="Arial" panose="020B0604020202020204" pitchFamily="34" charset="0"/>
              </a:rPr>
            </a:br>
            <a:r>
              <a:rPr kumimoji="0" lang="en-US" sz="2400" b="1" i="0" u="none" strike="noStrike" kern="1200" cap="none" spc="0" normalizeH="0" baseline="0" noProof="0">
                <a:ln>
                  <a:noFill/>
                </a:ln>
                <a:solidFill>
                  <a:srgbClr val="DC4405"/>
                </a:solidFill>
                <a:effectLst/>
                <a:uLnTx/>
                <a:uFillTx/>
                <a:latin typeface="Aptos" panose="020B0004020202020204" pitchFamily="34" charset="0"/>
                <a:ea typeface="+mn-ea"/>
                <a:cs typeface="Arial" panose="020B0604020202020204" pitchFamily="34" charset="0"/>
              </a:rPr>
              <a:t>Diagnostic and Benchmarking </a:t>
            </a:r>
            <a:endParaRPr kumimoji="0" lang="en-US" sz="2400" b="0" i="1"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23077F52-3CD4-D479-B241-C39BEFCDCFB5}"/>
              </a:ext>
            </a:extLst>
          </p:cNvPr>
          <p:cNvSpPr txBox="1">
            <a:spLocks/>
          </p:cNvSpPr>
          <p:nvPr/>
        </p:nvSpPr>
        <p:spPr>
          <a:xfrm>
            <a:off x="4318193" y="1611472"/>
            <a:ext cx="3385707" cy="1107996"/>
          </a:xfrm>
          <a:prstGeom prst="rect">
            <a:avLst/>
          </a:prstGeom>
        </p:spPr>
        <p:txBody>
          <a:bodyPr vert="horz" wrap="square" lIns="0" tIns="0" rIns="0" bIns="0" rtlCol="0">
            <a:sp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Phase II: </a:t>
            </a:r>
            <a:br>
              <a:rPr kumimoji="0" lang="en-US" sz="2400" b="1" i="0" u="none" strike="noStrike" kern="1200" cap="none" spc="0" normalizeH="0" baseline="0" noProof="0">
                <a:ln>
                  <a:noFill/>
                </a:ln>
                <a:solidFill>
                  <a:srgbClr val="DC4405"/>
                </a:solidFill>
                <a:effectLst/>
                <a:uLnTx/>
                <a:uFillTx/>
                <a:latin typeface="Aptos" panose="020B0004020202020204" pitchFamily="34" charset="0"/>
                <a:ea typeface="+mn-ea"/>
                <a:cs typeface="Arial" panose="020B0604020202020204" pitchFamily="34" charset="0"/>
              </a:rPr>
            </a:br>
            <a:r>
              <a:rPr kumimoji="0" lang="en-US" sz="2400" b="1" i="0" u="none" strike="noStrike" kern="1200" cap="none" spc="0" normalizeH="0" baseline="0" noProof="0">
                <a:ln>
                  <a:noFill/>
                </a:ln>
                <a:solidFill>
                  <a:srgbClr val="DC4405"/>
                </a:solidFill>
                <a:effectLst/>
                <a:uLnTx/>
                <a:uFillTx/>
                <a:latin typeface="Aptos" panose="020B0004020202020204" pitchFamily="34" charset="0"/>
                <a:ea typeface="+mn-ea"/>
                <a:cs typeface="Arial" panose="020B0604020202020204" pitchFamily="34" charset="0"/>
              </a:rPr>
              <a:t>Solution Design and Implementation </a:t>
            </a:r>
            <a:endParaRPr kumimoji="0" lang="en-US" sz="2000" b="0" i="1"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DF022722-BD57-43CB-28BF-DC58C6C6A4F8}"/>
              </a:ext>
            </a:extLst>
          </p:cNvPr>
          <p:cNvSpPr txBox="1">
            <a:spLocks/>
          </p:cNvSpPr>
          <p:nvPr/>
        </p:nvSpPr>
        <p:spPr>
          <a:xfrm>
            <a:off x="8095376" y="1611472"/>
            <a:ext cx="3385707" cy="1107996"/>
          </a:xfrm>
          <a:prstGeom prst="rect">
            <a:avLst/>
          </a:prstGeom>
        </p:spPr>
        <p:txBody>
          <a:bodyPr vert="horz" wrap="square" lIns="0" tIns="0" rIns="0" bIns="0" rtlCol="0">
            <a:sp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Phase III:</a:t>
            </a:r>
            <a:br>
              <a:rPr kumimoji="0" lang="en-US" sz="2400" b="1" i="0" u="none" strike="noStrike" kern="1200" cap="none" spc="0" normalizeH="0" baseline="0" noProof="0">
                <a:ln>
                  <a:noFill/>
                </a:ln>
                <a:solidFill>
                  <a:srgbClr val="DC4405"/>
                </a:solidFill>
                <a:effectLst/>
                <a:uLnTx/>
                <a:uFillTx/>
                <a:latin typeface="Aptos" panose="020B0004020202020204" pitchFamily="34" charset="0"/>
                <a:ea typeface="+mn-ea"/>
                <a:cs typeface="Arial" panose="020B0604020202020204" pitchFamily="34" charset="0"/>
              </a:rPr>
            </a:br>
            <a:r>
              <a:rPr kumimoji="0" lang="en-US" sz="2400" b="1" i="0" u="none" strike="noStrike" kern="1200" cap="none" spc="0" normalizeH="0" baseline="0" noProof="0">
                <a:ln>
                  <a:noFill/>
                </a:ln>
                <a:solidFill>
                  <a:srgbClr val="DC4405"/>
                </a:solidFill>
                <a:effectLst/>
                <a:uLnTx/>
                <a:uFillTx/>
                <a:latin typeface="Aptos" panose="020B0004020202020204" pitchFamily="34" charset="0"/>
                <a:ea typeface="+mn-ea"/>
                <a:cs typeface="Arial" panose="020B0604020202020204" pitchFamily="34" charset="0"/>
              </a:rPr>
              <a:t>Implementation and Ongoing Consultation</a:t>
            </a:r>
            <a:endParaRPr kumimoji="0" lang="en-US" sz="2000" b="0" i="1"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49E96FB3-73D2-F947-6228-77A0BFE517E5}"/>
              </a:ext>
            </a:extLst>
          </p:cNvPr>
          <p:cNvSpPr txBox="1">
            <a:spLocks/>
          </p:cNvSpPr>
          <p:nvPr/>
        </p:nvSpPr>
        <p:spPr>
          <a:xfrm>
            <a:off x="541014" y="3655036"/>
            <a:ext cx="3385707" cy="1846659"/>
          </a:xfrm>
          <a:prstGeom prst="rect">
            <a:avLst/>
          </a:prstGeom>
        </p:spPr>
        <p:txBody>
          <a:bodyPr vert="horz" wrap="square" lIns="0" tIns="0" rIns="0" bIns="0" rtlCol="0">
            <a:sp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 comprehensive, university-wide assessment to understand OSU's current state, identify opportunities, and develop a fact-based menu of potential Projects</a:t>
            </a:r>
          </a:p>
        </p:txBody>
      </p:sp>
      <p:sp>
        <p:nvSpPr>
          <p:cNvPr id="26" name="TextBox 25">
            <a:extLst>
              <a:ext uri="{FF2B5EF4-FFF2-40B4-BE49-F238E27FC236}">
                <a16:creationId xmlns:a16="http://schemas.microsoft.com/office/drawing/2014/main" id="{61B7AC58-934D-6E08-3719-58D0B83E7416}"/>
              </a:ext>
            </a:extLst>
          </p:cNvPr>
          <p:cNvSpPr txBox="1">
            <a:spLocks/>
          </p:cNvSpPr>
          <p:nvPr/>
        </p:nvSpPr>
        <p:spPr>
          <a:xfrm>
            <a:off x="4318193" y="3655036"/>
            <a:ext cx="3385707" cy="2154436"/>
          </a:xfrm>
          <a:prstGeom prst="rect">
            <a:avLst/>
          </a:prstGeom>
        </p:spPr>
        <p:txBody>
          <a:bodyPr vert="horz" wrap="square" lIns="0" tIns="0" rIns="0" bIns="0" rtlCol="0">
            <a:sp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Co-developing detailed plans for a prioritized set of opportunities selected by university leadership, including clear owners, timelines, and expected impact</a:t>
            </a:r>
          </a:p>
        </p:txBody>
      </p:sp>
      <p:sp>
        <p:nvSpPr>
          <p:cNvPr id="27" name="TextBox 26">
            <a:extLst>
              <a:ext uri="{FF2B5EF4-FFF2-40B4-BE49-F238E27FC236}">
                <a16:creationId xmlns:a16="http://schemas.microsoft.com/office/drawing/2014/main" id="{762AD733-5B2C-D360-5A09-AFD1F4A112F5}"/>
              </a:ext>
            </a:extLst>
          </p:cNvPr>
          <p:cNvSpPr txBox="1">
            <a:spLocks/>
          </p:cNvSpPr>
          <p:nvPr/>
        </p:nvSpPr>
        <p:spPr>
          <a:xfrm>
            <a:off x="8095376" y="3655036"/>
            <a:ext cx="3385707" cy="1846659"/>
          </a:xfrm>
          <a:prstGeom prst="rect">
            <a:avLst/>
          </a:prstGeom>
        </p:spPr>
        <p:txBody>
          <a:bodyPr vert="horz" wrap="square" lIns="0" tIns="0" rIns="0" bIns="0" rtlCol="0">
            <a:sp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20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Supporting OSU leaders and teams as selected Projects move into execution and building the capabilities needed to sustain impact overtime</a:t>
            </a:r>
          </a:p>
        </p:txBody>
      </p:sp>
      <p:sp>
        <p:nvSpPr>
          <p:cNvPr id="28" name="Oval 27">
            <a:extLst>
              <a:ext uri="{FF2B5EF4-FFF2-40B4-BE49-F238E27FC236}">
                <a16:creationId xmlns:a16="http://schemas.microsoft.com/office/drawing/2014/main" id="{6F208F33-BD5A-5852-3738-ED79F0FCE183}"/>
              </a:ext>
            </a:extLst>
          </p:cNvPr>
          <p:cNvSpPr>
            <a:spLocks/>
          </p:cNvSpPr>
          <p:nvPr/>
        </p:nvSpPr>
        <p:spPr>
          <a:xfrm>
            <a:off x="541014" y="3224353"/>
            <a:ext cx="340672" cy="258315"/>
          </a:xfrm>
          <a:prstGeom prst="ellipse">
            <a:avLst/>
          </a:prstGeom>
          <a:solidFill>
            <a:srgbClr val="DC4405"/>
          </a:solidFill>
          <a:ln w="12700" cap="sq">
            <a:solidFill>
              <a:srgbClr val="FEDFD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tos"/>
              <a:ea typeface="+mn-ea"/>
              <a:cs typeface="+mn-cs"/>
            </a:endParaRPr>
          </a:p>
        </p:txBody>
      </p:sp>
      <p:sp>
        <p:nvSpPr>
          <p:cNvPr id="29" name="Oval 28">
            <a:extLst>
              <a:ext uri="{FF2B5EF4-FFF2-40B4-BE49-F238E27FC236}">
                <a16:creationId xmlns:a16="http://schemas.microsoft.com/office/drawing/2014/main" id="{03832738-B5EB-FE75-8B62-FE1A5D60239C}"/>
              </a:ext>
            </a:extLst>
          </p:cNvPr>
          <p:cNvSpPr>
            <a:spLocks/>
          </p:cNvSpPr>
          <p:nvPr/>
        </p:nvSpPr>
        <p:spPr>
          <a:xfrm>
            <a:off x="4318193" y="3224353"/>
            <a:ext cx="340672" cy="258315"/>
          </a:xfrm>
          <a:prstGeom prst="ellipse">
            <a:avLst/>
          </a:prstGeom>
          <a:solidFill>
            <a:srgbClr val="DC4405"/>
          </a:solidFill>
          <a:ln w="12700" cap="sq">
            <a:solidFill>
              <a:srgbClr val="FEDFD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Aptos"/>
              <a:ea typeface="+mn-ea"/>
              <a:cs typeface="+mn-cs"/>
            </a:endParaRPr>
          </a:p>
        </p:txBody>
      </p:sp>
      <p:sp>
        <p:nvSpPr>
          <p:cNvPr id="30" name="Oval 29">
            <a:extLst>
              <a:ext uri="{FF2B5EF4-FFF2-40B4-BE49-F238E27FC236}">
                <a16:creationId xmlns:a16="http://schemas.microsoft.com/office/drawing/2014/main" id="{B5B758C8-B890-9FAB-60B7-E28D9C2E5645}"/>
              </a:ext>
            </a:extLst>
          </p:cNvPr>
          <p:cNvSpPr>
            <a:spLocks/>
          </p:cNvSpPr>
          <p:nvPr/>
        </p:nvSpPr>
        <p:spPr>
          <a:xfrm>
            <a:off x="8095376" y="3224353"/>
            <a:ext cx="340672" cy="258315"/>
          </a:xfrm>
          <a:prstGeom prst="ellipse">
            <a:avLst/>
          </a:prstGeom>
          <a:solidFill>
            <a:srgbClr val="DC4405"/>
          </a:solidFill>
          <a:ln w="12700" cap="sq">
            <a:solidFill>
              <a:srgbClr val="FEDFD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Aptos"/>
              <a:ea typeface="+mn-ea"/>
              <a:cs typeface="+mn-cs"/>
            </a:endParaRPr>
          </a:p>
        </p:txBody>
      </p:sp>
      <p:sp>
        <p:nvSpPr>
          <p:cNvPr id="31" name="TextBox 30">
            <a:extLst>
              <a:ext uri="{FF2B5EF4-FFF2-40B4-BE49-F238E27FC236}">
                <a16:creationId xmlns:a16="http://schemas.microsoft.com/office/drawing/2014/main" id="{C5D67987-4BF6-7F4C-AB3E-9EB45A994036}"/>
              </a:ext>
            </a:extLst>
          </p:cNvPr>
          <p:cNvSpPr txBox="1">
            <a:spLocks/>
          </p:cNvSpPr>
          <p:nvPr/>
        </p:nvSpPr>
        <p:spPr>
          <a:xfrm>
            <a:off x="541014" y="2848625"/>
            <a:ext cx="3385707" cy="223575"/>
          </a:xfrm>
          <a:prstGeom prst="rect">
            <a:avLst/>
          </a:prstGeom>
        </p:spPr>
        <p:txBody>
          <a:bodyPr vert="horz" wrap="none" lIns="0" tIns="0" rIns="0" bIns="0" rtlCol="0">
            <a:no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1400" b="0" i="1"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February-March 2026</a:t>
            </a:r>
          </a:p>
        </p:txBody>
      </p:sp>
      <p:sp>
        <p:nvSpPr>
          <p:cNvPr id="32" name="TextBox 31">
            <a:extLst>
              <a:ext uri="{FF2B5EF4-FFF2-40B4-BE49-F238E27FC236}">
                <a16:creationId xmlns:a16="http://schemas.microsoft.com/office/drawing/2014/main" id="{E4FE0CC5-731F-B2F6-86F3-D1C9740C6A11}"/>
              </a:ext>
            </a:extLst>
          </p:cNvPr>
          <p:cNvSpPr txBox="1">
            <a:spLocks/>
          </p:cNvSpPr>
          <p:nvPr/>
        </p:nvSpPr>
        <p:spPr>
          <a:xfrm>
            <a:off x="4318193" y="2848625"/>
            <a:ext cx="3385707" cy="223575"/>
          </a:xfrm>
          <a:prstGeom prst="rect">
            <a:avLst/>
          </a:prstGeom>
        </p:spPr>
        <p:txBody>
          <a:bodyPr vert="horz" wrap="none" lIns="0" tIns="0" rIns="0" bIns="0" rtlCol="0">
            <a:no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
                <a:srgbClr val="000000"/>
              </a:buClr>
              <a:buSzTx/>
              <a:buFont typeface="Segoe UI" panose="020B0502040204020203" pitchFamily="34" charset="0"/>
              <a:buChar char="​"/>
              <a:tabLst/>
              <a:defRPr/>
            </a:pPr>
            <a:r>
              <a:rPr kumimoji="0" lang="en-US" sz="1400" b="0" i="1"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April-July 2026</a:t>
            </a:r>
          </a:p>
        </p:txBody>
      </p:sp>
      <p:sp>
        <p:nvSpPr>
          <p:cNvPr id="33" name="TextBox 32">
            <a:extLst>
              <a:ext uri="{FF2B5EF4-FFF2-40B4-BE49-F238E27FC236}">
                <a16:creationId xmlns:a16="http://schemas.microsoft.com/office/drawing/2014/main" id="{208E8623-CC94-5BA4-86A5-D44DCD2E790B}"/>
              </a:ext>
            </a:extLst>
          </p:cNvPr>
          <p:cNvSpPr txBox="1">
            <a:spLocks/>
          </p:cNvSpPr>
          <p:nvPr/>
        </p:nvSpPr>
        <p:spPr>
          <a:xfrm>
            <a:off x="8095376" y="2848625"/>
            <a:ext cx="3385707" cy="223575"/>
          </a:xfrm>
          <a:prstGeom prst="rect">
            <a:avLst/>
          </a:prstGeom>
        </p:spPr>
        <p:txBody>
          <a:bodyPr vert="horz" wrap="none" lIns="0" tIns="0" rIns="0" bIns="0" rtlCol="0" anchor="t">
            <a:noAutofit/>
          </a:bodyPr>
          <a:lstStyle>
            <a:lvl1pPr lvl="0" indent="0" defTabSz="514344">
              <a:lnSpc>
                <a:spcPct val="100000"/>
              </a:lnSpc>
              <a:spcBef>
                <a:spcPts val="169"/>
              </a:spcBef>
              <a:spcAft>
                <a:spcPts val="169"/>
              </a:spcAft>
              <a:buFont typeface="Segoe UI" panose="020B0502040204020203" pitchFamily="34" charset="0"/>
              <a:buChar char="​"/>
              <a:defRPr sz="900">
                <a:cs typeface="Arial" panose="020B0604020202020204" pitchFamily="34" charset="0"/>
              </a:defRPr>
            </a:lvl1pPr>
            <a:lvl2pPr marL="128586" lvl="1" indent="-126800" defTabSz="514344">
              <a:lnSpc>
                <a:spcPct val="100000"/>
              </a:lnSpc>
              <a:spcBef>
                <a:spcPts val="0"/>
              </a:spcBef>
              <a:spcAft>
                <a:spcPts val="169"/>
              </a:spcAft>
              <a:buFont typeface="Wingdings" panose="05000000000000000000" pitchFamily="2" charset="2"/>
              <a:buChar char=""/>
              <a:defRPr sz="900">
                <a:cs typeface="Arial" panose="020B0604020202020204" pitchFamily="34" charset="0"/>
              </a:defRPr>
            </a:lvl2pPr>
            <a:lvl3pPr marL="290212" lvl="2" indent="-161626"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3pPr>
            <a:lvl4pPr marL="417905" lvl="3" indent="-102690" defTabSz="514344">
              <a:lnSpc>
                <a:spcPct val="100000"/>
              </a:lnSpc>
              <a:spcBef>
                <a:spcPts val="0"/>
              </a:spcBef>
              <a:spcAft>
                <a:spcPts val="169"/>
              </a:spcAft>
              <a:buFont typeface="Arial" panose="020B0604020202020204" pitchFamily="34" charset="0"/>
              <a:buChar char="»"/>
              <a:defRPr sz="900">
                <a:cs typeface="Arial" panose="020B0604020202020204" pitchFamily="34" charset="0"/>
              </a:defRPr>
            </a:lvl4pPr>
            <a:lvl5pPr marL="514344" lvl="4" indent="-76795"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5pPr>
            <a:lvl6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6pPr>
            <a:lvl7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7pPr>
            <a:lvl8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8pPr>
            <a:lvl9pPr marL="610784" indent="-96439" defTabSz="514344">
              <a:lnSpc>
                <a:spcPct val="100000"/>
              </a:lnSpc>
              <a:spcBef>
                <a:spcPts val="0"/>
              </a:spcBef>
              <a:spcAft>
                <a:spcPts val="169"/>
              </a:spcAft>
              <a:buSzPct val="100000"/>
              <a:buFont typeface="Arial" panose="020B0604020202020204" pitchFamily="34" charset="0"/>
              <a:buChar char="▫"/>
              <a:defRPr sz="900">
                <a:cs typeface="Arial" panose="020B0604020202020204" pitchFamily="34" charset="0"/>
              </a:defRPr>
            </a:lvl9pPr>
          </a:lstStyle>
          <a:p>
            <a:pPr marL="0" marR="0" lvl="0" indent="0" algn="l" defTabSz="514344" rtl="0" eaLnBrk="1" fontAlgn="auto" latinLnBrk="0" hangingPunct="1">
              <a:lnSpc>
                <a:spcPct val="100000"/>
              </a:lnSpc>
              <a:spcBef>
                <a:spcPts val="169"/>
              </a:spcBef>
              <a:spcAft>
                <a:spcPts val="169"/>
              </a:spcAft>
              <a:buClrTx/>
              <a:buSzTx/>
              <a:buFont typeface="Segoe UI" panose="020B0502040204020203" pitchFamily="34" charset="0"/>
              <a:buChar char="​"/>
              <a:tabLst/>
              <a:defRPr/>
            </a:pPr>
            <a:r>
              <a:rPr kumimoji="0" lang="en-US" sz="1400" b="0" i="1" u="none" strike="noStrike" kern="1200" cap="none" spc="0" normalizeH="0" baseline="0" noProof="0">
                <a:ln>
                  <a:noFill/>
                </a:ln>
                <a:solidFill>
                  <a:srgbClr val="000000"/>
                </a:solidFill>
                <a:effectLst/>
                <a:uLnTx/>
                <a:uFillTx/>
                <a:latin typeface="Aptos"/>
                <a:ea typeface="+mn-ea"/>
                <a:cs typeface="Arial"/>
              </a:rPr>
              <a:t>Fall 2026 and beyond</a:t>
            </a:r>
            <a:endParaRPr kumimoji="0" lang="en-US" sz="1400" b="0" i="1"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64317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8D8A6B6-ED3B-EB72-96BE-4E61EC1718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04" imgH="405" progId="TCLayout.ActiveDocument.1">
                  <p:embed/>
                </p:oleObj>
              </mc:Choice>
              <mc:Fallback>
                <p:oleObj name="think-cell Slide" r:id="rId6" imgW="404" imgH="405" progId="TCLayout.ActiveDocument.1">
                  <p:embed/>
                  <p:pic>
                    <p:nvPicPr>
                      <p:cNvPr id="6" name="think-cell data - do not delete" hidden="1">
                        <a:extLst>
                          <a:ext uri="{FF2B5EF4-FFF2-40B4-BE49-F238E27FC236}">
                            <a16:creationId xmlns:a16="http://schemas.microsoft.com/office/drawing/2014/main" id="{98D8A6B6-ED3B-EB72-96BE-4E61EC1718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EBEA6338-79AF-F373-E2C9-20DEE14BA45D}"/>
              </a:ext>
            </a:extLst>
          </p:cNvPr>
          <p:cNvSpPr>
            <a:spLocks noGrp="1"/>
          </p:cNvSpPr>
          <p:nvPr>
            <p:ph type="title"/>
            <p:custDataLst>
              <p:tags r:id="rId2"/>
            </p:custDataLst>
          </p:nvPr>
        </p:nvSpPr>
        <p:spPr/>
        <p:txBody>
          <a:bodyPr vert="horz">
            <a:noAutofit/>
          </a:bodyPr>
          <a:lstStyle/>
          <a:p>
            <a:r>
              <a:rPr lang="en-US" sz="3600" dirty="0">
                <a:solidFill>
                  <a:srgbClr val="D73F09"/>
                </a:solidFill>
                <a:latin typeface="Stratum2 Black" panose="020B0506030000020004" pitchFamily="34" charset="0"/>
              </a:rPr>
              <a:t>Phase I: Stakeholder Engagement</a:t>
            </a:r>
          </a:p>
        </p:txBody>
      </p:sp>
      <p:sp>
        <p:nvSpPr>
          <p:cNvPr id="8" name="1. On-page tracker">
            <a:extLst>
              <a:ext uri="{FF2B5EF4-FFF2-40B4-BE49-F238E27FC236}">
                <a16:creationId xmlns:a16="http://schemas.microsoft.com/office/drawing/2014/main" id="{E2ED7FA5-659B-F9BB-9FAF-B620888BB5F5}"/>
              </a:ext>
            </a:extLst>
          </p:cNvPr>
          <p:cNvSpPr txBox="1">
            <a:spLocks/>
          </p:cNvSpPr>
          <p:nvPr>
            <p:custDataLst>
              <p:tags r:id="rId3"/>
            </p:custDataLst>
          </p:nvPr>
        </p:nvSpPr>
        <p:spPr>
          <a:xfrm>
            <a:off x="7793929"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800" b="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00" b="0" i="0" u="none" strike="noStrike" kern="1200" cap="none" spc="0" normalizeH="0" baseline="0" noProof="0">
                <a:ln>
                  <a:noFill/>
                </a:ln>
                <a:solidFill>
                  <a:srgbClr val="000000"/>
                </a:solidFill>
                <a:effectLst/>
                <a:uLnTx/>
                <a:uFillTx/>
                <a:latin typeface="Aptos"/>
                <a:ea typeface="+mn-ea"/>
                <a:cs typeface="+mn-cs"/>
              </a:rPr>
              <a:t>LATEST AS OF APRIL 13, 2026</a:t>
            </a:r>
          </a:p>
        </p:txBody>
      </p:sp>
      <p:sp>
        <p:nvSpPr>
          <p:cNvPr id="9" name="Shape 6">
            <a:extLst>
              <a:ext uri="{FF2B5EF4-FFF2-40B4-BE49-F238E27FC236}">
                <a16:creationId xmlns:a16="http://schemas.microsoft.com/office/drawing/2014/main" id="{29CA8F2E-BA64-9714-59BF-BD1B308DD073}"/>
              </a:ext>
            </a:extLst>
          </p:cNvPr>
          <p:cNvSpPr/>
          <p:nvPr/>
        </p:nvSpPr>
        <p:spPr>
          <a:xfrm>
            <a:off x="487680" y="1088136"/>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10" name="Text 7">
            <a:extLst>
              <a:ext uri="{FF2B5EF4-FFF2-40B4-BE49-F238E27FC236}">
                <a16:creationId xmlns:a16="http://schemas.microsoft.com/office/drawing/2014/main" id="{2570C46D-775A-8687-2A77-24647DE11275}"/>
              </a:ext>
            </a:extLst>
          </p:cNvPr>
          <p:cNvSpPr/>
          <p:nvPr/>
        </p:nvSpPr>
        <p:spPr>
          <a:xfrm>
            <a:off x="545158" y="1428370"/>
            <a:ext cx="1149550" cy="12286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70+</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11" name="Text 8">
            <a:extLst>
              <a:ext uri="{FF2B5EF4-FFF2-40B4-BE49-F238E27FC236}">
                <a16:creationId xmlns:a16="http://schemas.microsoft.com/office/drawing/2014/main" id="{0CE9A7EB-AB28-470C-BFE6-E9A8EB010D1B}"/>
              </a:ext>
            </a:extLst>
          </p:cNvPr>
          <p:cNvSpPr/>
          <p:nvPr/>
        </p:nvSpPr>
        <p:spPr>
          <a:xfrm>
            <a:off x="545158" y="2638092"/>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interviews conducted</a:t>
            </a:r>
          </a:p>
        </p:txBody>
      </p:sp>
      <p:sp>
        <p:nvSpPr>
          <p:cNvPr id="12" name="Shape 9">
            <a:extLst>
              <a:ext uri="{FF2B5EF4-FFF2-40B4-BE49-F238E27FC236}">
                <a16:creationId xmlns:a16="http://schemas.microsoft.com/office/drawing/2014/main" id="{74A1427B-6A2F-B74F-6D6A-6ED89CE57398}"/>
              </a:ext>
            </a:extLst>
          </p:cNvPr>
          <p:cNvSpPr/>
          <p:nvPr/>
        </p:nvSpPr>
        <p:spPr>
          <a:xfrm>
            <a:off x="1826906" y="1088136"/>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13" name="Text 10">
            <a:extLst>
              <a:ext uri="{FF2B5EF4-FFF2-40B4-BE49-F238E27FC236}">
                <a16:creationId xmlns:a16="http://schemas.microsoft.com/office/drawing/2014/main" id="{2F465998-F9B6-B53A-D7A1-054BD486BB0D}"/>
              </a:ext>
            </a:extLst>
          </p:cNvPr>
          <p:cNvSpPr/>
          <p:nvPr/>
        </p:nvSpPr>
        <p:spPr>
          <a:xfrm>
            <a:off x="1884384" y="1428370"/>
            <a:ext cx="1149550" cy="12286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30+</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14" name="Text 11">
            <a:extLst>
              <a:ext uri="{FF2B5EF4-FFF2-40B4-BE49-F238E27FC236}">
                <a16:creationId xmlns:a16="http://schemas.microsoft.com/office/drawing/2014/main" id="{D7825539-687A-B1EA-91A2-BEF3ED52DA30}"/>
              </a:ext>
            </a:extLst>
          </p:cNvPr>
          <p:cNvSpPr/>
          <p:nvPr/>
        </p:nvSpPr>
        <p:spPr>
          <a:xfrm>
            <a:off x="1884384" y="2638092"/>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subject matter experts engaged</a:t>
            </a:r>
          </a:p>
        </p:txBody>
      </p:sp>
      <p:sp>
        <p:nvSpPr>
          <p:cNvPr id="15" name="Shape 12">
            <a:extLst>
              <a:ext uri="{FF2B5EF4-FFF2-40B4-BE49-F238E27FC236}">
                <a16:creationId xmlns:a16="http://schemas.microsoft.com/office/drawing/2014/main" id="{6989CF07-BA0B-6DAC-71A5-02D90408E51C}"/>
              </a:ext>
            </a:extLst>
          </p:cNvPr>
          <p:cNvSpPr/>
          <p:nvPr/>
        </p:nvSpPr>
        <p:spPr>
          <a:xfrm>
            <a:off x="3166132" y="1088136"/>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16" name="Text 13">
            <a:extLst>
              <a:ext uri="{FF2B5EF4-FFF2-40B4-BE49-F238E27FC236}">
                <a16:creationId xmlns:a16="http://schemas.microsoft.com/office/drawing/2014/main" id="{1883D145-3A6A-FADD-2912-7E7A90680A41}"/>
              </a:ext>
            </a:extLst>
          </p:cNvPr>
          <p:cNvSpPr/>
          <p:nvPr/>
        </p:nvSpPr>
        <p:spPr>
          <a:xfrm>
            <a:off x="3223610" y="1428370"/>
            <a:ext cx="1149550" cy="12286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11</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17" name="Text 14">
            <a:extLst>
              <a:ext uri="{FF2B5EF4-FFF2-40B4-BE49-F238E27FC236}">
                <a16:creationId xmlns:a16="http://schemas.microsoft.com/office/drawing/2014/main" id="{FC783AD3-91A6-9B94-612D-B9E630BDE7EC}"/>
              </a:ext>
            </a:extLst>
          </p:cNvPr>
          <p:cNvSpPr/>
          <p:nvPr/>
        </p:nvSpPr>
        <p:spPr>
          <a:xfrm>
            <a:off x="3223610" y="2638092"/>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colleges engaged</a:t>
            </a:r>
          </a:p>
        </p:txBody>
      </p:sp>
      <p:sp>
        <p:nvSpPr>
          <p:cNvPr id="18" name="Shape 15">
            <a:extLst>
              <a:ext uri="{FF2B5EF4-FFF2-40B4-BE49-F238E27FC236}">
                <a16:creationId xmlns:a16="http://schemas.microsoft.com/office/drawing/2014/main" id="{04F0A140-E2A2-8B3D-26E6-489F965F90E5}"/>
              </a:ext>
            </a:extLst>
          </p:cNvPr>
          <p:cNvSpPr/>
          <p:nvPr/>
        </p:nvSpPr>
        <p:spPr>
          <a:xfrm>
            <a:off x="4505359" y="1088136"/>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19" name="Text 16">
            <a:extLst>
              <a:ext uri="{FF2B5EF4-FFF2-40B4-BE49-F238E27FC236}">
                <a16:creationId xmlns:a16="http://schemas.microsoft.com/office/drawing/2014/main" id="{4DE883AD-9585-FBEB-45DE-C12C042B217E}"/>
              </a:ext>
            </a:extLst>
          </p:cNvPr>
          <p:cNvSpPr/>
          <p:nvPr/>
        </p:nvSpPr>
        <p:spPr>
          <a:xfrm>
            <a:off x="4562836" y="1428370"/>
            <a:ext cx="1149550" cy="12286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10+</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20" name="Text 17">
            <a:extLst>
              <a:ext uri="{FF2B5EF4-FFF2-40B4-BE49-F238E27FC236}">
                <a16:creationId xmlns:a16="http://schemas.microsoft.com/office/drawing/2014/main" id="{FD72B36B-46F0-B1B4-23DA-36F76B16BD9B}"/>
              </a:ext>
            </a:extLst>
          </p:cNvPr>
          <p:cNvSpPr/>
          <p:nvPr/>
        </p:nvSpPr>
        <p:spPr>
          <a:xfrm>
            <a:off x="4562836" y="2638092"/>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administrative units engaged</a:t>
            </a:r>
          </a:p>
        </p:txBody>
      </p:sp>
      <p:sp>
        <p:nvSpPr>
          <p:cNvPr id="21" name="Shape 18">
            <a:extLst>
              <a:ext uri="{FF2B5EF4-FFF2-40B4-BE49-F238E27FC236}">
                <a16:creationId xmlns:a16="http://schemas.microsoft.com/office/drawing/2014/main" id="{030A504F-D757-4962-73CC-4E50BAE5E126}"/>
              </a:ext>
            </a:extLst>
          </p:cNvPr>
          <p:cNvSpPr/>
          <p:nvPr/>
        </p:nvSpPr>
        <p:spPr>
          <a:xfrm>
            <a:off x="487680" y="3885618"/>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22" name="Text 19">
            <a:extLst>
              <a:ext uri="{FF2B5EF4-FFF2-40B4-BE49-F238E27FC236}">
                <a16:creationId xmlns:a16="http://schemas.microsoft.com/office/drawing/2014/main" id="{4B0D0FD5-1B93-0FB4-BAF8-248294B1A3A4}"/>
              </a:ext>
            </a:extLst>
          </p:cNvPr>
          <p:cNvSpPr/>
          <p:nvPr/>
        </p:nvSpPr>
        <p:spPr>
          <a:xfrm>
            <a:off x="545158" y="4225853"/>
            <a:ext cx="1149550" cy="12286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25+</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23" name="Text 20">
            <a:extLst>
              <a:ext uri="{FF2B5EF4-FFF2-40B4-BE49-F238E27FC236}">
                <a16:creationId xmlns:a16="http://schemas.microsoft.com/office/drawing/2014/main" id="{BEB3AF82-67F1-687B-887C-6863D320809A}"/>
              </a:ext>
            </a:extLst>
          </p:cNvPr>
          <p:cNvSpPr/>
          <p:nvPr/>
        </p:nvSpPr>
        <p:spPr>
          <a:xfrm>
            <a:off x="545158" y="5435575"/>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in-depth working sessions</a:t>
            </a:r>
          </a:p>
        </p:txBody>
      </p:sp>
      <p:sp>
        <p:nvSpPr>
          <p:cNvPr id="24" name="Shape 21">
            <a:extLst>
              <a:ext uri="{FF2B5EF4-FFF2-40B4-BE49-F238E27FC236}">
                <a16:creationId xmlns:a16="http://schemas.microsoft.com/office/drawing/2014/main" id="{9E0B2B1E-3025-A163-6A41-E9C2DDDCB659}"/>
              </a:ext>
            </a:extLst>
          </p:cNvPr>
          <p:cNvSpPr/>
          <p:nvPr/>
        </p:nvSpPr>
        <p:spPr>
          <a:xfrm>
            <a:off x="1826906" y="3885618"/>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25" name="Text 22">
            <a:extLst>
              <a:ext uri="{FF2B5EF4-FFF2-40B4-BE49-F238E27FC236}">
                <a16:creationId xmlns:a16="http://schemas.microsoft.com/office/drawing/2014/main" id="{F761B34E-A0DC-94FC-6840-098527CBA74B}"/>
              </a:ext>
            </a:extLst>
          </p:cNvPr>
          <p:cNvSpPr/>
          <p:nvPr/>
        </p:nvSpPr>
        <p:spPr>
          <a:xfrm>
            <a:off x="1884384" y="4225853"/>
            <a:ext cx="1149550" cy="12286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60+</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26" name="Text 23">
            <a:extLst>
              <a:ext uri="{FF2B5EF4-FFF2-40B4-BE49-F238E27FC236}">
                <a16:creationId xmlns:a16="http://schemas.microsoft.com/office/drawing/2014/main" id="{FC672C9D-8442-A9D4-E2F5-0C619AC8015B}"/>
              </a:ext>
            </a:extLst>
          </p:cNvPr>
          <p:cNvSpPr/>
          <p:nvPr/>
        </p:nvSpPr>
        <p:spPr>
          <a:xfrm>
            <a:off x="1884384" y="5435575"/>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analyses completed</a:t>
            </a:r>
          </a:p>
        </p:txBody>
      </p:sp>
      <p:sp>
        <p:nvSpPr>
          <p:cNvPr id="27" name="Shape 24">
            <a:extLst>
              <a:ext uri="{FF2B5EF4-FFF2-40B4-BE49-F238E27FC236}">
                <a16:creationId xmlns:a16="http://schemas.microsoft.com/office/drawing/2014/main" id="{380A4EFF-A6A1-95D1-0689-D0F8299070B1}"/>
              </a:ext>
            </a:extLst>
          </p:cNvPr>
          <p:cNvSpPr/>
          <p:nvPr/>
        </p:nvSpPr>
        <p:spPr>
          <a:xfrm>
            <a:off x="3166132" y="3885618"/>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28" name="Text 25">
            <a:extLst>
              <a:ext uri="{FF2B5EF4-FFF2-40B4-BE49-F238E27FC236}">
                <a16:creationId xmlns:a16="http://schemas.microsoft.com/office/drawing/2014/main" id="{95301AA2-63AB-A9B8-82CA-6E488F0FC5EB}"/>
              </a:ext>
            </a:extLst>
          </p:cNvPr>
          <p:cNvSpPr/>
          <p:nvPr/>
        </p:nvSpPr>
        <p:spPr>
          <a:xfrm>
            <a:off x="3223610" y="4225853"/>
            <a:ext cx="1149550" cy="12286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5</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29" name="Text 26">
            <a:extLst>
              <a:ext uri="{FF2B5EF4-FFF2-40B4-BE49-F238E27FC236}">
                <a16:creationId xmlns:a16="http://schemas.microsoft.com/office/drawing/2014/main" id="{FDC2D21B-4566-56A3-618C-5B5281E13A37}"/>
              </a:ext>
            </a:extLst>
          </p:cNvPr>
          <p:cNvSpPr/>
          <p:nvPr/>
        </p:nvSpPr>
        <p:spPr>
          <a:xfrm>
            <a:off x="3223610" y="5435575"/>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years of data reviewed</a:t>
            </a:r>
          </a:p>
        </p:txBody>
      </p:sp>
      <p:sp>
        <p:nvSpPr>
          <p:cNvPr id="30" name="Shape 27">
            <a:extLst>
              <a:ext uri="{FF2B5EF4-FFF2-40B4-BE49-F238E27FC236}">
                <a16:creationId xmlns:a16="http://schemas.microsoft.com/office/drawing/2014/main" id="{D3D31109-1620-06A1-7BB2-10E0420CFB24}"/>
              </a:ext>
            </a:extLst>
          </p:cNvPr>
          <p:cNvSpPr/>
          <p:nvPr/>
        </p:nvSpPr>
        <p:spPr>
          <a:xfrm>
            <a:off x="4505359" y="3885618"/>
            <a:ext cx="1264505" cy="2551758"/>
          </a:xfrm>
          <a:prstGeom prst="rect">
            <a:avLst/>
          </a:prstGeom>
          <a:solidFill>
            <a:srgbClr val="F5F5F5"/>
          </a:solidFill>
          <a:ln w="6350">
            <a:solidFill>
              <a:srgbClr val="E0E0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ptos"/>
              <a:ea typeface="Calibri"/>
              <a:cs typeface="Calibri"/>
            </a:endParaRPr>
          </a:p>
        </p:txBody>
      </p:sp>
      <p:sp>
        <p:nvSpPr>
          <p:cNvPr id="31" name="Text 28">
            <a:extLst>
              <a:ext uri="{FF2B5EF4-FFF2-40B4-BE49-F238E27FC236}">
                <a16:creationId xmlns:a16="http://schemas.microsoft.com/office/drawing/2014/main" id="{D72F55C3-C05F-8748-AE82-27B377E475F4}"/>
              </a:ext>
            </a:extLst>
          </p:cNvPr>
          <p:cNvSpPr/>
          <p:nvPr/>
        </p:nvSpPr>
        <p:spPr>
          <a:xfrm>
            <a:off x="4562836" y="4225853"/>
            <a:ext cx="1149550" cy="1228624"/>
          </a:xfrm>
          <a:prstGeom prst="rect">
            <a:avLst/>
          </a:prstGeom>
          <a:noFill/>
          <a:ln/>
        </p:spPr>
        <p:txBody>
          <a:bodyPr wrap="non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73F09"/>
                </a:solidFill>
                <a:effectLst/>
                <a:uLnTx/>
                <a:uFillTx/>
                <a:latin typeface="Aptos"/>
                <a:ea typeface="Calibri"/>
                <a:cs typeface="Calibri"/>
              </a:rPr>
              <a:t>500+</a:t>
            </a:r>
            <a:endParaRPr kumimoji="0" lang="en-US" sz="4800" b="0" i="0" u="none" strike="noStrike" kern="1200" cap="none" spc="0" normalizeH="0" baseline="0" noProof="0">
              <a:ln>
                <a:noFill/>
              </a:ln>
              <a:solidFill>
                <a:srgbClr val="000000"/>
              </a:solidFill>
              <a:effectLst/>
              <a:uLnTx/>
              <a:uFillTx/>
              <a:latin typeface="Aptos"/>
              <a:ea typeface="Calibri"/>
              <a:cs typeface="Calibri"/>
            </a:endParaRPr>
          </a:p>
        </p:txBody>
      </p:sp>
      <p:sp>
        <p:nvSpPr>
          <p:cNvPr id="32" name="Text 29">
            <a:extLst>
              <a:ext uri="{FF2B5EF4-FFF2-40B4-BE49-F238E27FC236}">
                <a16:creationId xmlns:a16="http://schemas.microsoft.com/office/drawing/2014/main" id="{43E46F2C-BF44-C155-EFD4-8F34B40592AE}"/>
              </a:ext>
            </a:extLst>
          </p:cNvPr>
          <p:cNvSpPr/>
          <p:nvPr/>
        </p:nvSpPr>
        <p:spPr>
          <a:xfrm>
            <a:off x="4562836" y="5435575"/>
            <a:ext cx="1149550" cy="793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Calibri"/>
                <a:cs typeface="Calibri"/>
              </a:rPr>
              <a:t>programs analyzed</a:t>
            </a:r>
          </a:p>
        </p:txBody>
      </p:sp>
      <p:sp>
        <p:nvSpPr>
          <p:cNvPr id="37" name="2. Slide Title">
            <a:extLst>
              <a:ext uri="{FF2B5EF4-FFF2-40B4-BE49-F238E27FC236}">
                <a16:creationId xmlns:a16="http://schemas.microsoft.com/office/drawing/2014/main" id="{5872B976-6B6F-7CC6-AF0C-86B7BD3F56CB}"/>
              </a:ext>
            </a:extLst>
          </p:cNvPr>
          <p:cNvSpPr txBox="1">
            <a:spLocks/>
          </p:cNvSpPr>
          <p:nvPr>
            <p:custDataLst>
              <p:tags r:id="rId4"/>
            </p:custDataLst>
          </p:nvPr>
        </p:nvSpPr>
        <p:spPr>
          <a:xfrm>
            <a:off x="6509537" y="172212"/>
            <a:ext cx="5065776"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accent1"/>
                </a:solidFill>
                <a:latin typeface="+mj-lt"/>
                <a:ea typeface="+mj-ea"/>
                <a:cs typeface="+mj-cs"/>
              </a:defRPr>
            </a:lvl1pPr>
          </a:lstStyle>
          <a:p>
            <a:r>
              <a:rPr lang="en-US" dirty="0">
                <a:solidFill>
                  <a:srgbClr val="D73F09"/>
                </a:solidFill>
                <a:latin typeface="Stratum2 Black" panose="020B0506030000020004" pitchFamily="34" charset="0"/>
              </a:rPr>
              <a:t>Phase I: Focus Areas</a:t>
            </a:r>
            <a:br>
              <a:rPr lang="en-US" dirty="0">
                <a:solidFill>
                  <a:srgbClr val="D73F09"/>
                </a:solidFill>
                <a:latin typeface="Stratum2 Black" panose="020B0506030000020004" pitchFamily="34" charset="0"/>
              </a:rPr>
            </a:br>
            <a:r>
              <a:rPr lang="en-US" dirty="0">
                <a:solidFill>
                  <a:srgbClr val="D73F09"/>
                </a:solidFill>
                <a:latin typeface="Stratum2 Black" panose="020B0506030000020004" pitchFamily="34" charset="0"/>
              </a:rPr>
              <a:t>explored</a:t>
            </a:r>
          </a:p>
        </p:txBody>
      </p:sp>
      <p:sp>
        <p:nvSpPr>
          <p:cNvPr id="73" name="TextBox 72">
            <a:extLst>
              <a:ext uri="{FF2B5EF4-FFF2-40B4-BE49-F238E27FC236}">
                <a16:creationId xmlns:a16="http://schemas.microsoft.com/office/drawing/2014/main" id="{D4D63E4A-F8EA-CD2D-31C3-E8A97224B6E2}"/>
              </a:ext>
            </a:extLst>
          </p:cNvPr>
          <p:cNvSpPr txBox="1"/>
          <p:nvPr/>
        </p:nvSpPr>
        <p:spPr>
          <a:xfrm>
            <a:off x="6503342" y="1088136"/>
            <a:ext cx="5479758" cy="409342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buFont typeface="Arial" panose="020B0604020202020204" pitchFamily="34" charset="0"/>
              <a:buChar char="•"/>
            </a:pPr>
            <a:r>
              <a:rPr lang="en-US" sz="1800">
                <a:cs typeface="Arial"/>
              </a:rPr>
              <a:t>Enrollment, Marketing and Financial Aid – On campus</a:t>
            </a:r>
            <a:endParaRPr lang="en-US" sz="1800"/>
          </a:p>
          <a:p>
            <a:pPr marL="285750" indent="-285750">
              <a:buFont typeface="Arial" panose="020B0604020202020204" pitchFamily="34" charset="0"/>
              <a:buChar char="•"/>
            </a:pPr>
            <a:r>
              <a:rPr lang="en-US" sz="1800">
                <a:cs typeface="Arial"/>
              </a:rPr>
              <a:t>Enrollment, Marketing and Financial Aid – </a:t>
            </a:r>
            <a:r>
              <a:rPr lang="en-US" sz="1800" err="1">
                <a:cs typeface="Arial"/>
              </a:rPr>
              <a:t>Ecampus</a:t>
            </a:r>
            <a:endParaRPr lang="en-US" sz="1800">
              <a:cs typeface="Arial"/>
            </a:endParaRPr>
          </a:p>
          <a:p>
            <a:pPr marL="285750" indent="-285750">
              <a:buFont typeface="Arial" panose="020B0604020202020204" pitchFamily="34" charset="0"/>
              <a:buChar char="•"/>
            </a:pPr>
            <a:r>
              <a:rPr lang="en-US" sz="1800">
                <a:cs typeface="Arial"/>
              </a:rPr>
              <a:t>Student Retention and Completion</a:t>
            </a:r>
          </a:p>
          <a:p>
            <a:pPr marL="285750" indent="-285750">
              <a:buFont typeface="Arial" panose="020B0604020202020204" pitchFamily="34" charset="0"/>
              <a:buChar char="•"/>
            </a:pPr>
            <a:r>
              <a:rPr lang="en-US" sz="1800">
                <a:cs typeface="Arial"/>
              </a:rPr>
              <a:t>Program Growth</a:t>
            </a:r>
          </a:p>
          <a:p>
            <a:pPr marL="285750" indent="-285750">
              <a:buFont typeface="Arial" panose="020B0604020202020204" pitchFamily="34" charset="0"/>
              <a:buChar char="•"/>
            </a:pPr>
            <a:r>
              <a:rPr lang="en-US" sz="1800">
                <a:cs typeface="Arial"/>
              </a:rPr>
              <a:t>Research and Innovation</a:t>
            </a:r>
          </a:p>
          <a:p>
            <a:pPr marL="285750" indent="-285750">
              <a:buFont typeface="Arial" panose="020B0604020202020204" pitchFamily="34" charset="0"/>
              <a:buChar char="•"/>
            </a:pPr>
            <a:r>
              <a:rPr lang="en-US" sz="1800">
                <a:cs typeface="Arial"/>
              </a:rPr>
              <a:t>Auxiliaries (e.g., Housing, Dining, Parking)</a:t>
            </a:r>
          </a:p>
          <a:p>
            <a:pPr marL="285750" indent="-285750">
              <a:buFont typeface="Arial" panose="020B0604020202020204" pitchFamily="34" charset="0"/>
              <a:buChar char="•"/>
            </a:pPr>
            <a:r>
              <a:rPr lang="en-US" sz="1800">
                <a:cs typeface="Arial"/>
              </a:rPr>
              <a:t>Cascades</a:t>
            </a:r>
          </a:p>
          <a:p>
            <a:pPr marL="285750" indent="-285750">
              <a:buFont typeface="Arial" panose="020B0604020202020204" pitchFamily="34" charset="0"/>
              <a:buChar char="•"/>
            </a:pPr>
            <a:r>
              <a:rPr lang="en-US" sz="1800">
                <a:cs typeface="Arial"/>
              </a:rPr>
              <a:t>Instructional Capacity</a:t>
            </a:r>
          </a:p>
          <a:p>
            <a:pPr marL="285750" indent="-285750">
              <a:buFont typeface="Arial" panose="020B0604020202020204" pitchFamily="34" charset="0"/>
              <a:buChar char="•"/>
            </a:pPr>
            <a:r>
              <a:rPr lang="en-US" sz="1800">
                <a:cs typeface="Arial"/>
              </a:rPr>
              <a:t>Administrative Optimization</a:t>
            </a:r>
          </a:p>
          <a:p>
            <a:pPr marL="285750" indent="-285750">
              <a:buFont typeface="Arial" panose="020B0604020202020204" pitchFamily="34" charset="0"/>
              <a:buChar char="•"/>
            </a:pPr>
            <a:r>
              <a:rPr lang="en-US" sz="1800">
                <a:cs typeface="Arial"/>
              </a:rPr>
              <a:t>External Spend</a:t>
            </a:r>
          </a:p>
          <a:p>
            <a:pPr marL="285750" indent="-285750">
              <a:buFont typeface="Arial" panose="020B0604020202020204" pitchFamily="34" charset="0"/>
              <a:buChar char="•"/>
            </a:pPr>
            <a:r>
              <a:rPr lang="en-US" sz="1800">
                <a:cs typeface="Arial"/>
              </a:rPr>
              <a:t>Capital Excellence</a:t>
            </a:r>
            <a:endParaRPr lang="en-US"/>
          </a:p>
        </p:txBody>
      </p:sp>
    </p:spTree>
    <p:extLst>
      <p:ext uri="{BB962C8B-B14F-4D97-AF65-F5344CB8AC3E}">
        <p14:creationId xmlns:p14="http://schemas.microsoft.com/office/powerpoint/2010/main" val="3978711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675CC-F32C-A24B-6AC2-9BB0239E00ED}"/>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F042BD1-2FA1-DDFF-1BA2-2FFFB2180E08}"/>
              </a:ext>
            </a:extLst>
          </p:cNvPr>
          <p:cNvGraphicFramePr>
            <a:graphicFrameLocks noChangeAspect="1"/>
          </p:cNvGraphicFramePr>
          <p:nvPr>
            <p:custDataLst>
              <p:tags r:id="rId1"/>
            </p:custDataLst>
          </p:nvPr>
        </p:nvGraphicFramePr>
        <p:xfrm>
          <a:off x="1711" y="1621"/>
          <a:ext cx="1619" cy="1619"/>
        </p:xfrm>
        <a:graphic>
          <a:graphicData uri="http://schemas.openxmlformats.org/presentationml/2006/ole">
            <mc:AlternateContent xmlns:mc="http://schemas.openxmlformats.org/markup-compatibility/2006">
              <mc:Choice xmlns:v="urn:schemas-microsoft-com:vml" Requires="v">
                <p:oleObj name="think-cell Slide" r:id="rId10" imgW="347" imgH="348" progId="TCLayout.ActiveDocument.1">
                  <p:embed/>
                </p:oleObj>
              </mc:Choice>
              <mc:Fallback>
                <p:oleObj name="think-cell Slide" r:id="rId10" imgW="347" imgH="348" progId="TCLayout.ActiveDocument.1">
                  <p:embed/>
                  <p:pic>
                    <p:nvPicPr>
                      <p:cNvPr id="8" name="Object 7" hidden="1">
                        <a:extLst>
                          <a:ext uri="{FF2B5EF4-FFF2-40B4-BE49-F238E27FC236}">
                            <a16:creationId xmlns:a16="http://schemas.microsoft.com/office/drawing/2014/main" id="{1F042BD1-2FA1-DDFF-1BA2-2FFFB2180E08}"/>
                          </a:ext>
                        </a:extLst>
                      </p:cNvPr>
                      <p:cNvPicPr/>
                      <p:nvPr/>
                    </p:nvPicPr>
                    <p:blipFill>
                      <a:blip r:embed="rId11"/>
                      <a:stretch>
                        <a:fillRect/>
                      </a:stretch>
                    </p:blipFill>
                    <p:spPr>
                      <a:xfrm>
                        <a:off x="1711" y="1621"/>
                        <a:ext cx="1619" cy="1619"/>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A57176EB-BC27-1792-3B7B-8951F192CB3C}"/>
              </a:ext>
            </a:extLst>
          </p:cNvPr>
          <p:cNvSpPr>
            <a:spLocks noGrp="1"/>
          </p:cNvSpPr>
          <p:nvPr>
            <p:ph type="title"/>
            <p:custDataLst>
              <p:tags r:id="rId2"/>
            </p:custDataLst>
          </p:nvPr>
        </p:nvSpPr>
        <p:spPr>
          <a:xfrm>
            <a:off x="554736" y="229701"/>
            <a:ext cx="9518904" cy="674031"/>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2400" dirty="0">
                <a:solidFill>
                  <a:srgbClr val="D73F09"/>
                </a:solidFill>
                <a:latin typeface="Stratum2 Black" panose="020B0506030000020004" pitchFamily="34" charset="0"/>
              </a:rPr>
              <a:t>Solution Design and Implementation engages the community to develop detailed improvement plans</a:t>
            </a:r>
          </a:p>
        </p:txBody>
      </p:sp>
      <p:cxnSp>
        <p:nvCxnSpPr>
          <p:cNvPr id="26" name="DividerH Connector">
            <a:extLst>
              <a:ext uri="{FF2B5EF4-FFF2-40B4-BE49-F238E27FC236}">
                <a16:creationId xmlns:a16="http://schemas.microsoft.com/office/drawing/2014/main" id="{5B357691-4284-A742-22B9-E7CECB186760}"/>
              </a:ext>
            </a:extLst>
          </p:cNvPr>
          <p:cNvCxnSpPr>
            <a:cxnSpLocks/>
          </p:cNvCxnSpPr>
          <p:nvPr>
            <p:custDataLst>
              <p:tags r:id="rId3"/>
            </p:custDataLst>
          </p:nvPr>
        </p:nvCxnSpPr>
        <p:spPr>
          <a:xfrm>
            <a:off x="6889686" y="4596960"/>
            <a:ext cx="4747577" cy="0"/>
          </a:xfrm>
          <a:prstGeom prst="line">
            <a:avLst/>
          </a:prstGeom>
          <a:noFill/>
          <a:ln>
            <a:solidFill>
              <a:srgbClr val="B3B3B3"/>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A21DC6-D600-1849-41E4-219A3F41766A}"/>
              </a:ext>
            </a:extLst>
          </p:cNvPr>
          <p:cNvSpPr txBox="1">
            <a:spLocks/>
          </p:cNvSpPr>
          <p:nvPr/>
        </p:nvSpPr>
        <p:spPr>
          <a:xfrm>
            <a:off x="554735" y="2255854"/>
            <a:ext cx="2731662" cy="352404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r>
              <a:rPr lang="en-US">
                <a:solidFill>
                  <a:srgbClr val="000000"/>
                </a:solidFill>
                <a:latin typeface="Aptos"/>
                <a:cs typeface="Arial"/>
              </a:rPr>
              <a:t>Solution Design activates the community to generate additional ideas and turn those ideas into detailed plans for the university to pursue. </a:t>
            </a:r>
            <a:r>
              <a:rPr lang="en-US" b="1">
                <a:solidFill>
                  <a:srgbClr val="000000"/>
                </a:solidFill>
                <a:latin typeface="Aptos"/>
                <a:cs typeface="Arial"/>
              </a:rPr>
              <a:t>Faculty, professional faculty and students have opportunities to participate in:</a:t>
            </a:r>
            <a:endParaRPr lang="en-US"/>
          </a:p>
          <a:p>
            <a:pPr lvl="1">
              <a:buClr>
                <a:srgbClr val="000000"/>
              </a:buClr>
              <a:defRPr/>
            </a:pPr>
            <a:r>
              <a:rPr lang="en-US">
                <a:solidFill>
                  <a:srgbClr val="000000"/>
                </a:solidFill>
                <a:latin typeface="Aptos"/>
                <a:cs typeface="Arial"/>
              </a:rPr>
              <a:t>Town Halls</a:t>
            </a:r>
          </a:p>
          <a:p>
            <a:pPr lvl="1">
              <a:buClr>
                <a:srgbClr val="000000"/>
              </a:buClr>
              <a:defRPr/>
            </a:pPr>
            <a:r>
              <a:rPr lang="en-US">
                <a:solidFill>
                  <a:srgbClr val="000000"/>
                </a:solidFill>
                <a:latin typeface="Aptos"/>
                <a:cs typeface="Arial"/>
              </a:rPr>
              <a:t>Ideation Session</a:t>
            </a:r>
          </a:p>
          <a:p>
            <a:pPr lvl="1">
              <a:buClr>
                <a:srgbClr val="000000"/>
              </a:buClr>
              <a:defRPr/>
            </a:pPr>
            <a:r>
              <a:rPr lang="en-US">
                <a:solidFill>
                  <a:srgbClr val="000000"/>
                </a:solidFill>
                <a:latin typeface="Aptos"/>
                <a:cs typeface="Arial"/>
              </a:rPr>
              <a:t>Directly owning an idea to complete the detailed planning</a:t>
            </a:r>
            <a:endParaRPr kumimoji="0" lang="en-US" sz="1600" b="1" i="0" u="none" strike="noStrike" kern="1200" cap="none" spc="0" normalizeH="0" baseline="0" noProof="0">
              <a:ln>
                <a:noFill/>
              </a:ln>
              <a:solidFill>
                <a:srgbClr val="000000"/>
              </a:solidFill>
              <a:effectLst/>
              <a:uLnTx/>
              <a:uFillTx/>
              <a:latin typeface="Aptos"/>
              <a:ea typeface="+mn-ea"/>
              <a:cs typeface="+mn-cs"/>
            </a:endParaRPr>
          </a:p>
        </p:txBody>
      </p:sp>
      <p:sp>
        <p:nvSpPr>
          <p:cNvPr id="14" name="TextBox 13">
            <a:extLst>
              <a:ext uri="{FF2B5EF4-FFF2-40B4-BE49-F238E27FC236}">
                <a16:creationId xmlns:a16="http://schemas.microsoft.com/office/drawing/2014/main" id="{5FAE486A-83E5-8DBD-7FBE-EAD7FFB0FC2E}"/>
              </a:ext>
            </a:extLst>
          </p:cNvPr>
          <p:cNvSpPr txBox="1"/>
          <p:nvPr/>
        </p:nvSpPr>
        <p:spPr>
          <a:xfrm>
            <a:off x="3902501" y="4688383"/>
            <a:ext cx="2611197" cy="147732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r>
              <a:rPr lang="en-US" b="1">
                <a:solidFill>
                  <a:srgbClr val="000000"/>
                </a:solidFill>
                <a:latin typeface="Aptos"/>
                <a:cs typeface="Arial"/>
              </a:rPr>
              <a:t>Collectively the projects that advance will aggregate into a comprehensive SRR plan. They will be supported by an SRR Delivery Unit to ensure success</a:t>
            </a:r>
            <a:endParaRPr lang="en-US" sz="1600" b="1" i="0" u="none" strike="noStrike" kern="1200" cap="none" spc="0" normalizeH="0" baseline="0" noProof="0">
              <a:ln>
                <a:noFill/>
              </a:ln>
              <a:solidFill>
                <a:srgbClr val="000000"/>
              </a:solidFill>
              <a:effectLst/>
              <a:uLnTx/>
              <a:uFillTx/>
              <a:latin typeface="Aptos"/>
            </a:endParaRPr>
          </a:p>
        </p:txBody>
      </p:sp>
      <p:sp>
        <p:nvSpPr>
          <p:cNvPr id="18" name="TextBox 17">
            <a:extLst>
              <a:ext uri="{FF2B5EF4-FFF2-40B4-BE49-F238E27FC236}">
                <a16:creationId xmlns:a16="http://schemas.microsoft.com/office/drawing/2014/main" id="{D98F3CEB-199F-B3F0-BE8F-DEFF8380DBAC}"/>
              </a:ext>
            </a:extLst>
          </p:cNvPr>
          <p:cNvSpPr txBox="1">
            <a:spLocks/>
          </p:cNvSpPr>
          <p:nvPr/>
        </p:nvSpPr>
        <p:spPr>
          <a:xfrm>
            <a:off x="3902501" y="1721129"/>
            <a:ext cx="7734763"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a:ln>
                  <a:noFill/>
                </a:ln>
                <a:solidFill>
                  <a:srgbClr val="000000"/>
                </a:solidFill>
                <a:effectLst/>
                <a:uLnTx/>
                <a:uFillTx/>
                <a:latin typeface="Aptos"/>
                <a:ea typeface="+mn-ea"/>
                <a:cs typeface="Arial" panose="020B0604020202020204" pitchFamily="34" charset="0"/>
              </a:rPr>
              <a:t>What’s “detailed (project-level) planning” all about?</a:t>
            </a:r>
          </a:p>
        </p:txBody>
      </p:sp>
      <p:sp>
        <p:nvSpPr>
          <p:cNvPr id="20" name="TextBox 19">
            <a:extLst>
              <a:ext uri="{FF2B5EF4-FFF2-40B4-BE49-F238E27FC236}">
                <a16:creationId xmlns:a16="http://schemas.microsoft.com/office/drawing/2014/main" id="{BEAB8350-6FB7-899E-EA64-A70A2217F04C}"/>
              </a:ext>
            </a:extLst>
          </p:cNvPr>
          <p:cNvSpPr txBox="1">
            <a:spLocks/>
          </p:cNvSpPr>
          <p:nvPr/>
        </p:nvSpPr>
        <p:spPr>
          <a:xfrm>
            <a:off x="554735" y="1721129"/>
            <a:ext cx="2731662"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r>
              <a:rPr lang="en-US" sz="1800" b="1">
                <a:solidFill>
                  <a:srgbClr val="000000"/>
                </a:solidFill>
                <a:latin typeface="Aptos"/>
                <a:cs typeface="Arial"/>
              </a:rPr>
              <a:t>Phase II will engage the community</a:t>
            </a:r>
            <a:endParaRPr kumimoji="0" lang="en-US" sz="1800" b="1" i="0" u="none" strike="noStrike" kern="1200" cap="none" spc="0" normalizeH="0" baseline="0" noProof="0">
              <a:ln>
                <a:noFill/>
              </a:ln>
              <a:solidFill>
                <a:srgbClr val="000000"/>
              </a:solidFill>
              <a:effectLst/>
              <a:uLnTx/>
              <a:uFillTx/>
              <a:latin typeface="Aptos"/>
              <a:ea typeface="+mn-ea"/>
              <a:cs typeface="Arial" panose="020B0604020202020204" pitchFamily="34" charset="0"/>
            </a:endParaRPr>
          </a:p>
        </p:txBody>
      </p:sp>
      <p:sp>
        <p:nvSpPr>
          <p:cNvPr id="32" name="TextBox 31">
            <a:extLst>
              <a:ext uri="{FF2B5EF4-FFF2-40B4-BE49-F238E27FC236}">
                <a16:creationId xmlns:a16="http://schemas.microsoft.com/office/drawing/2014/main" id="{B80848A7-D767-E39F-D2FB-D51DBD1D3D53}"/>
              </a:ext>
            </a:extLst>
          </p:cNvPr>
          <p:cNvSpPr txBox="1">
            <a:spLocks/>
          </p:cNvSpPr>
          <p:nvPr/>
        </p:nvSpPr>
        <p:spPr>
          <a:xfrm>
            <a:off x="6889686" y="2255854"/>
            <a:ext cx="4747577" cy="180049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buClr>
                <a:srgbClr val="000000"/>
              </a:buClr>
              <a:defRPr/>
            </a:pPr>
            <a:r>
              <a:rPr lang="en-US">
                <a:solidFill>
                  <a:srgbClr val="000000"/>
                </a:solidFill>
                <a:latin typeface="Aptos"/>
              </a:rPr>
              <a:t>Clear, mission aligned areas that the project intends to impact</a:t>
            </a:r>
            <a:endParaRPr lang="en-US"/>
          </a:p>
          <a:p>
            <a:pPr lvl="1">
              <a:buClr>
                <a:srgbClr val="000000"/>
              </a:buClr>
              <a:defRPr/>
            </a:pPr>
            <a:r>
              <a:rPr lang="en-US">
                <a:solidFill>
                  <a:srgbClr val="000000"/>
                </a:solidFill>
                <a:latin typeface="Aptos"/>
              </a:rPr>
              <a:t>A detailed plan, vetted by finance, that outlines the financial and operational resources required to achieve the intended impact and when the impact will be realized</a:t>
            </a:r>
            <a:endParaRPr lang="en-US"/>
          </a:p>
          <a:p>
            <a:pPr lvl="1">
              <a:buClr>
                <a:srgbClr val="000000"/>
              </a:buClr>
              <a:defRPr/>
            </a:pPr>
            <a:r>
              <a:rPr lang="en-US">
                <a:solidFill>
                  <a:srgbClr val="000000"/>
                </a:solidFill>
                <a:latin typeface="Aptos"/>
              </a:rPr>
              <a:t>A comprehensive implementation plan that outlines markers for how the project owner and SRR will know if the plan is having the intended impact</a:t>
            </a:r>
            <a:endParaRPr kumimoji="0" lang="en-US" sz="1600" b="1" i="0" u="none" strike="noStrike" kern="1200" cap="none" spc="0" normalizeH="0" baseline="0" noProof="0">
              <a:ln>
                <a:noFill/>
              </a:ln>
              <a:solidFill>
                <a:srgbClr val="000000"/>
              </a:solidFill>
              <a:effectLst/>
              <a:uLnTx/>
              <a:uFillTx/>
              <a:latin typeface="Aptos"/>
              <a:ea typeface="+mn-ea"/>
              <a:cs typeface="+mn-cs"/>
            </a:endParaRPr>
          </a:p>
        </p:txBody>
      </p:sp>
      <p:sp>
        <p:nvSpPr>
          <p:cNvPr id="12" name="TextBox 11">
            <a:extLst>
              <a:ext uri="{FF2B5EF4-FFF2-40B4-BE49-F238E27FC236}">
                <a16:creationId xmlns:a16="http://schemas.microsoft.com/office/drawing/2014/main" id="{BF449694-EDF8-C635-9B8E-F9E02F879C31}"/>
              </a:ext>
            </a:extLst>
          </p:cNvPr>
          <p:cNvSpPr txBox="1"/>
          <p:nvPr/>
        </p:nvSpPr>
        <p:spPr>
          <a:xfrm>
            <a:off x="3902501" y="2255854"/>
            <a:ext cx="2611197" cy="98488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r>
              <a:rPr lang="en-US" b="1">
                <a:solidFill>
                  <a:srgbClr val="000000"/>
                </a:solidFill>
                <a:latin typeface="Aptos"/>
                <a:cs typeface="Arial"/>
              </a:rPr>
              <a:t>Individuals from across campus will support SRR by completing detailed plans. Each "project" will include:</a:t>
            </a:r>
            <a:endParaRPr lang="en-US" sz="1600" b="1" i="0" u="none" strike="noStrike" kern="1200" cap="none" spc="0" normalizeH="0" baseline="0" noProof="0">
              <a:ln>
                <a:noFill/>
              </a:ln>
              <a:solidFill>
                <a:srgbClr val="000000"/>
              </a:solidFill>
              <a:effectLst/>
              <a:uLnTx/>
              <a:uFillTx/>
              <a:latin typeface="Aptos"/>
              <a:cs typeface="Arial" panose="020B0604020202020204" pitchFamily="34" charset="0"/>
            </a:endParaRPr>
          </a:p>
        </p:txBody>
      </p:sp>
      <p:sp>
        <p:nvSpPr>
          <p:cNvPr id="34" name="TextBox 33">
            <a:extLst>
              <a:ext uri="{FF2B5EF4-FFF2-40B4-BE49-F238E27FC236}">
                <a16:creationId xmlns:a16="http://schemas.microsoft.com/office/drawing/2014/main" id="{5761B01B-91C9-DBC6-A076-4BBA3680BCE3}"/>
              </a:ext>
            </a:extLst>
          </p:cNvPr>
          <p:cNvSpPr txBox="1">
            <a:spLocks/>
          </p:cNvSpPr>
          <p:nvPr/>
        </p:nvSpPr>
        <p:spPr>
          <a:xfrm>
            <a:off x="6889686" y="4688383"/>
            <a:ext cx="4747577" cy="176202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buClr>
                <a:srgbClr val="000000"/>
              </a:buClr>
              <a:defRPr/>
            </a:pPr>
            <a:r>
              <a:rPr lang="en-US">
                <a:solidFill>
                  <a:srgbClr val="000000"/>
                </a:solidFill>
                <a:latin typeface="Aptos"/>
              </a:rPr>
              <a:t>SRR will support Project Owners through implementation to ensure their idea is successful through a Delivery Unit that meets weekly to help projects deliver against plans </a:t>
            </a:r>
          </a:p>
          <a:p>
            <a:pPr lvl="1">
              <a:buClr>
                <a:srgbClr val="000000"/>
              </a:buClr>
              <a:defRPr/>
            </a:pPr>
            <a:r>
              <a:rPr lang="en-US">
                <a:solidFill>
                  <a:srgbClr val="000000"/>
                </a:solidFill>
                <a:latin typeface="Aptos"/>
              </a:rPr>
              <a:t>The success and sustainability of SRR implementation relies on project owner's ability to execute , which the Delivery Unit supports</a:t>
            </a:r>
            <a:endParaRPr lang="en-US" sz="1600" b="0" i="0" u="none" strike="noStrike" kern="1200" cap="none" spc="0" normalizeH="0" baseline="0" noProof="0">
              <a:ln>
                <a:noFill/>
              </a:ln>
              <a:solidFill>
                <a:srgbClr val="000000"/>
              </a:solidFill>
              <a:effectLst/>
              <a:uLnTx/>
              <a:uFillTx/>
              <a:latin typeface="Aptos"/>
            </a:endParaRPr>
          </a:p>
        </p:txBody>
      </p:sp>
      <p:cxnSp>
        <p:nvCxnSpPr>
          <p:cNvPr id="30" name="Straight Connector 29">
            <a:extLst>
              <a:ext uri="{FF2B5EF4-FFF2-40B4-BE49-F238E27FC236}">
                <a16:creationId xmlns:a16="http://schemas.microsoft.com/office/drawing/2014/main" id="{11DA9A02-F6F4-D4D0-7E29-23540A20ACDE}"/>
              </a:ext>
            </a:extLst>
          </p:cNvPr>
          <p:cNvCxnSpPr>
            <a:cxnSpLocks/>
          </p:cNvCxnSpPr>
          <p:nvPr/>
        </p:nvCxnSpPr>
        <p:spPr>
          <a:xfrm>
            <a:off x="3594449" y="1690661"/>
            <a:ext cx="0" cy="4590869"/>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grpSp>
        <p:nvGrpSpPr>
          <p:cNvPr id="40" name="ThreeChevronBlue 40">
            <a:extLst>
              <a:ext uri="{FF2B5EF4-FFF2-40B4-BE49-F238E27FC236}">
                <a16:creationId xmlns:a16="http://schemas.microsoft.com/office/drawing/2014/main" id="{6B8B6D16-A340-8640-ED7F-10E3AFEA50FD}"/>
              </a:ext>
            </a:extLst>
          </p:cNvPr>
          <p:cNvGrpSpPr>
            <a:grpSpLocks noChangeAspect="1"/>
          </p:cNvGrpSpPr>
          <p:nvPr>
            <p:custDataLst>
              <p:tags r:id="rId4"/>
            </p:custDataLst>
          </p:nvPr>
        </p:nvGrpSpPr>
        <p:grpSpPr>
          <a:xfrm>
            <a:off x="3396335" y="1683047"/>
            <a:ext cx="396228" cy="396228"/>
            <a:chOff x="1016000" y="1016000"/>
            <a:chExt cx="396228" cy="396228"/>
          </a:xfrm>
          <a:solidFill>
            <a:srgbClr val="D73F09"/>
          </a:solidFill>
        </p:grpSpPr>
        <p:sp>
          <p:nvSpPr>
            <p:cNvPr id="37" name="Oval 36">
              <a:extLst>
                <a:ext uri="{FF2B5EF4-FFF2-40B4-BE49-F238E27FC236}">
                  <a16:creationId xmlns:a16="http://schemas.microsoft.com/office/drawing/2014/main" id="{E8DE5202-7B5A-213C-CCBB-C3862952FE98}"/>
                </a:ext>
              </a:extLst>
            </p:cNvPr>
            <p:cNvSpPr/>
            <p:nvPr/>
          </p:nvSpPr>
          <p:spPr>
            <a:xfrm>
              <a:off x="1016000" y="1016000"/>
              <a:ext cx="396228" cy="396228"/>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ptos"/>
                <a:ea typeface="+mn-ea"/>
                <a:cs typeface="+mn-cs"/>
              </a:endParaRPr>
            </a:p>
          </p:txBody>
        </p:sp>
        <p:pic>
          <p:nvPicPr>
            <p:cNvPr id="39" name="Graphic 38">
              <a:extLst>
                <a:ext uri="{FF2B5EF4-FFF2-40B4-BE49-F238E27FC236}">
                  <a16:creationId xmlns:a16="http://schemas.microsoft.com/office/drawing/2014/main" id="{A7A2A481-DBFD-27F5-042E-6185460E2FEA}"/>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31228" y="1031228"/>
              <a:ext cx="381000" cy="381000"/>
            </a:xfrm>
            <a:prstGeom prst="rect">
              <a:avLst/>
            </a:prstGeom>
          </p:spPr>
        </p:pic>
      </p:grpSp>
      <p:cxnSp>
        <p:nvCxnSpPr>
          <p:cNvPr id="44" name="Straight Connector 43">
            <a:extLst>
              <a:ext uri="{FF2B5EF4-FFF2-40B4-BE49-F238E27FC236}">
                <a16:creationId xmlns:a16="http://schemas.microsoft.com/office/drawing/2014/main" id="{FA8BFA10-109D-963B-765B-0C2E5D5AF778}"/>
              </a:ext>
            </a:extLst>
          </p:cNvPr>
          <p:cNvCxnSpPr>
            <a:cxnSpLocks/>
          </p:cNvCxnSpPr>
          <p:nvPr/>
        </p:nvCxnSpPr>
        <p:spPr>
          <a:xfrm>
            <a:off x="6701692" y="2255854"/>
            <a:ext cx="0" cy="4116548"/>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50" name="LineContentSeparatorDefault 50">
            <a:extLst>
              <a:ext uri="{FF2B5EF4-FFF2-40B4-BE49-F238E27FC236}">
                <a16:creationId xmlns:a16="http://schemas.microsoft.com/office/drawing/2014/main" id="{9FE16999-F027-B5AA-FED2-AD20E572CD6E}"/>
              </a:ext>
            </a:extLst>
          </p:cNvPr>
          <p:cNvCxnSpPr>
            <a:cxnSpLocks/>
          </p:cNvCxnSpPr>
          <p:nvPr>
            <p:custDataLst>
              <p:tags r:id="rId5"/>
            </p:custDataLst>
          </p:nvPr>
        </p:nvCxnSpPr>
        <p:spPr>
          <a:xfrm>
            <a:off x="3902501" y="2047175"/>
            <a:ext cx="7734763"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2" name="LineContentSeparatorDefault 50">
            <a:extLst>
              <a:ext uri="{FF2B5EF4-FFF2-40B4-BE49-F238E27FC236}">
                <a16:creationId xmlns:a16="http://schemas.microsoft.com/office/drawing/2014/main" id="{1EA712AE-E85E-86B7-03C0-E34E990580BD}"/>
              </a:ext>
            </a:extLst>
          </p:cNvPr>
          <p:cNvCxnSpPr>
            <a:cxnSpLocks/>
          </p:cNvCxnSpPr>
          <p:nvPr>
            <p:custDataLst>
              <p:tags r:id="rId6"/>
            </p:custDataLst>
          </p:nvPr>
        </p:nvCxnSpPr>
        <p:spPr>
          <a:xfrm>
            <a:off x="554735" y="2047175"/>
            <a:ext cx="2731662"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 name="1. On-page tracker">
            <a:extLst>
              <a:ext uri="{FF2B5EF4-FFF2-40B4-BE49-F238E27FC236}">
                <a16:creationId xmlns:a16="http://schemas.microsoft.com/office/drawing/2014/main" id="{AABC12AB-D2AE-5A58-F923-E3495A9CAD62}"/>
              </a:ext>
            </a:extLst>
          </p:cNvPr>
          <p:cNvSpPr txBox="1">
            <a:spLocks/>
          </p:cNvSpPr>
          <p:nvPr>
            <p:custDataLst>
              <p:tags r:id="rId7"/>
            </p:custDataLst>
          </p:nvPr>
        </p:nvSpPr>
        <p:spPr>
          <a:xfrm>
            <a:off x="7793929"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800" b="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00" b="0" i="0" u="none" strike="noStrike" kern="1200" cap="none" spc="0" normalizeH="0" baseline="0" noProof="0">
                <a:ln>
                  <a:noFill/>
                </a:ln>
                <a:solidFill>
                  <a:srgbClr val="000000"/>
                </a:solidFill>
                <a:effectLst/>
                <a:uLnTx/>
                <a:uFillTx/>
                <a:latin typeface="Aptos"/>
                <a:ea typeface="+mn-ea"/>
                <a:cs typeface="+mn-cs"/>
              </a:rPr>
              <a:t>LATEST AS OF APRIL 13, 2026</a:t>
            </a:r>
          </a:p>
        </p:txBody>
      </p:sp>
    </p:spTree>
    <p:extLst>
      <p:ext uri="{BB962C8B-B14F-4D97-AF65-F5344CB8AC3E}">
        <p14:creationId xmlns:p14="http://schemas.microsoft.com/office/powerpoint/2010/main" val="4053875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ADA947F-4649-A8CB-BD7A-1A6EAE7FD1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6" name="think-cell data - do not delete" hidden="1">
                        <a:extLst>
                          <a:ext uri="{FF2B5EF4-FFF2-40B4-BE49-F238E27FC236}">
                            <a16:creationId xmlns:a16="http://schemas.microsoft.com/office/drawing/2014/main" id="{4ADA947F-4649-A8CB-BD7A-1A6EAE7FD1A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D6B2D9E4-72F0-8739-7A31-54ACBC371A12}"/>
              </a:ext>
            </a:extLst>
          </p:cNvPr>
          <p:cNvSpPr>
            <a:spLocks noGrp="1"/>
          </p:cNvSpPr>
          <p:nvPr>
            <p:ph type="title"/>
            <p:custDataLst>
              <p:tags r:id="rId2"/>
            </p:custDataLst>
          </p:nvPr>
        </p:nvSpPr>
        <p:spPr/>
        <p:txBody>
          <a:bodyPr vert="horz"/>
          <a:lstStyle/>
          <a:p>
            <a:r>
              <a:rPr lang="en-US" sz="3600" dirty="0">
                <a:latin typeface="Stratum2 Black" panose="020B0506030000020004" pitchFamily="34" charset="0"/>
              </a:rPr>
              <a:t>What comes next</a:t>
            </a:r>
          </a:p>
        </p:txBody>
      </p:sp>
      <p:sp>
        <p:nvSpPr>
          <p:cNvPr id="7" name="TextBox 6">
            <a:extLst>
              <a:ext uri="{FF2B5EF4-FFF2-40B4-BE49-F238E27FC236}">
                <a16:creationId xmlns:a16="http://schemas.microsoft.com/office/drawing/2014/main" id="{D8F8BDDA-103A-0790-2877-C22D47AACE55}"/>
              </a:ext>
            </a:extLst>
          </p:cNvPr>
          <p:cNvSpPr txBox="1"/>
          <p:nvPr/>
        </p:nvSpPr>
        <p:spPr>
          <a:xfrm>
            <a:off x="4879848" y="1443846"/>
            <a:ext cx="6906768" cy="3970318"/>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spcBef>
                <a:spcPts val="600"/>
              </a:spcBef>
              <a:spcAft>
                <a:spcPts val="600"/>
              </a:spcAft>
              <a:buFont typeface="Arial" panose="020B0604020202020204" pitchFamily="34" charset="0"/>
              <a:buChar char="•"/>
            </a:pPr>
            <a:r>
              <a:rPr lang="en-US" sz="1800" b="1"/>
              <a:t>Town Halls </a:t>
            </a:r>
            <a:r>
              <a:rPr lang="en-US" sz="1800"/>
              <a:t>to provide an update on SRR Phase I; 3 options (pending invites to be sent out)</a:t>
            </a:r>
          </a:p>
          <a:p>
            <a:pPr marL="514350" lvl="1" indent="-285750">
              <a:spcBef>
                <a:spcPts val="600"/>
              </a:spcBef>
              <a:spcAft>
                <a:spcPts val="600"/>
              </a:spcAft>
              <a:buFont typeface="Arial" panose="020B0604020202020204" pitchFamily="34" charset="0"/>
              <a:buChar char="•"/>
            </a:pPr>
            <a:r>
              <a:rPr lang="en-US" sz="1800"/>
              <a:t>In person Corvallis – 8:30-10a, Tuesday April 28th </a:t>
            </a:r>
          </a:p>
          <a:p>
            <a:pPr marL="514350" lvl="1" indent="-285750">
              <a:spcBef>
                <a:spcPts val="600"/>
              </a:spcBef>
              <a:spcAft>
                <a:spcPts val="600"/>
              </a:spcAft>
              <a:buFont typeface="Arial" panose="020B0604020202020204" pitchFamily="34" charset="0"/>
              <a:buChar char="•"/>
            </a:pPr>
            <a:r>
              <a:rPr lang="en-US" sz="1800"/>
              <a:t>Virtual – 3:30-5p, Wednesday April 29th</a:t>
            </a:r>
          </a:p>
          <a:p>
            <a:pPr marL="514350" lvl="1" indent="-285750">
              <a:spcBef>
                <a:spcPts val="600"/>
              </a:spcBef>
              <a:spcAft>
                <a:spcPts val="600"/>
              </a:spcAft>
              <a:buFont typeface="Arial" panose="020B0604020202020204" pitchFamily="34" charset="0"/>
              <a:buChar char="•"/>
            </a:pPr>
            <a:r>
              <a:rPr lang="en-US" sz="1800"/>
              <a:t>In person Cascades – 4-5/5:30p, Thursday April 30th </a:t>
            </a:r>
          </a:p>
          <a:p>
            <a:pPr marL="285750" indent="-285750">
              <a:spcBef>
                <a:spcPts val="600"/>
              </a:spcBef>
              <a:spcAft>
                <a:spcPts val="600"/>
              </a:spcAft>
              <a:buFont typeface="Arial" panose="020B0604020202020204" pitchFamily="34" charset="0"/>
              <a:buChar char="•"/>
            </a:pPr>
            <a:r>
              <a:rPr lang="en-US" sz="1800" b="1"/>
              <a:t>Ideation Sessions </a:t>
            </a:r>
            <a:r>
              <a:rPr lang="en-US" sz="1800"/>
              <a:t>to follow Town Halls that will be specific to Workstreams, i.e., a dedicated forum for Enrollment, Marketing and Financial Aid; these will be open to all of OSU</a:t>
            </a:r>
          </a:p>
          <a:p>
            <a:pPr marL="285750" indent="-285750">
              <a:spcBef>
                <a:spcPts val="600"/>
              </a:spcBef>
              <a:spcAft>
                <a:spcPts val="600"/>
              </a:spcAft>
              <a:buFont typeface="Arial" panose="020B0604020202020204" pitchFamily="34" charset="0"/>
              <a:buChar char="•"/>
            </a:pPr>
            <a:r>
              <a:rPr lang="en-US" sz="1800" b="1"/>
              <a:t>Continued updates</a:t>
            </a:r>
            <a:r>
              <a:rPr lang="en-US" sz="1800"/>
              <a:t> to Faculty Senate as Phase II progresses</a:t>
            </a:r>
          </a:p>
          <a:p>
            <a:pPr marL="285750" indent="-285750">
              <a:spcBef>
                <a:spcPts val="600"/>
              </a:spcBef>
              <a:spcAft>
                <a:spcPts val="600"/>
              </a:spcAft>
              <a:buFont typeface="Arial" panose="020B0604020202020204" pitchFamily="34" charset="0"/>
              <a:buChar char="•"/>
            </a:pPr>
            <a:r>
              <a:rPr lang="en-US" sz="1800" b="1"/>
              <a:t>Project- or Workstream-specific focus groups </a:t>
            </a:r>
            <a:r>
              <a:rPr lang="en-US" sz="1800"/>
              <a:t>with Faculty Senate to get input and feedback on priority areas</a:t>
            </a:r>
          </a:p>
        </p:txBody>
      </p:sp>
      <p:sp>
        <p:nvSpPr>
          <p:cNvPr id="11" name="1. On-page tracker">
            <a:extLst>
              <a:ext uri="{FF2B5EF4-FFF2-40B4-BE49-F238E27FC236}">
                <a16:creationId xmlns:a16="http://schemas.microsoft.com/office/drawing/2014/main" id="{8AF2AC50-8CB6-39B0-C156-0FBFD7CF443C}"/>
              </a:ext>
            </a:extLst>
          </p:cNvPr>
          <p:cNvSpPr txBox="1">
            <a:spLocks/>
          </p:cNvSpPr>
          <p:nvPr>
            <p:custDataLst>
              <p:tags r:id="rId3"/>
            </p:custDataLst>
          </p:nvPr>
        </p:nvSpPr>
        <p:spPr>
          <a:xfrm>
            <a:off x="7793929"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800" b="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00" b="0" i="0" u="none" strike="noStrike" kern="1200" cap="none" spc="0" normalizeH="0" baseline="0" noProof="0">
                <a:ln>
                  <a:noFill/>
                </a:ln>
                <a:solidFill>
                  <a:srgbClr val="000000"/>
                </a:solidFill>
                <a:effectLst/>
                <a:uLnTx/>
                <a:uFillTx/>
                <a:latin typeface="Aptos"/>
                <a:ea typeface="+mn-ea"/>
                <a:cs typeface="+mn-cs"/>
              </a:rPr>
              <a:t>LATEST AS OF APRIL 13, 2026</a:t>
            </a:r>
          </a:p>
        </p:txBody>
      </p:sp>
    </p:spTree>
    <p:extLst>
      <p:ext uri="{BB962C8B-B14F-4D97-AF65-F5344CB8AC3E}">
        <p14:creationId xmlns:p14="http://schemas.microsoft.com/office/powerpoint/2010/main" val="2640378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2ED52-BFD0-F97A-03A1-0B617AA5A724}"/>
            </a:ext>
          </a:extLst>
        </p:cNvPr>
        <p:cNvGrpSpPr/>
        <p:nvPr/>
      </p:nvGrpSpPr>
      <p:grpSpPr>
        <a:xfrm>
          <a:off x="0" y="0"/>
          <a:ext cx="0" cy="0"/>
          <a:chOff x="0" y="0"/>
          <a:chExt cx="0" cy="0"/>
        </a:xfrm>
      </p:grpSpPr>
      <p:pic>
        <p:nvPicPr>
          <p:cNvPr id="2" name="Picture 1" descr="A flag on a brick post">
            <a:extLst>
              <a:ext uri="{FF2B5EF4-FFF2-40B4-BE49-F238E27FC236}">
                <a16:creationId xmlns:a16="http://schemas.microsoft.com/office/drawing/2014/main" id="{0D5A1FAD-81C6-475B-3FD2-43761EC4BF3E}"/>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Arrow: Pentagon 7">
            <a:extLst>
              <a:ext uri="{FF2B5EF4-FFF2-40B4-BE49-F238E27FC236}">
                <a16:creationId xmlns:a16="http://schemas.microsoft.com/office/drawing/2014/main" id="{95F890F7-FCC9-AAA2-3128-84F7F3289DF7}"/>
              </a:ext>
            </a:extLst>
          </p:cNvPr>
          <p:cNvSpPr>
            <a:spLocks noGrp="1" noRot="1" noMove="1" noResize="1" noEditPoints="1" noAdjustHandles="1" noChangeArrowheads="1" noChangeShapeType="1"/>
          </p:cNvSpPr>
          <p:nvPr/>
        </p:nvSpPr>
        <p:spPr>
          <a:xfrm>
            <a:off x="0" y="5710334"/>
            <a:ext cx="3620278" cy="738663"/>
          </a:xfrm>
          <a:prstGeom prst="homePlate">
            <a:avLst/>
          </a:prstGeom>
          <a:effectLst>
            <a:outerShdw blurRad="50800" dist="38100" dir="5400000" algn="t"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03628F-CE85-8237-8470-569B8E95E516}"/>
              </a:ext>
            </a:extLst>
          </p:cNvPr>
          <p:cNvSpPr txBox="1"/>
          <p:nvPr/>
        </p:nvSpPr>
        <p:spPr>
          <a:xfrm>
            <a:off x="303245" y="5710334"/>
            <a:ext cx="3013787" cy="738664"/>
          </a:xfrm>
          <a:prstGeom prst="rect">
            <a:avLst/>
          </a:prstGeom>
          <a:noFill/>
        </p:spPr>
        <p:txBody>
          <a:bodyPr wrap="square" lIns="91440" tIns="45720" rIns="91440" bIns="45720" rtlCol="0" anchor="t">
            <a:spAutoFit/>
          </a:bodyPr>
          <a:lstStyle/>
          <a:p>
            <a:r>
              <a:rPr lang="en-US" sz="2400" dirty="0">
                <a:solidFill>
                  <a:schemeClr val="bg1">
                    <a:lumMod val="95000"/>
                  </a:schemeClr>
                </a:solidFill>
                <a:latin typeface="Stratum2 Black" panose="020B0506030000020004" pitchFamily="34" charset="0"/>
              </a:rPr>
              <a:t>OSU Faculty Senate</a:t>
            </a:r>
          </a:p>
          <a:p>
            <a:r>
              <a:rPr lang="en-US" dirty="0">
                <a:solidFill>
                  <a:schemeClr val="bg1">
                    <a:lumMod val="95000"/>
                  </a:schemeClr>
                </a:solidFill>
                <a:latin typeface="Stratum2 Black"/>
              </a:rPr>
              <a:t>   </a:t>
            </a:r>
            <a:r>
              <a:rPr lang="en-US" dirty="0">
                <a:solidFill>
                  <a:schemeClr val="bg1">
                    <a:lumMod val="95000"/>
                  </a:schemeClr>
                </a:solidFill>
                <a:latin typeface="Kievit Offc"/>
              </a:rPr>
              <a:t>April 16, 2026</a:t>
            </a:r>
          </a:p>
        </p:txBody>
      </p:sp>
    </p:spTree>
    <p:extLst>
      <p:ext uri="{BB962C8B-B14F-4D97-AF65-F5344CB8AC3E}">
        <p14:creationId xmlns:p14="http://schemas.microsoft.com/office/powerpoint/2010/main" val="242172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051C-5B6D-DF1F-E9F4-4DD3AAFE04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8DFFF8-5276-BD88-6729-8CECFD7A1151}"/>
              </a:ext>
            </a:extLst>
          </p:cNvPr>
          <p:cNvSpPr>
            <a:spLocks noGrp="1" noRot="1" noMove="1" noResize="1" noEditPoints="1" noAdjustHandles="1" noChangeArrowheads="1" noChangeShapeType="1"/>
          </p:cNvSpPr>
          <p:nvPr/>
        </p:nvSpPr>
        <p:spPr>
          <a:xfrm>
            <a:off x="0" y="1"/>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1FC3D14-4097-FC02-2B79-F3ADEA624593}"/>
              </a:ext>
            </a:extLst>
          </p:cNvPr>
          <p:cNvSpPr>
            <a:spLocks noGrp="1" noRot="1" noMove="1" noResize="1" noEditPoints="1" noAdjustHandles="1" noChangeArrowheads="1" noChangeShapeType="1"/>
          </p:cNvSpPr>
          <p:nvPr/>
        </p:nvSpPr>
        <p:spPr>
          <a:xfrm>
            <a:off x="0" y="0"/>
            <a:ext cx="12192000" cy="1194318"/>
          </a:xfrm>
          <a:prstGeom prst="rect">
            <a:avLst/>
          </a:prstGeom>
          <a:solidFill>
            <a:srgbClr val="D73F09"/>
          </a:solidFill>
          <a:ln>
            <a:solidFill>
              <a:srgbClr val="D73F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572B6-69FF-0150-D70A-9AE3C1539C04}"/>
              </a:ext>
            </a:extLst>
          </p:cNvPr>
          <p:cNvSpPr>
            <a:spLocks noGrp="1"/>
          </p:cNvSpPr>
          <p:nvPr>
            <p:ph type="title"/>
          </p:nvPr>
        </p:nvSpPr>
        <p:spPr>
          <a:xfrm>
            <a:off x="484552" y="318846"/>
            <a:ext cx="10869248" cy="643715"/>
          </a:xfrm>
        </p:spPr>
        <p:txBody>
          <a:bodyPr vert="horz" lIns="91440" tIns="45720" rIns="91440" bIns="45720" rtlCol="0" anchor="ctr">
            <a:noAutofit/>
          </a:bodyPr>
          <a:lstStyle/>
          <a:p>
            <a:r>
              <a:rPr lang="en-US" sz="3600" i="1" dirty="0">
                <a:solidFill>
                  <a:schemeClr val="bg1"/>
                </a:solidFill>
                <a:latin typeface="Stratum2 Black"/>
              </a:rPr>
              <a:t>Institutional Policy and Procedures for Program Reorganization or Elimination </a:t>
            </a:r>
            <a:r>
              <a:rPr lang="en-US" sz="3600" dirty="0">
                <a:solidFill>
                  <a:schemeClr val="bg1"/>
                </a:solidFill>
                <a:latin typeface="Stratum2 Black"/>
              </a:rPr>
              <a:t>Review Subcommittee</a:t>
            </a:r>
            <a:endParaRPr lang="en-US" i="1" dirty="0">
              <a:solidFill>
                <a:schemeClr val="bg1"/>
              </a:solidFill>
              <a:latin typeface="Calibri Light" panose="020F0302020204030204"/>
              <a:ea typeface="Calibri Light" panose="020F0302020204030204"/>
              <a:cs typeface="Calibri Light" panose="020F0302020204030204"/>
            </a:endParaRPr>
          </a:p>
        </p:txBody>
      </p:sp>
      <p:sp>
        <p:nvSpPr>
          <p:cNvPr id="7" name="Rectangle 1">
            <a:extLst>
              <a:ext uri="{FF2B5EF4-FFF2-40B4-BE49-F238E27FC236}">
                <a16:creationId xmlns:a16="http://schemas.microsoft.com/office/drawing/2014/main" id="{1181E8B4-8B94-5B18-C2C3-82BB7912CB47}"/>
              </a:ext>
            </a:extLst>
          </p:cNvPr>
          <p:cNvSpPr>
            <a:spLocks noChangeArrowheads="1"/>
          </p:cNvSpPr>
          <p:nvPr/>
        </p:nvSpPr>
        <p:spPr bwMode="auto">
          <a:xfrm>
            <a:off x="5486400" y="-327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8E71667C-098D-DE9D-5A73-ED39D76BD94F}"/>
              </a:ext>
            </a:extLst>
          </p:cNvPr>
          <p:cNvSpPr txBox="1"/>
          <p:nvPr/>
        </p:nvSpPr>
        <p:spPr>
          <a:xfrm>
            <a:off x="418262" y="1717933"/>
            <a:ext cx="1100182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panose="020F0502020204030204"/>
                <a:cs typeface="Calibri" panose="020F0502020204030204"/>
              </a:rPr>
              <a:t>Subcommittee Members:</a:t>
            </a:r>
          </a:p>
          <a:p>
            <a:pPr marL="457200" indent="-457200">
              <a:buFont typeface="Arial,Sans-Serif"/>
              <a:buChar char="•"/>
            </a:pPr>
            <a:r>
              <a:rPr lang="en-US" sz="2800" dirty="0">
                <a:ea typeface="Calibri" panose="020F0502020204030204"/>
                <a:cs typeface="Calibri" panose="020F0502020204030204"/>
              </a:rPr>
              <a:t>Jacob Hamblin</a:t>
            </a:r>
          </a:p>
          <a:p>
            <a:pPr marL="457200" indent="-457200">
              <a:buFont typeface="Arial"/>
              <a:buChar char="•"/>
            </a:pPr>
            <a:r>
              <a:rPr lang="en-US" sz="2800" dirty="0">
                <a:ea typeface="Calibri" panose="020F0502020204030204"/>
                <a:cs typeface="Calibri" panose="020F0502020204030204"/>
              </a:rPr>
              <a:t>Bruce Dugger</a:t>
            </a:r>
            <a:endParaRPr lang="en-US" dirty="0"/>
          </a:p>
          <a:p>
            <a:pPr marL="457200" indent="-457200">
              <a:buFont typeface="Arial"/>
              <a:buChar char="•"/>
            </a:pPr>
            <a:r>
              <a:rPr lang="en-US" sz="2800" dirty="0">
                <a:ea typeface="Calibri" panose="020F0502020204030204"/>
                <a:cs typeface="Calibri" panose="020F0502020204030204"/>
              </a:rPr>
              <a:t>Eric Hansen</a:t>
            </a:r>
          </a:p>
          <a:p>
            <a:pPr marL="457200" indent="-457200">
              <a:buFont typeface="Arial,Sans-Serif"/>
              <a:buChar char="•"/>
            </a:pPr>
            <a:r>
              <a:rPr lang="en-US" sz="2800" dirty="0">
                <a:ea typeface="Calibri" panose="020F0502020204030204"/>
                <a:cs typeface="Calibri" panose="020F0502020204030204"/>
              </a:rPr>
              <a:t>Kim Halsey</a:t>
            </a:r>
          </a:p>
          <a:p>
            <a:pPr marL="457200" indent="-457200">
              <a:buFont typeface="Arial"/>
              <a:buChar char="•"/>
            </a:pPr>
            <a:r>
              <a:rPr lang="en-US" sz="2800" dirty="0">
                <a:ea typeface="Calibri" panose="020F0502020204030204"/>
                <a:cs typeface="Calibri" panose="020F0502020204030204"/>
              </a:rPr>
              <a:t>Jim Coakley</a:t>
            </a:r>
          </a:p>
          <a:p>
            <a:pPr marL="457200" indent="-457200">
              <a:buFont typeface="Arial"/>
              <a:buChar char="•"/>
            </a:pPr>
            <a:r>
              <a:rPr lang="en-US" sz="2800" dirty="0">
                <a:ea typeface="Calibri" panose="020F0502020204030204"/>
                <a:cs typeface="Calibri" panose="020F0502020204030204"/>
              </a:rPr>
              <a:t>Susan Bernardin</a:t>
            </a:r>
          </a:p>
          <a:p>
            <a:pPr marL="457200" indent="-457200">
              <a:buFont typeface="Arial"/>
              <a:buChar char="•"/>
            </a:pPr>
            <a:r>
              <a:rPr lang="en-US" sz="2800" dirty="0">
                <a:ea typeface="Calibri" panose="020F0502020204030204"/>
                <a:cs typeface="Calibri" panose="020F0502020204030204"/>
              </a:rPr>
              <a:t>Katheryn Yetter</a:t>
            </a:r>
          </a:p>
        </p:txBody>
      </p:sp>
    </p:spTree>
    <p:extLst>
      <p:ext uri="{BB962C8B-B14F-4D97-AF65-F5344CB8AC3E}">
        <p14:creationId xmlns:p14="http://schemas.microsoft.com/office/powerpoint/2010/main" val="5175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F2FE-4D27-97EC-DF8F-29F5836BBA0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794D158-0483-FFE0-F73F-CEBFFD83AC71}"/>
              </a:ext>
            </a:extLst>
          </p:cNvPr>
          <p:cNvSpPr>
            <a:spLocks noGrp="1" noRot="1" noMove="1" noResize="1" noEditPoints="1" noAdjustHandles="1" noChangeArrowheads="1" noChangeShapeType="1"/>
          </p:cNvSpPr>
          <p:nvPr/>
        </p:nvSpPr>
        <p:spPr>
          <a:xfrm>
            <a:off x="-9355"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many symbols">
            <a:extLst>
              <a:ext uri="{FF2B5EF4-FFF2-40B4-BE49-F238E27FC236}">
                <a16:creationId xmlns:a16="http://schemas.microsoft.com/office/drawing/2014/main" id="{CBD802C7-5CC4-D3E0-B5E0-823C9D92ED4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8711" y="-2296526"/>
            <a:ext cx="12206034" cy="9154526"/>
          </a:xfrm>
          <a:prstGeom prst="rect">
            <a:avLst/>
          </a:prstGeom>
        </p:spPr>
      </p:pic>
      <p:sp>
        <p:nvSpPr>
          <p:cNvPr id="2" name="Rectangle 1">
            <a:extLst>
              <a:ext uri="{FF2B5EF4-FFF2-40B4-BE49-F238E27FC236}">
                <a16:creationId xmlns:a16="http://schemas.microsoft.com/office/drawing/2014/main" id="{3B491993-A093-D154-4C73-F39D4F0B966B}"/>
              </a:ext>
            </a:extLst>
          </p:cNvPr>
          <p:cNvSpPr>
            <a:spLocks noGrp="1" noRot="1" noMove="1" noResize="1" noEditPoints="1" noAdjustHandles="1" noChangeArrowheads="1" noChangeShapeType="1"/>
          </p:cNvSpPr>
          <p:nvPr/>
        </p:nvSpPr>
        <p:spPr>
          <a:xfrm>
            <a:off x="-18711" y="2304661"/>
            <a:ext cx="12210711" cy="1509059"/>
          </a:xfrm>
          <a:prstGeom prst="rect">
            <a:avLst/>
          </a:prstGeom>
          <a:solidFill>
            <a:srgbClr val="D73F09"/>
          </a:solidFill>
          <a:ln>
            <a:noFill/>
          </a:ln>
          <a:effectLst>
            <a:innerShdw blurRad="63500" dist="50800" dir="13500000">
              <a:prstClr val="black">
                <a:alpha val="50000"/>
              </a:prstClr>
            </a:inn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6D1382-613F-6ADE-38E0-7744A98232CC}"/>
              </a:ext>
            </a:extLst>
          </p:cNvPr>
          <p:cNvSpPr txBox="1"/>
          <p:nvPr/>
        </p:nvSpPr>
        <p:spPr>
          <a:xfrm>
            <a:off x="225996" y="2674469"/>
            <a:ext cx="11975359" cy="769441"/>
          </a:xfrm>
          <a:prstGeom prst="rect">
            <a:avLst/>
          </a:prstGeom>
          <a:noFill/>
        </p:spPr>
        <p:txBody>
          <a:bodyPr wrap="square" lIns="91440" tIns="45720" rIns="91440" bIns="45720" rtlCol="0" anchor="t">
            <a:spAutoFit/>
          </a:bodyPr>
          <a:lstStyle/>
          <a:p>
            <a:pPr algn="ctr"/>
            <a:r>
              <a:rPr lang="en-US" sz="4400" dirty="0">
                <a:solidFill>
                  <a:schemeClr val="bg1"/>
                </a:solidFill>
                <a:latin typeface="Stratum2 Black"/>
              </a:rPr>
              <a:t>New Business</a:t>
            </a:r>
            <a:endParaRPr lang="en-US" dirty="0">
              <a:solidFill>
                <a:schemeClr val="bg1"/>
              </a:solidFill>
              <a:latin typeface="Stratum2 Black"/>
            </a:endParaRPr>
          </a:p>
        </p:txBody>
      </p:sp>
    </p:spTree>
    <p:extLst>
      <p:ext uri="{BB962C8B-B14F-4D97-AF65-F5344CB8AC3E}">
        <p14:creationId xmlns:p14="http://schemas.microsoft.com/office/powerpoint/2010/main" val="163489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2A206-17FB-0954-0835-A6A54CB424F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5CBE7CB-6889-94AA-EAB8-18CDE222E4E4}"/>
              </a:ext>
            </a:extLst>
          </p:cNvPr>
          <p:cNvSpPr>
            <a:spLocks noGrp="1" noRot="1" noMove="1" noResize="1" noEditPoints="1" noAdjustHandles="1" noChangeArrowheads="1" noChangeShapeType="1"/>
          </p:cNvSpPr>
          <p:nvPr/>
        </p:nvSpPr>
        <p:spPr>
          <a:xfrm>
            <a:off x="-9355"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many symbols">
            <a:extLst>
              <a:ext uri="{FF2B5EF4-FFF2-40B4-BE49-F238E27FC236}">
                <a16:creationId xmlns:a16="http://schemas.microsoft.com/office/drawing/2014/main" id="{62F9FC54-2EF9-FC99-F28D-9C84ADF7122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8711" y="-2296526"/>
            <a:ext cx="12206034" cy="9154526"/>
          </a:xfrm>
          <a:prstGeom prst="rect">
            <a:avLst/>
          </a:prstGeom>
        </p:spPr>
      </p:pic>
      <p:sp>
        <p:nvSpPr>
          <p:cNvPr id="2" name="Rectangle 1">
            <a:extLst>
              <a:ext uri="{FF2B5EF4-FFF2-40B4-BE49-F238E27FC236}">
                <a16:creationId xmlns:a16="http://schemas.microsoft.com/office/drawing/2014/main" id="{BD75C018-144C-D35C-9001-F9D2672F09F6}"/>
              </a:ext>
            </a:extLst>
          </p:cNvPr>
          <p:cNvSpPr>
            <a:spLocks noGrp="1" noRot="1" noMove="1" noResize="1" noEditPoints="1" noAdjustHandles="1" noChangeArrowheads="1" noChangeShapeType="1"/>
          </p:cNvSpPr>
          <p:nvPr/>
        </p:nvSpPr>
        <p:spPr>
          <a:xfrm>
            <a:off x="-18711" y="2304661"/>
            <a:ext cx="12210711" cy="1509059"/>
          </a:xfrm>
          <a:prstGeom prst="rect">
            <a:avLst/>
          </a:prstGeom>
          <a:solidFill>
            <a:srgbClr val="D73F09"/>
          </a:solidFill>
          <a:ln>
            <a:noFill/>
          </a:ln>
          <a:effectLst>
            <a:innerShdw blurRad="63500" dist="50800" dir="13500000">
              <a:prstClr val="black">
                <a:alpha val="50000"/>
              </a:prstClr>
            </a:inn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E68657-79F4-933F-D773-4FA127709E6B}"/>
              </a:ext>
            </a:extLst>
          </p:cNvPr>
          <p:cNvSpPr txBox="1"/>
          <p:nvPr/>
        </p:nvSpPr>
        <p:spPr>
          <a:xfrm>
            <a:off x="152399" y="2655419"/>
            <a:ext cx="11872147" cy="923330"/>
          </a:xfrm>
          <a:prstGeom prst="rect">
            <a:avLst/>
          </a:prstGeom>
          <a:noFill/>
        </p:spPr>
        <p:txBody>
          <a:bodyPr wrap="square" lIns="91440" tIns="45720" rIns="91440" bIns="45720" rtlCol="0" anchor="t">
            <a:spAutoFit/>
          </a:bodyPr>
          <a:lstStyle/>
          <a:p>
            <a:pPr algn="ctr"/>
            <a:r>
              <a:rPr lang="en-US" sz="5400" dirty="0">
                <a:solidFill>
                  <a:schemeClr val="bg1"/>
                </a:solidFill>
                <a:latin typeface="Stratum2 Black"/>
                <a:ea typeface="+mn-lt"/>
                <a:cs typeface="+mn-lt"/>
              </a:rPr>
              <a:t>Adjourn</a:t>
            </a:r>
            <a:endParaRPr lang="en-US" sz="5400">
              <a:solidFill>
                <a:schemeClr val="bg1"/>
              </a:solidFill>
              <a:ea typeface="Calibri" panose="020F0502020204030204"/>
              <a:cs typeface="Calibri" panose="020F0502020204030204"/>
            </a:endParaRPr>
          </a:p>
        </p:txBody>
      </p:sp>
      <p:sp>
        <p:nvSpPr>
          <p:cNvPr id="8" name="TextBox 7">
            <a:extLst>
              <a:ext uri="{FF2B5EF4-FFF2-40B4-BE49-F238E27FC236}">
                <a16:creationId xmlns:a16="http://schemas.microsoft.com/office/drawing/2014/main" id="{3C2ABE06-563B-2CEB-DA13-C9EF00ED21F7}"/>
              </a:ext>
            </a:extLst>
          </p:cNvPr>
          <p:cNvSpPr txBox="1"/>
          <p:nvPr/>
        </p:nvSpPr>
        <p:spPr>
          <a:xfrm>
            <a:off x="2428" y="3816923"/>
            <a:ext cx="12192000" cy="984885"/>
          </a:xfrm>
          <a:prstGeom prst="rect">
            <a:avLst/>
          </a:prstGeom>
          <a:noFill/>
        </p:spPr>
        <p:txBody>
          <a:bodyPr wrap="square" lIns="91440" tIns="45720" rIns="91440" bIns="45720" rtlCol="0" anchor="t">
            <a:spAutoFit/>
          </a:bodyPr>
          <a:lstStyle/>
          <a:p>
            <a:pPr algn="ctr"/>
            <a:endParaRPr lang="en-US" sz="2200" dirty="0">
              <a:solidFill>
                <a:schemeClr val="bg1"/>
              </a:solidFill>
              <a:latin typeface="Kievit Offc"/>
              <a:ea typeface="Calibri"/>
              <a:cs typeface="Calibri"/>
            </a:endParaRPr>
          </a:p>
          <a:p>
            <a:pPr algn="ctr"/>
            <a:endParaRPr lang="en-US" sz="3600" dirty="0">
              <a:solidFill>
                <a:schemeClr val="bg1"/>
              </a:solidFill>
              <a:latin typeface="Kievit Offc"/>
              <a:ea typeface="+mn-lt"/>
              <a:cs typeface="+mn-lt"/>
            </a:endParaRPr>
          </a:p>
        </p:txBody>
      </p:sp>
    </p:spTree>
    <p:extLst>
      <p:ext uri="{BB962C8B-B14F-4D97-AF65-F5344CB8AC3E}">
        <p14:creationId xmlns:p14="http://schemas.microsoft.com/office/powerpoint/2010/main" val="42722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67E45-6ACE-64FD-5667-C1F4090DCDC7}"/>
            </a:ext>
          </a:extLst>
        </p:cNvPr>
        <p:cNvGrpSpPr/>
        <p:nvPr/>
      </p:nvGrpSpPr>
      <p:grpSpPr>
        <a:xfrm>
          <a:off x="0" y="0"/>
          <a:ext cx="0" cy="0"/>
          <a:chOff x="0" y="0"/>
          <a:chExt cx="0" cy="0"/>
        </a:xfrm>
      </p:grpSpPr>
      <p:pic>
        <p:nvPicPr>
          <p:cNvPr id="2" name="Picture 1" descr="A flag on a brick post">
            <a:extLst>
              <a:ext uri="{FF2B5EF4-FFF2-40B4-BE49-F238E27FC236}">
                <a16:creationId xmlns:a16="http://schemas.microsoft.com/office/drawing/2014/main" id="{5EEA47EB-9EDD-501F-6A2C-2809E2F64F73}"/>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Arrow: Pentagon 7">
            <a:extLst>
              <a:ext uri="{FF2B5EF4-FFF2-40B4-BE49-F238E27FC236}">
                <a16:creationId xmlns:a16="http://schemas.microsoft.com/office/drawing/2014/main" id="{E42BEA21-31D3-B0FF-0EA0-C0AE1DD6BBAE}"/>
              </a:ext>
            </a:extLst>
          </p:cNvPr>
          <p:cNvSpPr>
            <a:spLocks noGrp="1" noRot="1" noMove="1" noResize="1" noEditPoints="1" noAdjustHandles="1" noChangeArrowheads="1" noChangeShapeType="1"/>
          </p:cNvSpPr>
          <p:nvPr/>
        </p:nvSpPr>
        <p:spPr>
          <a:xfrm>
            <a:off x="0" y="5710334"/>
            <a:ext cx="3620278" cy="738663"/>
          </a:xfrm>
          <a:prstGeom prst="homePlate">
            <a:avLst/>
          </a:prstGeom>
          <a:effectLst>
            <a:outerShdw blurRad="50800" dist="38100" dir="5400000" algn="t"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9DCA8F-9370-351C-C8A8-49FD0904AE88}"/>
              </a:ext>
            </a:extLst>
          </p:cNvPr>
          <p:cNvSpPr txBox="1"/>
          <p:nvPr/>
        </p:nvSpPr>
        <p:spPr>
          <a:xfrm>
            <a:off x="303245" y="5710334"/>
            <a:ext cx="3013787" cy="738664"/>
          </a:xfrm>
          <a:prstGeom prst="rect">
            <a:avLst/>
          </a:prstGeom>
          <a:noFill/>
        </p:spPr>
        <p:txBody>
          <a:bodyPr wrap="square" lIns="91440" tIns="45720" rIns="91440" bIns="45720" rtlCol="0" anchor="t">
            <a:spAutoFit/>
          </a:bodyPr>
          <a:lstStyle/>
          <a:p>
            <a:r>
              <a:rPr lang="en-US" sz="2400" dirty="0">
                <a:solidFill>
                  <a:schemeClr val="bg1">
                    <a:lumMod val="95000"/>
                  </a:schemeClr>
                </a:solidFill>
                <a:latin typeface="Stratum2 Black" panose="020B0506030000020004" pitchFamily="34" charset="0"/>
              </a:rPr>
              <a:t>OSU Faculty Senate</a:t>
            </a:r>
          </a:p>
          <a:p>
            <a:r>
              <a:rPr lang="en-US" dirty="0">
                <a:solidFill>
                  <a:schemeClr val="bg1">
                    <a:lumMod val="95000"/>
                  </a:schemeClr>
                </a:solidFill>
                <a:latin typeface="Stratum2 Black"/>
              </a:rPr>
              <a:t>   </a:t>
            </a:r>
            <a:r>
              <a:rPr lang="en-US" dirty="0">
                <a:solidFill>
                  <a:schemeClr val="bg1">
                    <a:lumMod val="95000"/>
                  </a:schemeClr>
                </a:solidFill>
                <a:latin typeface="Kievit Offc"/>
              </a:rPr>
              <a:t>April 16, 2026</a:t>
            </a:r>
          </a:p>
        </p:txBody>
      </p:sp>
    </p:spTree>
    <p:extLst>
      <p:ext uri="{BB962C8B-B14F-4D97-AF65-F5344CB8AC3E}">
        <p14:creationId xmlns:p14="http://schemas.microsoft.com/office/powerpoint/2010/main" val="316417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8"/>
          <p:cNvSpPr txBox="1"/>
          <p:nvPr/>
        </p:nvSpPr>
        <p:spPr>
          <a:xfrm>
            <a:off x="378589" y="5023328"/>
            <a:ext cx="4576800" cy="143600"/>
          </a:xfrm>
          <a:prstGeom prst="rect">
            <a:avLst/>
          </a:prstGeom>
          <a:noFill/>
          <a:ln>
            <a:noFill/>
          </a:ln>
        </p:spPr>
        <p:txBody>
          <a:bodyPr spcFirstLastPara="1" wrap="square" lIns="0" tIns="0" rIns="0" bIns="0" anchor="b" anchorCtr="0">
            <a:noAutofit/>
          </a:bodyPr>
          <a:lstStyle/>
          <a:p>
            <a:r>
              <a:rPr lang="en" sz="2000" dirty="0">
                <a:latin typeface="Kievit Offc" panose="020B0504030101020102" pitchFamily="34" charset="0"/>
                <a:ea typeface="Lato"/>
                <a:cs typeface="Lato"/>
                <a:sym typeface="Lato"/>
              </a:rPr>
              <a:t>Kendon Kurzer, WIC Director</a:t>
            </a:r>
            <a:endParaRPr sz="2000" dirty="0">
              <a:latin typeface="Kievit Offc" panose="020B0504030101020102" pitchFamily="34" charset="0"/>
              <a:ea typeface="Lato"/>
              <a:cs typeface="Lato"/>
              <a:sym typeface="Lato"/>
            </a:endParaRPr>
          </a:p>
        </p:txBody>
      </p:sp>
      <p:sp>
        <p:nvSpPr>
          <p:cNvPr id="274" name="Google Shape;274;p38"/>
          <p:cNvSpPr txBox="1"/>
          <p:nvPr/>
        </p:nvSpPr>
        <p:spPr>
          <a:xfrm>
            <a:off x="378604" y="5453759"/>
            <a:ext cx="2727600" cy="143600"/>
          </a:xfrm>
          <a:prstGeom prst="rect">
            <a:avLst/>
          </a:prstGeom>
          <a:noFill/>
          <a:ln>
            <a:noFill/>
          </a:ln>
        </p:spPr>
        <p:txBody>
          <a:bodyPr spcFirstLastPara="1" wrap="square" lIns="0" tIns="0" rIns="0" bIns="0" anchor="b" anchorCtr="0">
            <a:noAutofit/>
          </a:bodyPr>
          <a:lstStyle/>
          <a:p>
            <a:endParaRPr sz="1333">
              <a:latin typeface="Lato"/>
              <a:ea typeface="Lato"/>
              <a:cs typeface="Lato"/>
              <a:sym typeface="Lato"/>
            </a:endParaRPr>
          </a:p>
        </p:txBody>
      </p:sp>
      <p:cxnSp>
        <p:nvCxnSpPr>
          <p:cNvPr id="275" name="Google Shape;275;p38"/>
          <p:cNvCxnSpPr/>
          <p:nvPr/>
        </p:nvCxnSpPr>
        <p:spPr>
          <a:xfrm rot="10800000">
            <a:off x="378400" y="5285771"/>
            <a:ext cx="8566800" cy="0"/>
          </a:xfrm>
          <a:prstGeom prst="straightConnector1">
            <a:avLst/>
          </a:prstGeom>
          <a:noFill/>
          <a:ln w="9525" cap="flat" cmpd="sng">
            <a:solidFill>
              <a:schemeClr val="tx1"/>
            </a:solidFill>
            <a:prstDash val="solid"/>
            <a:round/>
            <a:headEnd type="none" w="med" len="med"/>
            <a:tailEnd type="none" w="med" len="med"/>
          </a:ln>
        </p:spPr>
      </p:cxnSp>
      <p:cxnSp>
        <p:nvCxnSpPr>
          <p:cNvPr id="276" name="Google Shape;276;p38"/>
          <p:cNvCxnSpPr/>
          <p:nvPr/>
        </p:nvCxnSpPr>
        <p:spPr>
          <a:xfrm rot="10800000">
            <a:off x="378400" y="5765385"/>
            <a:ext cx="8566800" cy="0"/>
          </a:xfrm>
          <a:prstGeom prst="straightConnector1">
            <a:avLst/>
          </a:prstGeom>
          <a:noFill/>
          <a:ln w="9525" cap="flat" cmpd="sng">
            <a:solidFill>
              <a:schemeClr val="tx1"/>
            </a:solidFill>
            <a:prstDash val="solid"/>
            <a:round/>
            <a:headEnd type="none" w="med" len="med"/>
            <a:tailEnd type="none" w="med" len="med"/>
          </a:ln>
        </p:spPr>
      </p:cxnSp>
      <p:cxnSp>
        <p:nvCxnSpPr>
          <p:cNvPr id="277" name="Google Shape;277;p38"/>
          <p:cNvCxnSpPr/>
          <p:nvPr/>
        </p:nvCxnSpPr>
        <p:spPr>
          <a:xfrm rot="10800000">
            <a:off x="378400" y="6315303"/>
            <a:ext cx="8566800" cy="0"/>
          </a:xfrm>
          <a:prstGeom prst="straightConnector1">
            <a:avLst/>
          </a:prstGeom>
          <a:noFill/>
          <a:ln w="9525" cap="flat" cmpd="sng">
            <a:solidFill>
              <a:schemeClr val="tx1"/>
            </a:solidFill>
            <a:prstDash val="solid"/>
            <a:round/>
            <a:headEnd type="none" w="med" len="med"/>
            <a:tailEnd type="none" w="med" len="med"/>
          </a:ln>
        </p:spPr>
      </p:cxnSp>
      <p:cxnSp>
        <p:nvCxnSpPr>
          <p:cNvPr id="278" name="Google Shape;278;p38"/>
          <p:cNvCxnSpPr/>
          <p:nvPr/>
        </p:nvCxnSpPr>
        <p:spPr>
          <a:xfrm rot="10800000">
            <a:off x="1000" y="481984"/>
            <a:ext cx="12136000" cy="0"/>
          </a:xfrm>
          <a:prstGeom prst="straightConnector1">
            <a:avLst/>
          </a:prstGeom>
          <a:noFill/>
          <a:ln w="9525" cap="flat" cmpd="sng">
            <a:solidFill>
              <a:schemeClr val="lt2"/>
            </a:solidFill>
            <a:prstDash val="solid"/>
            <a:round/>
            <a:headEnd type="none" w="med" len="med"/>
            <a:tailEnd type="none" w="med" len="med"/>
          </a:ln>
        </p:spPr>
      </p:cxnSp>
      <p:cxnSp>
        <p:nvCxnSpPr>
          <p:cNvPr id="279" name="Google Shape;279;p38"/>
          <p:cNvCxnSpPr/>
          <p:nvPr/>
        </p:nvCxnSpPr>
        <p:spPr>
          <a:xfrm rot="10800000">
            <a:off x="378400" y="4806167"/>
            <a:ext cx="8566800" cy="0"/>
          </a:xfrm>
          <a:prstGeom prst="straightConnector1">
            <a:avLst/>
          </a:prstGeom>
          <a:noFill/>
          <a:ln w="9525" cap="flat" cmpd="sng">
            <a:solidFill>
              <a:schemeClr val="tx1"/>
            </a:solidFill>
            <a:prstDash val="solid"/>
            <a:round/>
            <a:headEnd type="none" w="med" len="med"/>
            <a:tailEnd type="none" w="med" len="med"/>
          </a:ln>
        </p:spPr>
      </p:cxnSp>
      <p:sp>
        <p:nvSpPr>
          <p:cNvPr id="280" name="Google Shape;280;p38"/>
          <p:cNvSpPr txBox="1">
            <a:spLocks noGrp="1"/>
          </p:cNvSpPr>
          <p:nvPr>
            <p:ph type="title" idx="4294967295"/>
          </p:nvPr>
        </p:nvSpPr>
        <p:spPr>
          <a:xfrm>
            <a:off x="338200" y="1466484"/>
            <a:ext cx="7736000" cy="2492990"/>
          </a:xfrm>
          <a:prstGeom prst="rect">
            <a:avLst/>
          </a:prstGeom>
        </p:spPr>
        <p:txBody>
          <a:bodyPr spcFirstLastPara="1" vert="horz" wrap="square" lIns="0" tIns="0" rIns="0" bIns="0" rtlCol="0" anchor="t" anchorCtr="0">
            <a:spAutoFit/>
          </a:bodyPr>
          <a:lstStyle/>
          <a:p>
            <a:pPr>
              <a:spcBef>
                <a:spcPts val="0"/>
              </a:spcBef>
            </a:pPr>
            <a:r>
              <a:rPr lang="en" sz="6000" dirty="0">
                <a:latin typeface="Georgia" panose="02040502050405020303" pitchFamily="18" charset="0"/>
              </a:rPr>
              <a:t>Proposed WIC Learning Outcomes, Criteria, &amp; Rationale</a:t>
            </a:r>
            <a:endParaRPr sz="6000" dirty="0">
              <a:latin typeface="Georgia" panose="02040502050405020303" pitchFamily="18" charset="0"/>
            </a:endParaRPr>
          </a:p>
        </p:txBody>
      </p:sp>
      <p:sp>
        <p:nvSpPr>
          <p:cNvPr id="281" name="Google Shape;281;p38"/>
          <p:cNvSpPr txBox="1"/>
          <p:nvPr/>
        </p:nvSpPr>
        <p:spPr>
          <a:xfrm>
            <a:off x="378600" y="5622524"/>
            <a:ext cx="6209200" cy="1272167"/>
          </a:xfrm>
          <a:prstGeom prst="rect">
            <a:avLst/>
          </a:prstGeom>
          <a:noFill/>
          <a:ln>
            <a:noFill/>
          </a:ln>
        </p:spPr>
        <p:txBody>
          <a:bodyPr spcFirstLastPara="1" wrap="square" lIns="121900" tIns="121900" rIns="121900" bIns="121900" anchor="t" anchorCtr="0">
            <a:spAutoFit/>
          </a:bodyPr>
          <a:lstStyle/>
          <a:p>
            <a:r>
              <a:rPr lang="en" sz="1600" dirty="0">
                <a:latin typeface="Kievit Offc" panose="020B0504030101020102" pitchFamily="34" charset="0"/>
                <a:ea typeface="Lato"/>
                <a:cs typeface="Lato"/>
                <a:sym typeface="Lato"/>
              </a:rPr>
              <a:t>WIC LOCR Recommendations Document: </a:t>
            </a:r>
            <a:r>
              <a:rPr lang="en" sz="2000" dirty="0">
                <a:latin typeface="Kievit Offc" panose="020B0504030101020102" pitchFamily="34" charset="0"/>
                <a:ea typeface="Lato"/>
                <a:cs typeface="Lato"/>
                <a:sym typeface="Lato"/>
              </a:rPr>
              <a:t>https://beav.es/WICLOCR</a:t>
            </a:r>
            <a:endParaRPr sz="2000" dirty="0">
              <a:latin typeface="Kievit Offc" panose="020B0504030101020102" pitchFamily="34" charset="0"/>
              <a:ea typeface="Lato"/>
              <a:cs typeface="Lato"/>
              <a:sym typeface="Lato"/>
            </a:endParaRPr>
          </a:p>
          <a:p>
            <a:endParaRPr sz="1067" dirty="0">
              <a:latin typeface="Lato"/>
              <a:ea typeface="Lato"/>
              <a:cs typeface="Lato"/>
              <a:sym typeface="Lato"/>
            </a:endParaRPr>
          </a:p>
          <a:p>
            <a:r>
              <a:rPr lang="en" sz="2000" dirty="0">
                <a:latin typeface="Kievit Offc" panose="020B0504030101020102" pitchFamily="34" charset="0"/>
                <a:ea typeface="Lato"/>
                <a:cs typeface="Lato"/>
                <a:sym typeface="Lato"/>
              </a:rPr>
              <a:t>Slide deck: https://beav.es/WICLOCR2</a:t>
            </a:r>
            <a:endParaRPr sz="2000" dirty="0">
              <a:latin typeface="Kievit Offc" panose="020B0504030101020102" pitchFamily="34" charset="0"/>
              <a:ea typeface="Lato"/>
              <a:cs typeface="Lato"/>
              <a:sym typeface="Lato"/>
            </a:endParaRPr>
          </a:p>
        </p:txBody>
      </p:sp>
      <p:pic>
        <p:nvPicPr>
          <p:cNvPr id="282" name="Google Shape;282;p38"/>
          <p:cNvPicPr preferRelativeResize="0"/>
          <p:nvPr/>
        </p:nvPicPr>
        <p:blipFill rotWithShape="1">
          <a:blip r:embed="rId3">
            <a:alphaModFix/>
          </a:blip>
          <a:srcRect l="22251" r="37100"/>
          <a:stretch/>
        </p:blipFill>
        <p:spPr>
          <a:xfrm>
            <a:off x="8475033" y="0"/>
            <a:ext cx="3716976" cy="6858000"/>
          </a:xfrm>
          <a:prstGeom prst="rect">
            <a:avLst/>
          </a:prstGeom>
          <a:noFill/>
          <a:ln>
            <a:noFill/>
          </a:ln>
        </p:spPr>
      </p:pic>
      <p:pic>
        <p:nvPicPr>
          <p:cNvPr id="283" name="Google Shape;283;p38" title="WICLOCR-qr.png"/>
          <p:cNvPicPr preferRelativeResize="0"/>
          <p:nvPr/>
        </p:nvPicPr>
        <p:blipFill>
          <a:blip r:embed="rId4">
            <a:alphaModFix/>
          </a:blip>
          <a:stretch>
            <a:fillRect/>
          </a:stretch>
        </p:blipFill>
        <p:spPr>
          <a:xfrm>
            <a:off x="5183456" y="4847290"/>
            <a:ext cx="1950267" cy="1950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 name="Rectangle 1">
            <a:extLst>
              <a:ext uri="{FF2B5EF4-FFF2-40B4-BE49-F238E27FC236}">
                <a16:creationId xmlns:a16="http://schemas.microsoft.com/office/drawing/2014/main" id="{BF453933-F68E-CD26-70F6-AA22CDC9765B}"/>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8" name="Google Shape;288;p39"/>
          <p:cNvCxnSpPr/>
          <p:nvPr/>
        </p:nvCxnSpPr>
        <p:spPr>
          <a:xfrm rot="10800000">
            <a:off x="361183" y="2267700"/>
            <a:ext cx="5345600" cy="0"/>
          </a:xfrm>
          <a:prstGeom prst="straightConnector1">
            <a:avLst/>
          </a:prstGeom>
          <a:noFill/>
          <a:ln w="9525" cap="flat" cmpd="sng">
            <a:solidFill>
              <a:schemeClr val="tx1"/>
            </a:solidFill>
            <a:prstDash val="solid"/>
            <a:round/>
            <a:headEnd type="none" w="med" len="med"/>
            <a:tailEnd type="none" w="med" len="med"/>
          </a:ln>
        </p:spPr>
      </p:cxnSp>
      <p:cxnSp>
        <p:nvCxnSpPr>
          <p:cNvPr id="289" name="Google Shape;289;p39"/>
          <p:cNvCxnSpPr/>
          <p:nvPr/>
        </p:nvCxnSpPr>
        <p:spPr>
          <a:xfrm rot="10800000">
            <a:off x="361183" y="3518100"/>
            <a:ext cx="5345600" cy="0"/>
          </a:xfrm>
          <a:prstGeom prst="straightConnector1">
            <a:avLst/>
          </a:prstGeom>
          <a:noFill/>
          <a:ln w="9525" cap="flat" cmpd="sng">
            <a:solidFill>
              <a:schemeClr val="tx1"/>
            </a:solidFill>
            <a:prstDash val="solid"/>
            <a:round/>
            <a:headEnd type="none" w="med" len="med"/>
            <a:tailEnd type="none" w="med" len="med"/>
          </a:ln>
        </p:spPr>
      </p:cxnSp>
      <p:cxnSp>
        <p:nvCxnSpPr>
          <p:cNvPr id="290" name="Google Shape;290;p39"/>
          <p:cNvCxnSpPr/>
          <p:nvPr/>
        </p:nvCxnSpPr>
        <p:spPr>
          <a:xfrm rot="10800000">
            <a:off x="361183" y="4768500"/>
            <a:ext cx="5345600" cy="0"/>
          </a:xfrm>
          <a:prstGeom prst="straightConnector1">
            <a:avLst/>
          </a:prstGeom>
          <a:noFill/>
          <a:ln w="9525" cap="flat" cmpd="sng">
            <a:solidFill>
              <a:schemeClr val="tx1"/>
            </a:solidFill>
            <a:prstDash val="solid"/>
            <a:round/>
            <a:headEnd type="none" w="med" len="med"/>
            <a:tailEnd type="none" w="med" len="med"/>
          </a:ln>
        </p:spPr>
      </p:cxnSp>
      <p:cxnSp>
        <p:nvCxnSpPr>
          <p:cNvPr id="291" name="Google Shape;291;p39"/>
          <p:cNvCxnSpPr/>
          <p:nvPr/>
        </p:nvCxnSpPr>
        <p:spPr>
          <a:xfrm rot="10800000">
            <a:off x="6478220" y="2267700"/>
            <a:ext cx="5344400" cy="0"/>
          </a:xfrm>
          <a:prstGeom prst="straightConnector1">
            <a:avLst/>
          </a:prstGeom>
          <a:noFill/>
          <a:ln w="9525" cap="flat" cmpd="sng">
            <a:solidFill>
              <a:schemeClr val="tx1"/>
            </a:solidFill>
            <a:prstDash val="solid"/>
            <a:round/>
            <a:headEnd type="none" w="med" len="med"/>
            <a:tailEnd type="none" w="med" len="med"/>
          </a:ln>
        </p:spPr>
      </p:cxnSp>
      <p:cxnSp>
        <p:nvCxnSpPr>
          <p:cNvPr id="292" name="Google Shape;292;p39"/>
          <p:cNvCxnSpPr/>
          <p:nvPr/>
        </p:nvCxnSpPr>
        <p:spPr>
          <a:xfrm rot="10800000">
            <a:off x="6477627" y="3518100"/>
            <a:ext cx="5345600" cy="0"/>
          </a:xfrm>
          <a:prstGeom prst="straightConnector1">
            <a:avLst/>
          </a:prstGeom>
          <a:noFill/>
          <a:ln w="9525" cap="flat" cmpd="sng">
            <a:solidFill>
              <a:schemeClr val="tx1"/>
            </a:solidFill>
            <a:prstDash val="solid"/>
            <a:round/>
            <a:headEnd type="none" w="med" len="med"/>
            <a:tailEnd type="none" w="med" len="med"/>
          </a:ln>
        </p:spPr>
      </p:cxnSp>
      <p:cxnSp>
        <p:nvCxnSpPr>
          <p:cNvPr id="293" name="Google Shape;293;p39"/>
          <p:cNvCxnSpPr/>
          <p:nvPr/>
        </p:nvCxnSpPr>
        <p:spPr>
          <a:xfrm rot="10800000">
            <a:off x="6477627" y="4768500"/>
            <a:ext cx="5345600" cy="0"/>
          </a:xfrm>
          <a:prstGeom prst="straightConnector1">
            <a:avLst/>
          </a:prstGeom>
          <a:noFill/>
          <a:ln w="9525" cap="flat" cmpd="sng">
            <a:solidFill>
              <a:schemeClr val="tx1"/>
            </a:solidFill>
            <a:prstDash val="solid"/>
            <a:round/>
            <a:headEnd type="none" w="med" len="med"/>
            <a:tailEnd type="none" w="med" len="med"/>
          </a:ln>
        </p:spPr>
      </p:cxnSp>
      <p:sp>
        <p:nvSpPr>
          <p:cNvPr id="294" name="Google Shape;294;p39"/>
          <p:cNvSpPr txBox="1">
            <a:spLocks noGrp="1"/>
          </p:cNvSpPr>
          <p:nvPr>
            <p:ph type="title" idx="7"/>
          </p:nvPr>
        </p:nvSpPr>
        <p:spPr>
          <a:xfrm>
            <a:off x="368100" y="609601"/>
            <a:ext cx="11459200" cy="517001"/>
          </a:xfrm>
          <a:prstGeom prst="rect">
            <a:avLst/>
          </a:prstGeom>
        </p:spPr>
        <p:txBody>
          <a:bodyPr spcFirstLastPara="1" vert="horz" wrap="square" lIns="0" tIns="0" rIns="0" bIns="0" rtlCol="0" anchor="t" anchorCtr="0">
            <a:spAutoFit/>
          </a:bodyPr>
          <a:lstStyle/>
          <a:p>
            <a:r>
              <a:rPr lang="en">
                <a:solidFill>
                  <a:schemeClr val="tx1"/>
                </a:solidFill>
              </a:rPr>
              <a:t>Contents</a:t>
            </a:r>
            <a:endParaRPr>
              <a:solidFill>
                <a:schemeClr val="tx1"/>
              </a:solidFill>
            </a:endParaRPr>
          </a:p>
        </p:txBody>
      </p:sp>
      <p:sp>
        <p:nvSpPr>
          <p:cNvPr id="295" name="Google Shape;295;p39"/>
          <p:cNvSpPr txBox="1">
            <a:spLocks noGrp="1"/>
          </p:cNvSpPr>
          <p:nvPr>
            <p:ph type="title"/>
          </p:nvPr>
        </p:nvSpPr>
        <p:spPr>
          <a:xfrm>
            <a:off x="361311" y="2646701"/>
            <a:ext cx="4457200" cy="332399"/>
          </a:xfrm>
          <a:prstGeom prst="rect">
            <a:avLst/>
          </a:prstGeom>
        </p:spPr>
        <p:txBody>
          <a:bodyPr spcFirstLastPara="1" vert="horz" wrap="square" lIns="0" tIns="0" rIns="0" bIns="0" rtlCol="0" anchor="t" anchorCtr="0">
            <a:spAutoFit/>
          </a:bodyPr>
          <a:lstStyle/>
          <a:p>
            <a:r>
              <a:rPr lang="en"/>
              <a:t>Framing</a:t>
            </a:r>
            <a:endParaRPr/>
          </a:p>
        </p:txBody>
      </p:sp>
      <p:sp>
        <p:nvSpPr>
          <p:cNvPr id="296" name="Google Shape;296;p39"/>
          <p:cNvSpPr txBox="1">
            <a:spLocks noGrp="1"/>
          </p:cNvSpPr>
          <p:nvPr>
            <p:ph type="title" idx="2"/>
          </p:nvPr>
        </p:nvSpPr>
        <p:spPr>
          <a:xfrm>
            <a:off x="361311" y="3897101"/>
            <a:ext cx="4457200" cy="332399"/>
          </a:xfrm>
          <a:prstGeom prst="rect">
            <a:avLst/>
          </a:prstGeom>
        </p:spPr>
        <p:txBody>
          <a:bodyPr spcFirstLastPara="1" vert="horz" wrap="square" lIns="0" tIns="0" rIns="0" bIns="0" rtlCol="0" anchor="t" anchorCtr="0">
            <a:spAutoFit/>
          </a:bodyPr>
          <a:lstStyle/>
          <a:p>
            <a:r>
              <a:rPr lang="en">
                <a:solidFill>
                  <a:schemeClr val="tx1"/>
                </a:solidFill>
              </a:rPr>
              <a:t>WIC LOCR Committee</a:t>
            </a:r>
            <a:endParaRPr>
              <a:solidFill>
                <a:schemeClr val="tx1"/>
              </a:solidFill>
            </a:endParaRPr>
          </a:p>
        </p:txBody>
      </p:sp>
      <p:sp>
        <p:nvSpPr>
          <p:cNvPr id="297" name="Google Shape;297;p39"/>
          <p:cNvSpPr txBox="1">
            <a:spLocks noGrp="1"/>
          </p:cNvSpPr>
          <p:nvPr>
            <p:ph type="title" idx="3"/>
          </p:nvPr>
        </p:nvSpPr>
        <p:spPr>
          <a:xfrm>
            <a:off x="361311" y="5147501"/>
            <a:ext cx="4457200" cy="664797"/>
          </a:xfrm>
          <a:prstGeom prst="rect">
            <a:avLst/>
          </a:prstGeom>
        </p:spPr>
        <p:txBody>
          <a:bodyPr spcFirstLastPara="1" vert="horz" wrap="square" lIns="0" tIns="0" rIns="0" bIns="0" rtlCol="0" anchor="t" anchorCtr="0">
            <a:spAutoFit/>
          </a:bodyPr>
          <a:lstStyle/>
          <a:p>
            <a:pPr>
              <a:buClr>
                <a:schemeClr val="lt1"/>
              </a:buClr>
              <a:buSzPts val="1100"/>
            </a:pPr>
            <a:r>
              <a:rPr lang="en">
                <a:solidFill>
                  <a:schemeClr val="tx1"/>
                </a:solidFill>
              </a:rPr>
              <a:t>Current/Proposed Learning Outcomes</a:t>
            </a:r>
            <a:endParaRPr>
              <a:solidFill>
                <a:schemeClr val="tx1"/>
              </a:solidFill>
            </a:endParaRPr>
          </a:p>
        </p:txBody>
      </p:sp>
      <p:sp>
        <p:nvSpPr>
          <p:cNvPr id="298" name="Google Shape;298;p39"/>
          <p:cNvSpPr txBox="1">
            <a:spLocks noGrp="1"/>
          </p:cNvSpPr>
          <p:nvPr>
            <p:ph type="title" idx="4"/>
          </p:nvPr>
        </p:nvSpPr>
        <p:spPr>
          <a:xfrm>
            <a:off x="6477756" y="2646701"/>
            <a:ext cx="4457200" cy="332399"/>
          </a:xfrm>
          <a:prstGeom prst="rect">
            <a:avLst/>
          </a:prstGeom>
        </p:spPr>
        <p:txBody>
          <a:bodyPr spcFirstLastPara="1" vert="horz" wrap="square" lIns="0" tIns="0" rIns="0" bIns="0" rtlCol="0" anchor="t" anchorCtr="0">
            <a:spAutoFit/>
          </a:bodyPr>
          <a:lstStyle/>
          <a:p>
            <a:pPr>
              <a:buClr>
                <a:schemeClr val="lt1"/>
              </a:buClr>
              <a:buSzPts val="1100"/>
            </a:pPr>
            <a:r>
              <a:rPr lang="en">
                <a:solidFill>
                  <a:schemeClr val="tx1"/>
                </a:solidFill>
              </a:rPr>
              <a:t>Current/Proposed Criteria</a:t>
            </a:r>
            <a:endParaRPr>
              <a:solidFill>
                <a:schemeClr val="tx1"/>
              </a:solidFill>
            </a:endParaRPr>
          </a:p>
        </p:txBody>
      </p:sp>
      <p:sp>
        <p:nvSpPr>
          <p:cNvPr id="299" name="Google Shape;299;p39"/>
          <p:cNvSpPr txBox="1">
            <a:spLocks noGrp="1"/>
          </p:cNvSpPr>
          <p:nvPr>
            <p:ph type="title" idx="5"/>
          </p:nvPr>
        </p:nvSpPr>
        <p:spPr>
          <a:xfrm>
            <a:off x="6477756" y="3897101"/>
            <a:ext cx="4457200" cy="332399"/>
          </a:xfrm>
          <a:prstGeom prst="rect">
            <a:avLst/>
          </a:prstGeom>
        </p:spPr>
        <p:txBody>
          <a:bodyPr spcFirstLastPara="1" vert="horz" wrap="square" lIns="0" tIns="0" rIns="0" bIns="0" rtlCol="0" anchor="t" anchorCtr="0">
            <a:spAutoFit/>
          </a:bodyPr>
          <a:lstStyle/>
          <a:p>
            <a:pPr>
              <a:buClr>
                <a:schemeClr val="lt1"/>
              </a:buClr>
              <a:buSzPts val="1100"/>
            </a:pPr>
            <a:r>
              <a:rPr lang="en">
                <a:solidFill>
                  <a:schemeClr val="tx1"/>
                </a:solidFill>
              </a:rPr>
              <a:t>Current/Proposed Rationale</a:t>
            </a:r>
            <a:endParaRPr>
              <a:solidFill>
                <a:schemeClr val="tx1"/>
              </a:solidFill>
            </a:endParaRPr>
          </a:p>
        </p:txBody>
      </p:sp>
      <p:sp>
        <p:nvSpPr>
          <p:cNvPr id="300" name="Google Shape;300;p39"/>
          <p:cNvSpPr txBox="1">
            <a:spLocks noGrp="1"/>
          </p:cNvSpPr>
          <p:nvPr>
            <p:ph type="title" idx="6"/>
          </p:nvPr>
        </p:nvSpPr>
        <p:spPr>
          <a:xfrm>
            <a:off x="6477756" y="5147501"/>
            <a:ext cx="4457200" cy="332399"/>
          </a:xfrm>
          <a:prstGeom prst="rect">
            <a:avLst/>
          </a:prstGeom>
        </p:spPr>
        <p:txBody>
          <a:bodyPr spcFirstLastPara="1" vert="horz" wrap="square" lIns="0" tIns="0" rIns="0" bIns="0" rtlCol="0" anchor="t" anchorCtr="0">
            <a:spAutoFit/>
          </a:bodyPr>
          <a:lstStyle/>
          <a:p>
            <a:pPr>
              <a:buClr>
                <a:schemeClr val="lt1"/>
              </a:buClr>
              <a:buSzPts val="1100"/>
            </a:pPr>
            <a:r>
              <a:rPr lang="en">
                <a:solidFill>
                  <a:schemeClr val="tx1"/>
                </a:solidFill>
              </a:rPr>
              <a:t>Questions/Concerns</a:t>
            </a:r>
            <a:endParaRPr>
              <a:solidFill>
                <a:schemeClr val="tx1"/>
              </a:solidFill>
            </a:endParaRPr>
          </a:p>
        </p:txBody>
      </p:sp>
      <p:sp>
        <p:nvSpPr>
          <p:cNvPr id="302" name="Google Shape;302;p39"/>
          <p:cNvSpPr txBox="1">
            <a:spLocks noGrp="1"/>
          </p:cNvSpPr>
          <p:nvPr>
            <p:ph type="subTitle" idx="8"/>
          </p:nvPr>
        </p:nvSpPr>
        <p:spPr>
          <a:xfrm>
            <a:off x="362433" y="2396533"/>
            <a:ext cx="2413200" cy="181600"/>
          </a:xfrm>
          <a:prstGeom prst="rect">
            <a:avLst/>
          </a:prstGeom>
        </p:spPr>
        <p:txBody>
          <a:bodyPr spcFirstLastPara="1" vert="horz" wrap="square" lIns="0" tIns="0" rIns="0" bIns="0" rtlCol="0" anchor="t" anchorCtr="0">
            <a:noAutofit/>
          </a:bodyPr>
          <a:lstStyle/>
          <a:p>
            <a:pPr marL="0" indent="0"/>
            <a:r>
              <a:rPr lang="en"/>
              <a:t>01</a:t>
            </a:r>
            <a:endParaRPr/>
          </a:p>
        </p:txBody>
      </p:sp>
      <p:sp>
        <p:nvSpPr>
          <p:cNvPr id="303" name="Google Shape;303;p39"/>
          <p:cNvSpPr txBox="1">
            <a:spLocks noGrp="1"/>
          </p:cNvSpPr>
          <p:nvPr>
            <p:ph type="subTitle" idx="9"/>
          </p:nvPr>
        </p:nvSpPr>
        <p:spPr>
          <a:xfrm>
            <a:off x="6478267" y="2396533"/>
            <a:ext cx="2413200" cy="181600"/>
          </a:xfrm>
          <a:prstGeom prst="rect">
            <a:avLst/>
          </a:prstGeom>
        </p:spPr>
        <p:txBody>
          <a:bodyPr spcFirstLastPara="1" vert="horz" wrap="square" lIns="0" tIns="0" rIns="0" bIns="0" rtlCol="0" anchor="t" anchorCtr="0">
            <a:noAutofit/>
          </a:bodyPr>
          <a:lstStyle/>
          <a:p>
            <a:pPr marL="0" indent="0"/>
            <a:r>
              <a:rPr lang="en"/>
              <a:t>04</a:t>
            </a:r>
            <a:endParaRPr/>
          </a:p>
        </p:txBody>
      </p:sp>
      <p:sp>
        <p:nvSpPr>
          <p:cNvPr id="304" name="Google Shape;304;p39"/>
          <p:cNvSpPr txBox="1">
            <a:spLocks noGrp="1"/>
          </p:cNvSpPr>
          <p:nvPr>
            <p:ph type="subTitle" idx="13"/>
          </p:nvPr>
        </p:nvSpPr>
        <p:spPr>
          <a:xfrm>
            <a:off x="362433" y="3646933"/>
            <a:ext cx="2413200" cy="181600"/>
          </a:xfrm>
          <a:prstGeom prst="rect">
            <a:avLst/>
          </a:prstGeom>
        </p:spPr>
        <p:txBody>
          <a:bodyPr spcFirstLastPara="1" vert="horz" wrap="square" lIns="0" tIns="0" rIns="0" bIns="0" rtlCol="0" anchor="t" anchorCtr="0">
            <a:noAutofit/>
          </a:bodyPr>
          <a:lstStyle/>
          <a:p>
            <a:pPr marL="0" indent="0"/>
            <a:r>
              <a:rPr lang="en"/>
              <a:t>02</a:t>
            </a:r>
            <a:endParaRPr/>
          </a:p>
        </p:txBody>
      </p:sp>
      <p:sp>
        <p:nvSpPr>
          <p:cNvPr id="305" name="Google Shape;305;p39"/>
          <p:cNvSpPr txBox="1">
            <a:spLocks noGrp="1"/>
          </p:cNvSpPr>
          <p:nvPr>
            <p:ph type="subTitle" idx="14"/>
          </p:nvPr>
        </p:nvSpPr>
        <p:spPr>
          <a:xfrm>
            <a:off x="362433" y="4897333"/>
            <a:ext cx="2413200" cy="181600"/>
          </a:xfrm>
          <a:prstGeom prst="rect">
            <a:avLst/>
          </a:prstGeom>
        </p:spPr>
        <p:txBody>
          <a:bodyPr spcFirstLastPara="1" vert="horz" wrap="square" lIns="0" tIns="0" rIns="0" bIns="0" rtlCol="0" anchor="t" anchorCtr="0">
            <a:noAutofit/>
          </a:bodyPr>
          <a:lstStyle/>
          <a:p>
            <a:pPr marL="0" indent="0"/>
            <a:r>
              <a:rPr lang="en"/>
              <a:t>03</a:t>
            </a:r>
            <a:endParaRPr/>
          </a:p>
        </p:txBody>
      </p:sp>
      <p:sp>
        <p:nvSpPr>
          <p:cNvPr id="306" name="Google Shape;306;p39"/>
          <p:cNvSpPr txBox="1">
            <a:spLocks noGrp="1"/>
          </p:cNvSpPr>
          <p:nvPr>
            <p:ph type="subTitle" idx="15"/>
          </p:nvPr>
        </p:nvSpPr>
        <p:spPr>
          <a:xfrm>
            <a:off x="6478267" y="3646933"/>
            <a:ext cx="2413200" cy="181600"/>
          </a:xfrm>
          <a:prstGeom prst="rect">
            <a:avLst/>
          </a:prstGeom>
        </p:spPr>
        <p:txBody>
          <a:bodyPr spcFirstLastPara="1" vert="horz" wrap="square" lIns="0" tIns="0" rIns="0" bIns="0" rtlCol="0" anchor="t" anchorCtr="0">
            <a:noAutofit/>
          </a:bodyPr>
          <a:lstStyle/>
          <a:p>
            <a:pPr marL="0" indent="0"/>
            <a:r>
              <a:rPr lang="en"/>
              <a:t>05</a:t>
            </a:r>
            <a:endParaRPr/>
          </a:p>
        </p:txBody>
      </p:sp>
      <p:sp>
        <p:nvSpPr>
          <p:cNvPr id="307" name="Google Shape;307;p39"/>
          <p:cNvSpPr txBox="1">
            <a:spLocks noGrp="1"/>
          </p:cNvSpPr>
          <p:nvPr>
            <p:ph type="subTitle" idx="16"/>
          </p:nvPr>
        </p:nvSpPr>
        <p:spPr>
          <a:xfrm>
            <a:off x="6478267" y="4897333"/>
            <a:ext cx="2413200" cy="181600"/>
          </a:xfrm>
          <a:prstGeom prst="rect">
            <a:avLst/>
          </a:prstGeom>
        </p:spPr>
        <p:txBody>
          <a:bodyPr spcFirstLastPara="1" vert="horz" wrap="square" lIns="0" tIns="0" rIns="0" bIns="0" rtlCol="0" anchor="t" anchorCtr="0">
            <a:noAutofit/>
          </a:bodyPr>
          <a:lstStyle/>
          <a:p>
            <a:pPr marL="0" indent="0"/>
            <a:r>
              <a:rPr lang="en"/>
              <a:t>06</a:t>
            </a: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xml><?xml version="1.0" encoding="utf-8"?>
<p:tagLst xmlns:a="http://schemas.openxmlformats.org/drawingml/2006/main" xmlns:r="http://schemas.openxmlformats.org/officeDocument/2006/relationships" xmlns:p="http://schemas.openxmlformats.org/presentationml/2006/main">
  <p:tag name="SHAPENAME" val="5. Sourc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xml><?xml version="1.0" encoding="utf-8"?>
<p:tagLst xmlns:a="http://schemas.openxmlformats.org/drawingml/2006/main" xmlns:r="http://schemas.openxmlformats.org/officeDocument/2006/relationships" xmlns:p="http://schemas.openxmlformats.org/presentationml/2006/main">
  <p:tag name="SHAPENAME" val="5. Source"/>
</p:tagLst>
</file>

<file path=ppt/tags/tag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xml><?xml version="1.0" encoding="utf-8"?>
<p:tagLst xmlns:a="http://schemas.openxmlformats.org/drawingml/2006/main" xmlns:r="http://schemas.openxmlformats.org/officeDocument/2006/relationships" xmlns:p="http://schemas.openxmlformats.org/presentationml/2006/main">
  <p:tag name="SLIDELOOKUP" val="202601281533597092561"/>
</p:tagLst>
</file>

<file path=ppt/tags/tag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YhlT7lGQomWkE8tnMs3lw"/>
</p:tagLst>
</file>

<file path=ppt/tags/tag32.xml><?xml version="1.0" encoding="utf-8"?>
<p:tagLst xmlns:a="http://schemas.openxmlformats.org/drawingml/2006/main" xmlns:r="http://schemas.openxmlformats.org/officeDocument/2006/relationships" xmlns:p="http://schemas.openxmlformats.org/presentationml/2006/main">
  <p:tag name="SHAPENAME" val="Subtitle"/>
</p:tagLst>
</file>

<file path=ppt/tags/tag33.xml><?xml version="1.0" encoding="utf-8"?>
<p:tagLst xmlns:a="http://schemas.openxmlformats.org/drawingml/2006/main" xmlns:r="http://schemas.openxmlformats.org/officeDocument/2006/relationships" xmlns:p="http://schemas.openxmlformats.org/presentationml/2006/main">
  <p:tag name="SHAPENAME" val="Title"/>
</p:tagLst>
</file>

<file path=ppt/tags/tag34.xml><?xml version="1.0" encoding="utf-8"?>
<p:tagLst xmlns:a="http://schemas.openxmlformats.org/drawingml/2006/main" xmlns:r="http://schemas.openxmlformats.org/officeDocument/2006/relationships" xmlns:p="http://schemas.openxmlformats.org/presentationml/2006/main">
  <p:tag name="SLIDELOOKUP" val="20251123154955326214748364015"/>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inTEzLp6RRKQ2as6ZxP07Q"/>
</p:tagLst>
</file>

<file path=ppt/tags/tag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SHAPENAME" val="Subtitle"/>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xml><?xml version="1.0" encoding="utf-8"?>
<p:tagLst xmlns:a="http://schemas.openxmlformats.org/drawingml/2006/main" xmlns:r="http://schemas.openxmlformats.org/officeDocument/2006/relationships" xmlns:p="http://schemas.openxmlformats.org/presentationml/2006/main">
  <p:tag name="NAME" val="DividerH"/>
</p:tagLst>
</file>

<file path=ppt/tags/tag46.xml><?xml version="1.0" encoding="utf-8"?>
<p:tagLst xmlns:a="http://schemas.openxmlformats.org/drawingml/2006/main" xmlns:r="http://schemas.openxmlformats.org/officeDocument/2006/relationships" xmlns:p="http://schemas.openxmlformats.org/presentationml/2006/main">
  <p:tag name="CIRCLESTATUS" val="Blue"/>
  <p:tag name="NAME" val="ThreeChevronBlue"/>
  <p:tag name="SYMBOLNAME" val="ThreeChevron"/>
</p:tagLst>
</file>

<file path=ppt/tags/tag47.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48.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Titl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Slide Numb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SU Custom">
      <a:dk1>
        <a:sysClr val="windowText" lastClr="000000"/>
      </a:dk1>
      <a:lt1>
        <a:srgbClr val="F2F2F2"/>
      </a:lt1>
      <a:dk2>
        <a:srgbClr val="D73F09"/>
      </a:dk2>
      <a:lt2>
        <a:srgbClr val="A5A5A5"/>
      </a:lt2>
      <a:accent1>
        <a:srgbClr val="262626"/>
      </a:accent1>
      <a:accent2>
        <a:srgbClr val="A5A5A5"/>
      </a:accent2>
      <a:accent3>
        <a:srgbClr val="595959"/>
      </a:accent3>
      <a:accent4>
        <a:srgbClr val="D8D8D8"/>
      </a:accent4>
      <a:accent5>
        <a:srgbClr val="0C0C0C"/>
      </a:accent5>
      <a:accent6>
        <a:srgbClr val="7F7F7F"/>
      </a:accent6>
      <a:hlink>
        <a:srgbClr val="000000"/>
      </a:hlink>
      <a:folHlink>
        <a:srgbClr val="D73F0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2813</TotalTime>
  <Words>4264</Words>
  <Application>Microsoft Office PowerPoint</Application>
  <PresentationFormat>Widescreen</PresentationFormat>
  <Paragraphs>532</Paragraphs>
  <Slides>61</Slides>
  <Notes>37</Notes>
  <HiddenSlides>0</HiddenSlides>
  <MMClips>1</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Custom Design</vt:lpstr>
      <vt:lpstr>Faculty Senate</vt:lpstr>
      <vt:lpstr>Meeting Guidelines</vt:lpstr>
      <vt:lpstr>Faculty Senate Meeting Agenda – April 16, 2026</vt:lpstr>
      <vt:lpstr>PowerPoint Presentation</vt:lpstr>
      <vt:lpstr>Reminder: Committee Interest Form</vt:lpstr>
      <vt:lpstr>Institutional Policy and Procedures for Program Reorganization or Elimination Review Subcommittee</vt:lpstr>
      <vt:lpstr>PowerPoint Presentation</vt:lpstr>
      <vt:lpstr>Proposed WIC Learning Outcomes, Criteria, &amp; Rationale</vt:lpstr>
      <vt:lpstr>Contents</vt:lpstr>
      <vt:lpstr>Framing: Why WIC?</vt:lpstr>
      <vt:lpstr>Framing: Why LOCR WIC?</vt:lpstr>
      <vt:lpstr>Meet the WIC LOCR Committee</vt:lpstr>
      <vt:lpstr>Learning Outcomes: Students in WIC will….</vt:lpstr>
      <vt:lpstr>Criteria: WIC courses will….</vt:lpstr>
      <vt:lpstr>Criteria: WIC courses will….</vt:lpstr>
      <vt:lpstr>Criteria: WIC courses will….</vt:lpstr>
      <vt:lpstr>Criteria: WIC courses will….</vt:lpstr>
      <vt:lpstr>Other Proposed Criteria: WIC courses will….</vt:lpstr>
      <vt:lpstr>Logistics Criteria: WIC courses will….</vt:lpstr>
      <vt:lpstr>Rationale: </vt:lpstr>
      <vt:lpstr>Some Common Reactions/Concerns</vt:lpstr>
      <vt:lpstr>PowerPoint Presentation</vt:lpstr>
      <vt:lpstr>Questions? Comments?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proposalS  FOR APPROVAL BY Faculty senate</vt:lpstr>
      <vt:lpstr>PowerPoint Presentation</vt:lpstr>
      <vt:lpstr>PowerPoint Presentation</vt:lpstr>
      <vt:lpstr>PowerPoint Presentation</vt:lpstr>
      <vt:lpstr>PowerPoint Presentation</vt:lpstr>
      <vt:lpstr>Request Faculty Senate Approval</vt:lpstr>
      <vt:lpstr>PowerPoint Presentation</vt:lpstr>
      <vt:lpstr>Oregon State University: Strategic Resource Renewal</vt:lpstr>
      <vt:lpstr>OSU’s Strategic Resource Renewal follows a three-phase process</vt:lpstr>
      <vt:lpstr>Phase I: Stakeholder Engagement</vt:lpstr>
      <vt:lpstr>Solution Design and Implementation engages the community to develop detailed improvement plans</vt:lpstr>
      <vt:lpstr>What comes next</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Senate</dc:title>
  <dc:creator>Calascibetta, Caitlin M</dc:creator>
  <cp:lastModifiedBy>Calascibetta, Caitlin M</cp:lastModifiedBy>
  <cp:revision>4658</cp:revision>
  <cp:lastPrinted>2025-03-13T19:29:50Z</cp:lastPrinted>
  <dcterms:created xsi:type="dcterms:W3CDTF">2023-12-14T16:50:26Z</dcterms:created>
  <dcterms:modified xsi:type="dcterms:W3CDTF">2026-04-16T22:04:52Z</dcterms:modified>
</cp:coreProperties>
</file>