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4B19-7820-4FE2-A7C2-359629133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BDACF-B4AD-429A-81CB-FF900F232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54FD0-B599-4E5B-B018-64559F54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E7839-F036-4133-A7A0-7034C43C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1ACC-8F28-49C0-98B3-DF1656C9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22D1-942D-4B76-8FFC-89A3D0DD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3364A-C879-472F-818F-E3144F3D9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5A93-9139-4B19-BC99-1F32AE02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3FC3-EC2F-4218-9E4F-65853B83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59991-C168-4530-B984-E6C6E5B5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B3597-9F16-4EA8-9DDF-F9C70C29D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F1D15-C7EF-4E38-879B-27495F046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726C9-2692-4521-B79D-CE606587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F259-BB68-46BC-B6F1-D6230366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BD41-91FA-4398-8981-4CA54BD5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8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2DCF-0637-49DE-B250-AF1B120B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9B4C-416A-49A7-819B-0424C74D1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9E39A-E953-4071-A807-7F4CE253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C75E-1BFC-464D-A88F-1D5452B5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18803-91E2-4064-9373-11A4E5DC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6130-0A43-4CB5-BCA4-0D2ABF97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C6086-FA4D-43AD-934D-604A0E9C6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7FC78-E4AF-4F6E-B8F8-58E4B2B5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A9492-5A9E-44DD-BBC8-1C0A1F5F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8564F-B050-4E96-B56D-E16C146B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1852-3F34-4741-9781-4ABDFCEC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D788-FDBE-430E-AA89-F6EDB452F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35EF4-0D45-4BB1-A4CA-7806C1CB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F66D-2EB2-46B3-AE35-0F8AC523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9CC52-51E5-4386-B8F2-F40DB36C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E7A5-617E-43F8-921E-0CDF5515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8AE8-8220-4AB6-BFB7-E172B6C8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1C449-97D4-4169-814B-619F426A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A999-DF22-484C-88A0-AACADC46E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56B6A-68B0-4958-923E-8DC816E8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36381-B0FF-49F4-B802-3A12E7D65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1DC79-8DFA-4648-9D3E-6AFC13C6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5E816-4A03-4168-AC17-9236E096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0B074-54DB-4D66-83F0-9298CF6E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F0E2-B5EF-43DE-8553-B60FA537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9F214-B99D-41DA-BD03-E1417410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F8172-73AE-46C2-9999-2B2E416E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6A5F1-DFF2-41E7-BDCB-AAECF26A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1747A-66F4-4D6F-91DC-2FA0F20E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B546-2CA9-4416-AA7E-4E622FE7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B6925-100B-4D92-9FC4-0F8B3A19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944D-B6C5-4704-AE73-C77A3AE7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5C80-9CBA-47D1-A90C-79E66282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03E56-3A65-4581-9C12-939D74E0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D2ED1-AA43-4BC1-AFBA-8B33C680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EEA61-0DD0-4AE9-BDD4-812CE45E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A61B5-AA92-4F66-B4AB-5C8D0F12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8BC8-2707-4CBC-B4F1-7F8BC5B2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4BE94-4721-4C8F-895F-52E3FDA19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FAF7B-CE92-4FF0-8FEF-4E9D07214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05CC4-6800-4B5E-8511-0F7926E3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D4E26-B0FF-4D15-B6A1-8CA62ECD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FA9DA-F649-45A5-A552-7ED5A35A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8FA77-7B0F-44D9-94D9-72FAA67A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659A-219B-4732-AC80-137B54E0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524CD-0582-4B0C-AFC9-EA16128D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82A-B708-4B29-8C3E-3B88BEC276B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5D52-F9BC-4EAA-8C25-1E89A7071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EA826-B91F-4279-9538-C21EB1A2E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1296-E7DF-4B2C-AC46-99CF28300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47D-60B3-492D-BA7C-F724E3EB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Upper and Lower Division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A046-F9BB-4BA5-8A0D-C5FBD302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65"/>
            <a:ext cx="10515600" cy="50052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200" dirty="0"/>
              <a:t>Lower-division courses (100- and 200-level) offer survey or introductory-level content intended to equip students with the fundamental theories, concepts, perspectives, principles, methods, and procedures of critical thinking needed to advance to upper-division courses. They may also broaden students’ interdisciplinary knowledge by exposing them to courses in a variety of disciplines. Lower-division courses have one or more of the following characteristics: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Assume, in general, no college-level prerequisites aside from precedent in a sequential course.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Course learning outcomes introduce students to fundamental theories, concepts, perspectives, and principles in preparation for more advanced coursework.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Introduce essential language skills (oral communication and comprehension), data literacy (e.g., information gathering, reading, and writing), numeracy, and/or theories of metacognition to help students to become independent learners and receive the benefits of a well-rounded education.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Introduce and expose students to principles and skills necessary for comprehension, analysis, synthesis, interpretation, and critical thinking. 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200" dirty="0"/>
              <a:t>Upper-division courses (300- and 400-level) are specialized and advanced courses. They build upon and integrate knowledge and/or skills developed in lower division courses and general education curriculum.  They emphasize comprehension, analysis, synthesis, interpretation, and critical thinking. 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200" dirty="0"/>
              <a:t>Upper-division courses have one or more of the following characteristics: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Students are assessed on the ability to apply, integrate, and/or transfer knowledge or methods, rather than their comprehension and understanding of the subject.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Course learning outcomes reflect mostly higher order cognitive processes that promote deeper understanding of concepts related to the discipline and/or field.  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Presume greater responsibility and independence in students for their own learning.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Develop specific intellectual and professional skills inherent in post-baccalaureate employment, graduate study, or professional school.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200" dirty="0"/>
              <a:t>Upper division courses require specific background knowledge or skills as indicated by: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Specifying OSU courses as prerequisites and/or </a:t>
            </a:r>
            <a:r>
              <a:rPr lang="en-US" sz="1200" dirty="0" err="1"/>
              <a:t>corequisites</a:t>
            </a:r>
            <a:endParaRPr lang="en-US" sz="1200" dirty="0"/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Specifying course-level registration restriction (e.g., junior or senior class standing) 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Specifying competencies or skills necessary for engagement with and success in the course content (e.g., critical thinking, problem-solving, analytical skills, synthesis skills, theoretical applications, advanced writing skills)</a:t>
            </a:r>
          </a:p>
          <a:p>
            <a:pPr lvl="0" fontAlgn="base"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Other individual experiences, upon approval of the instructor or academic advisor.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" y="36543"/>
            <a:ext cx="11951208" cy="22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2" y="18255"/>
            <a:ext cx="1196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Constantia" panose="02030602050306030303" pitchFamily="18" charset="0"/>
              </a:rPr>
              <a:t>Materials linked from the April 12, 2021 Curriculum Council agenda.</a:t>
            </a:r>
            <a:endParaRPr lang="en-US" sz="1000" b="1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1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47D-60B3-492D-BA7C-F724E3EB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94" y="272255"/>
            <a:ext cx="10515600" cy="1325563"/>
          </a:xfrm>
        </p:spPr>
        <p:txBody>
          <a:bodyPr/>
          <a:lstStyle/>
          <a:p>
            <a:r>
              <a:rPr lang="en-US" dirty="0"/>
              <a:t>General Policy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A046-F9BB-4BA5-8A0D-C5FBD302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058"/>
            <a:ext cx="10515600" cy="475129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Differentiate between upper and lower division courses</a:t>
            </a:r>
          </a:p>
          <a:p>
            <a:pPr lvl="1"/>
            <a:r>
              <a:rPr lang="en-US" sz="3200" dirty="0"/>
              <a:t>Provide guidance to originators</a:t>
            </a:r>
          </a:p>
          <a:p>
            <a:pPr lvl="1"/>
            <a:r>
              <a:rPr lang="en-US" sz="3200" dirty="0"/>
              <a:t>Provide guidance to CC reviewers</a:t>
            </a:r>
          </a:p>
          <a:p>
            <a:pPr lvl="1"/>
            <a:r>
              <a:rPr lang="en-US" sz="3200" dirty="0"/>
              <a:t>Create more uniformity </a:t>
            </a:r>
          </a:p>
          <a:p>
            <a:pPr lvl="1"/>
            <a:r>
              <a:rPr lang="en-US" sz="3200" dirty="0"/>
              <a:t>Make expectations transparent for students </a:t>
            </a:r>
          </a:p>
        </p:txBody>
      </p:sp>
    </p:spTree>
    <p:extLst>
      <p:ext uri="{BB962C8B-B14F-4D97-AF65-F5344CB8AC3E}">
        <p14:creationId xmlns:p14="http://schemas.microsoft.com/office/powerpoint/2010/main" val="183154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47D-60B3-492D-BA7C-F724E3EB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59" y="242373"/>
            <a:ext cx="10515600" cy="1325563"/>
          </a:xfrm>
        </p:spPr>
        <p:txBody>
          <a:bodyPr/>
          <a:lstStyle/>
          <a:p>
            <a:r>
              <a:rPr lang="en-US" dirty="0"/>
              <a:t>Goals for Administration of Policy in CIM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6EA046-F9BB-4BA5-8A0D-C5FBD302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058"/>
            <a:ext cx="10515600" cy="475129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Streamlined and easy to navigate </a:t>
            </a:r>
          </a:p>
          <a:p>
            <a:pPr lvl="1"/>
            <a:r>
              <a:rPr lang="en-US" sz="3200" dirty="0"/>
              <a:t>Present information in a way that CC can easily review </a:t>
            </a:r>
          </a:p>
          <a:p>
            <a:pPr lvl="1"/>
            <a:r>
              <a:rPr lang="en-US" sz="3200" dirty="0"/>
              <a:t>Require some thought by originators as to why their course is upper division BUT</a:t>
            </a:r>
            <a:r>
              <a:rPr lang="is-IS" sz="3200" dirty="0"/>
              <a:t>…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Not be overly burdensome for originators </a:t>
            </a:r>
          </a:p>
          <a:p>
            <a:pPr lvl="1"/>
            <a:r>
              <a:rPr lang="en-US" sz="3200" dirty="0"/>
              <a:t>Make expectations transparent to students </a:t>
            </a:r>
          </a:p>
          <a:p>
            <a:pPr lvl="1"/>
            <a:r>
              <a:rPr lang="en-US" sz="3200" dirty="0"/>
              <a:t>Apply going forward (no expectation of grandfathering) </a:t>
            </a:r>
          </a:p>
        </p:txBody>
      </p:sp>
    </p:spTree>
    <p:extLst>
      <p:ext uri="{BB962C8B-B14F-4D97-AF65-F5344CB8AC3E}">
        <p14:creationId xmlns:p14="http://schemas.microsoft.com/office/powerpoint/2010/main" val="41727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01A5-5B1D-4B08-83AA-DA53FE9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77" y="215713"/>
            <a:ext cx="10515600" cy="1325563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B38A-1664-4B55-82BA-9922F2A9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82" y="1541743"/>
            <a:ext cx="5601447" cy="4351338"/>
          </a:xfrm>
        </p:spPr>
        <p:txBody>
          <a:bodyPr/>
          <a:lstStyle/>
          <a:p>
            <a:r>
              <a:rPr lang="en-US" dirty="0"/>
              <a:t>Vote to approve or not approve new policy </a:t>
            </a:r>
          </a:p>
          <a:p>
            <a:r>
              <a:rPr lang="en-US" dirty="0"/>
              <a:t>Administration on CIM: </a:t>
            </a:r>
          </a:p>
          <a:p>
            <a:pPr lvl="1"/>
            <a:r>
              <a:rPr lang="en-US" dirty="0"/>
              <a:t>Issue one: how to designate skills for courses without prerequisites or class standing limitations? </a:t>
            </a:r>
          </a:p>
          <a:p>
            <a:pPr lvl="1"/>
            <a:r>
              <a:rPr lang="en-US" dirty="0"/>
              <a:t>Proposal: originator fills in a narrative (not visible to students) and checks up to three skills (visible to students as recommended)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reen Shot 2021-04-05 at 10.56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28105" r="51716" b="17647"/>
          <a:stretch/>
        </p:blipFill>
        <p:spPr>
          <a:xfrm>
            <a:off x="6454587" y="239058"/>
            <a:ext cx="5423648" cy="64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47D-60B3-492D-BA7C-F724E3EB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59" y="242373"/>
            <a:ext cx="10515600" cy="1325563"/>
          </a:xfrm>
        </p:spPr>
        <p:txBody>
          <a:bodyPr/>
          <a:lstStyle/>
          <a:p>
            <a:r>
              <a:rPr lang="en-US" dirty="0"/>
              <a:t>Issue: Class standing 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6EA046-F9BB-4BA5-8A0D-C5FBD302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058"/>
            <a:ext cx="10515600" cy="475129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Class standing limitation is one way in the policy to designate course as upper division. </a:t>
            </a:r>
          </a:p>
          <a:p>
            <a:pPr lvl="1"/>
            <a:r>
              <a:rPr lang="en-US" sz="3200" dirty="0"/>
              <a:t>Currently, class standing limitations may be applied (and removed) at the scheduler level </a:t>
            </a:r>
          </a:p>
          <a:p>
            <a:pPr lvl="1"/>
            <a:r>
              <a:rPr lang="en-US" sz="3200" dirty="0"/>
              <a:t>Issue: do we want to remove that discretion from schedulers? </a:t>
            </a:r>
          </a:p>
          <a:p>
            <a:pPr lvl="1"/>
            <a:r>
              <a:rPr lang="en-US" sz="3200" dirty="0"/>
              <a:t>Data: currently, 138 sections apply some form of class standing limitation. </a:t>
            </a:r>
          </a:p>
        </p:txBody>
      </p:sp>
    </p:spTree>
    <p:extLst>
      <p:ext uri="{BB962C8B-B14F-4D97-AF65-F5344CB8AC3E}">
        <p14:creationId xmlns:p14="http://schemas.microsoft.com/office/powerpoint/2010/main" val="298548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619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Constantia</vt:lpstr>
      <vt:lpstr>Office Theme</vt:lpstr>
      <vt:lpstr>Upper and Lower Division Courses</vt:lpstr>
      <vt:lpstr>General Policy Goals </vt:lpstr>
      <vt:lpstr>Goals for Administration of Policy in CIM </vt:lpstr>
      <vt:lpstr>Issues</vt:lpstr>
      <vt:lpstr>Issue: Class standing limitations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Mandatory Syllabus Elements</dc:title>
  <dc:creator>Scott, Inara - COB</dc:creator>
  <cp:lastModifiedBy>Calascibetta, Caitlin</cp:lastModifiedBy>
  <cp:revision>8</cp:revision>
  <dcterms:created xsi:type="dcterms:W3CDTF">2021-02-26T21:13:55Z</dcterms:created>
  <dcterms:modified xsi:type="dcterms:W3CDTF">2021-04-09T22:24:11Z</dcterms:modified>
</cp:coreProperties>
</file>